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4.xml" ContentType="application/vnd.openxmlformats-officedocument.theme+xml"/>
  <Override PartName="/ppt/theme/theme1.xml" ContentType="application/vnd.openxmlformats-officedocument.them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2" r:id="rId4"/>
    <p:sldMasterId id="2147483653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</p:sldIdLst>
  <p:sldSz cy="6858000" cx="9144000"/>
  <p:notesSz cy="9926625" cx="6662725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6.xml" Type="http://schemas.openxmlformats.org/officeDocument/2006/relationships/slide" Id="rId12"/><Relationship Target="presProps.xml" Type="http://schemas.openxmlformats.org/officeDocument/2006/relationships/presProps" Id="rId2"/><Relationship Target="theme/theme1.xml" Type="http://schemas.openxmlformats.org/officeDocument/2006/relationships/theme" Id="rId1"/><Relationship Target="slides/slide4.xml" Type="http://schemas.openxmlformats.org/officeDocument/2006/relationships/slide" Id="rId10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1"/><Relationship Target="tableStyles.xml" Type="http://schemas.openxmlformats.org/officeDocument/2006/relationships/tableStyles" Id="rId3"/><Relationship Target="slides/slide3.xml" Type="http://schemas.openxmlformats.org/officeDocument/2006/relationships/slide" Id="rId9"/><Relationship Target="notesMasters/notesMaster1.xml" Type="http://schemas.openxmlformats.org/officeDocument/2006/relationships/notesMaster" Id="rId6"/><Relationship Target="slideMasters/slideMaster2.xml" Type="http://schemas.openxmlformats.org/officeDocument/2006/relationships/slideMaster" Id="rId5"/><Relationship Target="slides/slide2.xml" Type="http://schemas.openxmlformats.org/officeDocument/2006/relationships/slide" Id="rId8"/><Relationship Target="slides/slide1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2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 txBox="1"/>
          <p:nvPr>
            <p:ph idx="2" type="hdr"/>
          </p:nvPr>
        </p:nvSpPr>
        <p:spPr>
          <a:xfrm>
            <a:off y="0" x="0"/>
            <a:ext cy="496886" cx="2887661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defRPr strike="noStrike" u="none" b="0" cap="none" baseline="0" sz="12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3" name="Shape 3"/>
          <p:cNvSpPr txBox="1"/>
          <p:nvPr>
            <p:ph idx="10" type="dt"/>
          </p:nvPr>
        </p:nvSpPr>
        <p:spPr>
          <a:xfrm>
            <a:off y="0" x="3773487"/>
            <a:ext cy="496886" cx="2887661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0" indent="0" marL="0">
              <a:defRPr strike="noStrike" u="none" b="0" cap="none" baseline="0" sz="12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4" name="Shape 4"/>
          <p:cNvSpPr/>
          <p:nvPr>
            <p:ph idx="3" type="sldImg"/>
          </p:nvPr>
        </p:nvSpPr>
        <p:spPr>
          <a:xfrm>
            <a:off y="744537" x="849312"/>
            <a:ext cy="3722686" cx="49657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solidFill>
            <a:srgbClr val="FFFFFF"/>
          </a:solidFill>
          <a:ln w="9525" cap="rnd">
            <a:solidFill>
              <a:srgbClr val="000000"/>
            </a:solidFill>
            <a:prstDash val="solid"/>
            <a:miter/>
            <a:headEnd w="med" len="med" type="none"/>
            <a:tailEnd w="med" len="med" type="none"/>
          </a:ln>
        </p:spPr>
      </p:sp>
      <p:sp>
        <p:nvSpPr>
          <p:cNvPr id="5" name="Shape 5"/>
          <p:cNvSpPr txBox="1"/>
          <p:nvPr>
            <p:ph idx="1" type="body"/>
          </p:nvPr>
        </p:nvSpPr>
        <p:spPr>
          <a:xfrm>
            <a:off y="4714875" x="666750"/>
            <a:ext cy="4467224" cx="532923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6" name="Shape 6"/>
          <p:cNvSpPr txBox="1"/>
          <p:nvPr>
            <p:ph idx="11" type="ftr"/>
          </p:nvPr>
        </p:nvSpPr>
        <p:spPr>
          <a:xfrm>
            <a:off y="9428161" x="0"/>
            <a:ext cy="496886" cx="2887661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marR="0" indent="0" marL="0">
              <a:defRPr strike="noStrike" u="none" b="0" cap="none" baseline="0" sz="12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y="9428161" x="3773487"/>
            <a:ext cy="496886" cx="2887661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r" rtl="0" marR="0" indent="0" marL="0">
              <a:defRPr strike="noStrike" u="none" b="0" cap="none" baseline="0" sz="12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6" name="Shape 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7" name="Shape 57"/>
          <p:cNvSpPr txBox="1"/>
          <p:nvPr>
            <p:ph idx="1" type="body"/>
          </p:nvPr>
        </p:nvSpPr>
        <p:spPr>
          <a:xfrm>
            <a:off y="4714875" x="666750"/>
            <a:ext cy="4467224" cx="5329237"/>
          </a:xfrm>
          <a:prstGeom prst="rect">
            <a:avLst/>
          </a:prstGeom>
        </p:spPr>
        <p:txBody>
          <a:bodyPr bIns="91425" rIns="91425" lIns="91425" tIns="91425" anchor="ctr" anchorCtr="0">
            <a:spAutoFit/>
          </a:bodyPr>
          <a:lstStyle/>
          <a:p/>
        </p:txBody>
      </p:sp>
      <p:sp>
        <p:nvSpPr>
          <p:cNvPr id="58" name="Shape 58"/>
          <p:cNvSpPr/>
          <p:nvPr>
            <p:ph idx="2" type="sldImg"/>
          </p:nvPr>
        </p:nvSpPr>
        <p:spPr>
          <a:xfrm>
            <a:off y="744537" x="849312"/>
            <a:ext cy="3722686" cx="49657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2" name="Shape 1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3" name="Shape 133"/>
          <p:cNvSpPr/>
          <p:nvPr>
            <p:ph idx="2" type="sldImg"/>
          </p:nvPr>
        </p:nvSpPr>
        <p:spPr>
          <a:xfrm>
            <a:off y="739775" x="854075"/>
            <a:ext cy="3729036" cx="497204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y="4716462" x="369887"/>
            <a:ext cy="4470399" cx="5994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>
              <a:buNone/>
            </a:pPr>
            <a:r>
              <a:rPr strike="noStrike" u="none" b="0" cap="none" baseline="0" sz="1600" lang="en-US" i="0"/>
              <a:t>
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12" name="Shape 2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3" name="Shape 213"/>
          <p:cNvSpPr/>
          <p:nvPr>
            <p:ph idx="2" type="sldImg"/>
          </p:nvPr>
        </p:nvSpPr>
        <p:spPr>
          <a:xfrm>
            <a:off y="739775" x="854075"/>
            <a:ext cy="3729036" cx="497204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4" name="Shape 214"/>
          <p:cNvSpPr txBox="1"/>
          <p:nvPr>
            <p:ph idx="1" type="body"/>
          </p:nvPr>
        </p:nvSpPr>
        <p:spPr>
          <a:xfrm>
            <a:off y="4716462" x="369887"/>
            <a:ext cy="4470399" cx="5994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>
              <a:buNone/>
            </a:pPr>
            <a:r>
              <a:rPr strike="noStrike" u="none" b="0" cap="none" baseline="0" sz="1600" lang="en-US" i="0"/>
              <a:t>
</a:t>
            </a:r>
          </a:p>
          <a:p>
            <a:pPr algn="l" rtl="0" lvl="0" marR="0" indent="228600" marL="0"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strike="noStrike" u="none" b="0" cap="none" baseline="0" sz="1600" lang="en-US" i="0"/>
              <a:t>Question about the funding led to jump to the costs slides (see further pages)</a:t>
            </a:r>
          </a:p>
          <a:p>
            <a:r>
              <a:t/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24" name="Shape 2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5" name="Shape 22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spAutoFit/>
          </a:bodyPr>
          <a:lstStyle/>
          <a:p/>
        </p:txBody>
      </p:sp>
      <p:sp>
        <p:nvSpPr>
          <p:cNvPr id="226" name="Shape 226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20" name="Shape 3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1" name="Shape 321"/>
          <p:cNvSpPr/>
          <p:nvPr>
            <p:ph idx="2" type="sldImg"/>
          </p:nvPr>
        </p:nvSpPr>
        <p:spPr>
          <a:xfrm>
            <a:off y="739775" x="855662"/>
            <a:ext cy="3729036" cx="497204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22" name="Shape 322"/>
          <p:cNvSpPr txBox="1"/>
          <p:nvPr>
            <p:ph idx="1" type="body"/>
          </p:nvPr>
        </p:nvSpPr>
        <p:spPr>
          <a:xfrm>
            <a:off y="4716462" x="369887"/>
            <a:ext cy="4470399" cx="599598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228600" marL="0"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strike="noStrike" u="none" b="0" cap="none" baseline="0" sz="1600" lang="en-US" i="0"/>
              <a:t>.</a:t>
            </a:r>
          </a:p>
          <a:p>
            <a:r>
              <a:t/>
            </a:r>
          </a:p>
          <a:p>
            <a:pPr algn="l" rtl="0" lvl="0" marR="0" indent="228600" marL="0"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strike="noStrike" u="none" b="0" cap="none" baseline="0" sz="1600" lang="en-US" i="0"/>
              <a:t>Question about the funding led to jump to the costs slides (see further pages)</a:t>
            </a:r>
          </a:p>
          <a:p>
            <a:r>
              <a:t/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21" name="Shape 4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22" name="Shape 422"/>
          <p:cNvSpPr/>
          <p:nvPr>
            <p:ph idx="2" type="sldImg"/>
          </p:nvPr>
        </p:nvSpPr>
        <p:spPr>
          <a:xfrm>
            <a:off y="739775" x="855662"/>
            <a:ext cy="3729000" cx="49718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23" name="Shape 423"/>
          <p:cNvSpPr txBox="1"/>
          <p:nvPr>
            <p:ph idx="1" type="body"/>
          </p:nvPr>
        </p:nvSpPr>
        <p:spPr>
          <a:xfrm>
            <a:off y="4716462" x="369887"/>
            <a:ext cy="4470300" cx="59961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rtl="0" lvl="0">
              <a:buNone/>
            </a:pPr>
            <a:r>
              <a:rPr strike="noStrike" u="none" b="0" cap="none" baseline="0" sz="1600" lang="en-US" i="0"/>
              <a:t>
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2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bg>
      <p:bgPr>
        <a:solidFill>
          <a:schemeClr val="lt1"/>
        </a:solidFill>
      </p:bgPr>
    </p:bg>
    <p:spTree>
      <p:nvGrpSpPr>
        <p:cNvPr id="14" name="Shape 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" name="Shape 1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" type="body"/>
          </p:nvPr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rtl="0" indent="-177800" marL="74295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Font typeface="Arial"/>
              <a:buChar char="•"/>
              <a:defRPr sz="2800"/>
            </a:lvl2pPr>
            <a:lvl3pPr rtl="0" indent="-136525" marL="114300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Font typeface="Arial"/>
              <a:buChar char="•"/>
              <a:defRPr sz="2400"/>
            </a:lvl3pPr>
            <a:lvl4pPr rtl="0" indent="-152400" marL="16002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z="2000"/>
            </a:lvl4pPr>
            <a:lvl5pPr rtl="0" indent="-152400" marL="20574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z="2000"/>
            </a:lvl5pPr>
            <a:lvl6pPr rtl="0" indent="-107950" marL="25146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rtl="0" indent="-107950" marL="29718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rtl="0" indent="-107950" marL="34290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rtl="0" indent="-107950" marL="38862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0" type="dt"/>
          </p:nvPr>
        </p:nvSpPr>
        <p:spPr>
          <a:xfrm>
            <a:off y="6245225" x="457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1" type="ftr"/>
          </p:nvPr>
        </p:nvSpPr>
        <p:spPr>
          <a:xfrm>
            <a:off y="6245225" x="3124200"/>
            <a:ext cy="476249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y="6245225" x="6553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bg>
      <p:bgPr>
        <a:solidFill>
          <a:schemeClr val="lt1"/>
        </a:solidFill>
      </p:bgPr>
    </p:bg>
    <p:spTree>
      <p:nvGrpSpPr>
        <p:cNvPr id="20" name="Shape 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y="404812" x="4067175"/>
            <a:ext cy="922337" cx="4186236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y="3573462" x="5364162"/>
            <a:ext cy="1401762" cx="3322636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rtl="0" indent="-177800" marL="74295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Font typeface="Arial"/>
              <a:buChar char="•"/>
              <a:defRPr sz="2800"/>
            </a:lvl2pPr>
            <a:lvl3pPr rtl="0" indent="-136525" marL="114300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Font typeface="Arial"/>
              <a:buChar char="•"/>
              <a:defRPr sz="2400"/>
            </a:lvl3pPr>
            <a:lvl4pPr rtl="0" indent="-152400" marL="16002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z="2000"/>
            </a:lvl4pPr>
            <a:lvl5pPr rtl="0" indent="-152400" marL="20574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z="2000"/>
            </a:lvl5pPr>
            <a:lvl6pPr rtl="0" indent="-107950" marL="25146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rtl="0" indent="-107950" marL="29718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rtl="0" indent="-107950" marL="34290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rtl="0" indent="-107950" marL="38862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0" type="dt"/>
          </p:nvPr>
        </p:nvSpPr>
        <p:spPr>
          <a:xfrm>
            <a:off y="6245225" x="457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1" type="ftr"/>
          </p:nvPr>
        </p:nvSpPr>
        <p:spPr>
          <a:xfrm>
            <a:off y="6245225" x="3124200"/>
            <a:ext cy="476249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12" type="sldNum"/>
          </p:nvPr>
        </p:nvSpPr>
        <p:spPr>
          <a:xfrm>
            <a:off y="6245225" x="6553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ObjAndTx" type="twoObjAndTx">
  <p:cSld name="twoObjAndTx">
    <p:bg>
      <p:bgPr>
        <a:solidFill>
          <a:schemeClr val="lt1"/>
        </a:solidFill>
      </p:bgPr>
    </p:bg>
    <p:spTree>
      <p:nvGrpSpPr>
        <p:cNvPr id="26" name="Shape 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" name="Shape 27"/>
          <p:cNvSpPr txBox="1"/>
          <p:nvPr>
            <p:ph type="title"/>
          </p:nvPr>
        </p:nvSpPr>
        <p:spPr>
          <a:xfrm>
            <a:off y="0" x="468312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rtl="0" indent="-177800" marL="74295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Font typeface="Arial"/>
              <a:buChar char="•"/>
              <a:defRPr sz="2800"/>
            </a:lvl2pPr>
            <a:lvl3pPr rtl="0" indent="-136525" marL="114300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Font typeface="Arial"/>
              <a:buChar char="•"/>
              <a:defRPr sz="2400"/>
            </a:lvl3pPr>
            <a:lvl4pPr rtl="0" indent="-152400" marL="16002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z="2000"/>
            </a:lvl4pPr>
            <a:lvl5pPr rtl="0" indent="-152400" marL="20574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z="2000"/>
            </a:lvl5pPr>
            <a:lvl6pPr rtl="0" indent="-107950" marL="25146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rtl="0" indent="-107950" marL="29718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rtl="0" indent="-107950" marL="34290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rtl="0" indent="-107950" marL="38862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0" type="dt"/>
          </p:nvPr>
        </p:nvSpPr>
        <p:spPr>
          <a:xfrm>
            <a:off y="6245225" x="457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11" type="ftr"/>
          </p:nvPr>
        </p:nvSpPr>
        <p:spPr>
          <a:xfrm>
            <a:off y="6245225" x="3124200"/>
            <a:ext cy="476249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y="6245225" x="6553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bg>
      <p:bgPr>
        <a:solidFill>
          <a:schemeClr val="lt1"/>
        </a:solidFill>
      </p:bgPr>
    </p:bg>
    <p:spTree>
      <p:nvGrpSpPr>
        <p:cNvPr id="43" name="Shape 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4" name="Shape 44"/>
          <p:cNvSpPr txBox="1"/>
          <p:nvPr>
            <p:ph idx="1" type="body"/>
          </p:nvPr>
        </p:nvSpPr>
        <p:spPr>
          <a:xfrm>
            <a:off y="1600200" x="457200"/>
            <a:ext cy="4421187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 indent="-177800" marL="74295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Font typeface="Arial"/>
              <a:buChar char="•"/>
              <a:defRPr sz="2800"/>
            </a:lvl2pPr>
            <a:lvl3pPr rtl="0" indent="-136525" marL="114300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Font typeface="Arial"/>
              <a:buChar char="•"/>
              <a:defRPr sz="2400"/>
            </a:lvl3pPr>
            <a:lvl4pPr rtl="0" indent="-152400" marL="16002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z="2000"/>
            </a:lvl4pPr>
            <a:lvl5pPr rtl="0" indent="-152400" marL="20574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z="2000"/>
            </a:lvl5pPr>
            <a:lvl6pPr rtl="0" indent="-107950" marL="25146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rtl="0" indent="-107950" marL="29718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rtl="0" indent="-107950" marL="34290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rtl="0" indent="-107950" marL="38862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0" type="dt"/>
          </p:nvPr>
        </p:nvSpPr>
        <p:spPr>
          <a:xfrm>
            <a:off y="6245225" x="457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46" name="Shape 46"/>
          <p:cNvSpPr txBox="1"/>
          <p:nvPr>
            <p:ph idx="11" type="ftr"/>
          </p:nvPr>
        </p:nvSpPr>
        <p:spPr>
          <a:xfrm>
            <a:off y="6245225" x="3124200"/>
            <a:ext cy="476249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y="6245225" x="6553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48" name="Shape 48"/>
          <p:cNvSpPr txBox="1"/>
          <p:nvPr>
            <p:ph type="title"/>
          </p:nvPr>
        </p:nvSpPr>
        <p:spPr>
          <a:xfrm>
            <a:off y="0" x="2555875"/>
            <a:ext cy="1557337" cx="403224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4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theme/theme4.xml" Type="http://schemas.openxmlformats.org/officeDocument/2006/relationships/theme" Id="rId4"/><Relationship Target="../slideLayouts/slideLayout3.xml" Type="http://schemas.openxmlformats.org/officeDocument/2006/relationships/slideLayout" Id="rId3"/></Relationships>
</file>

<file path=ppt/slideMasters/_rels/slideMaster2.xml.rels><?xml version="1.0" encoding="UTF-8" standalone="yes"?><Relationships xmlns="http://schemas.openxmlformats.org/package/2006/relationships"><Relationship Target="../media/image04.jpg" Type="http://schemas.openxmlformats.org/officeDocument/2006/relationships/image" Id="rId2"/><Relationship Target="../media/image02.jpg" Type="http://schemas.openxmlformats.org/officeDocument/2006/relationships/image" Id="rId1"/><Relationship Target="../media/image03.jpg" Type="http://schemas.openxmlformats.org/officeDocument/2006/relationships/image" Id="rId4"/><Relationship Target="../media/image00.png" Type="http://schemas.openxmlformats.org/officeDocument/2006/relationships/image" Id="rId3"/><Relationship Target="../slideLayouts/slideLayout4.xml" Type="http://schemas.openxmlformats.org/officeDocument/2006/relationships/slideLayout" Id="rId6"/><Relationship Target="../media/image01.jpg" Type="http://schemas.openxmlformats.org/officeDocument/2006/relationships/image" Id="rId5"/><Relationship Target="../theme/theme3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8" name="Shape 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" name="Shape 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" type="body"/>
          </p:nvPr>
        </p:nvSpPr>
        <p:spPr>
          <a:xfrm>
            <a:off y="1600200" x="457200"/>
            <a:ext cy="4525961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120650" mar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32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marR="0" indent="-177800" marL="74295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Font typeface="Arial"/>
              <a:buChar char="•"/>
              <a:defRPr strike="noStrike" u="none" b="0" cap="none" baseline="0" sz="2800" i="0"/>
            </a:lvl2pPr>
            <a:lvl3pPr algn="l" rtl="0" marR="0" indent="-136525" marL="114300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Font typeface="Arial"/>
              <a:buChar char="•"/>
              <a:defRPr strike="noStrike" u="none" b="0" cap="none" baseline="0" sz="2400" i="0"/>
            </a:lvl3pPr>
            <a:lvl4pPr algn="l" rtl="0" marR="0" indent="-152400" marL="16002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trike="noStrike" u="none" b="0" cap="none" baseline="0" sz="2000" i="0"/>
            </a:lvl4pPr>
            <a:lvl5pPr algn="l" rtl="0" marR="0" indent="-152400" marL="20574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trike="noStrike" u="none" b="0" cap="none" baseline="0" sz="2000" i="0"/>
            </a:lvl5pPr>
            <a:lvl6pPr algn="l" rtl="0" marR="0" indent="-107950" marL="25146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32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marR="0" indent="-107950" marL="29718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32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marR="0" indent="-107950" marL="34290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32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marR="0" indent="-107950" marL="38862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32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0" type="dt"/>
          </p:nvPr>
        </p:nvSpPr>
        <p:spPr>
          <a:xfrm>
            <a:off y="6245225" x="457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1" type="ftr"/>
          </p:nvPr>
        </p:nvSpPr>
        <p:spPr>
          <a:xfrm>
            <a:off y="6245225" x="3124200"/>
            <a:ext cy="476249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2" type="sldNum"/>
          </p:nvPr>
        </p:nvSpPr>
        <p:spPr>
          <a:xfrm>
            <a:off y="6245225" x="6553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32" name="Shape 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" name="Shape 33"/>
          <p:cNvSpPr txBox="1"/>
          <p:nvPr>
            <p:ph idx="1" type="body"/>
          </p:nvPr>
        </p:nvSpPr>
        <p:spPr>
          <a:xfrm>
            <a:off y="1600200" x="457200"/>
            <a:ext cy="4421187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120650" mar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32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l" rtl="0" marR="0" indent="-177800" marL="74295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Font typeface="Arial"/>
              <a:buChar char="•"/>
              <a:defRPr strike="noStrike" u="none" b="0" cap="none" baseline="0" sz="2800" i="0"/>
            </a:lvl2pPr>
            <a:lvl3pPr algn="l" rtl="0" marR="0" indent="-136525" marL="114300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Font typeface="Arial"/>
              <a:buChar char="•"/>
              <a:defRPr strike="noStrike" u="none" b="0" cap="none" baseline="0" sz="2400" i="0"/>
            </a:lvl3pPr>
            <a:lvl4pPr algn="l" rtl="0" marR="0" indent="-152400" marL="16002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trike="noStrike" u="none" b="0" cap="none" baseline="0" sz="2000" i="0"/>
            </a:lvl4pPr>
            <a:lvl5pPr algn="l" rtl="0" marR="0" indent="-152400" marL="205740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Font typeface="Arial"/>
              <a:buChar char="•"/>
              <a:defRPr strike="noStrike" u="none" b="0" cap="none" baseline="0" sz="2000" i="0"/>
            </a:lvl5pPr>
            <a:lvl6pPr algn="l" rtl="0" marR="0" indent="-107950" marL="25146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32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l" rtl="0" marR="0" indent="-107950" marL="29718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32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l" rtl="0" marR="0" indent="-107950" marL="34290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32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l" rtl="0" marR="0" indent="-107950" marL="388620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320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0" type="dt"/>
          </p:nvPr>
        </p:nvSpPr>
        <p:spPr>
          <a:xfrm>
            <a:off y="6245225" x="457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35" name="Shape 35"/>
          <p:cNvSpPr txBox="1"/>
          <p:nvPr>
            <p:ph idx="11" type="ftr"/>
          </p:nvPr>
        </p:nvSpPr>
        <p:spPr>
          <a:xfrm>
            <a:off y="6245225" x="3124200"/>
            <a:ext cy="476249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36" name="Shape 36"/>
          <p:cNvSpPr txBox="1"/>
          <p:nvPr>
            <p:ph idx="12" type="sldNum"/>
          </p:nvPr>
        </p:nvSpPr>
        <p:spPr>
          <a:xfrm>
            <a:off y="6245225" x="6553200"/>
            <a:ext cy="476249" cx="2133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0" indent="0" marL="0">
              <a:defRPr strike="noStrike" u="none" b="0" cap="none" baseline="0" sz="1400" i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37" name="Shape 37"/>
          <p:cNvSpPr/>
          <p:nvPr/>
        </p:nvSpPr>
        <p:spPr>
          <a:xfrm>
            <a:off y="49211" x="34925"/>
            <a:ext cy="914399" cx="2233611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</p:sp>
      <p:sp>
        <p:nvSpPr>
          <p:cNvPr id="38" name="Shape 38"/>
          <p:cNvSpPr/>
          <p:nvPr/>
        </p:nvSpPr>
        <p:spPr>
          <a:xfrm>
            <a:off y="5954712" x="323850"/>
            <a:ext cy="642936" cx="1331911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id="39" name="Shape 39"/>
          <p:cNvSpPr/>
          <p:nvPr/>
        </p:nvSpPr>
        <p:spPr>
          <a:xfrm>
            <a:off y="6308725" x="8388350"/>
            <a:ext cy="438150" cx="62865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40" name="Shape 40"/>
          <p:cNvSpPr txBox="1"/>
          <p:nvPr>
            <p:ph type="title"/>
          </p:nvPr>
        </p:nvSpPr>
        <p:spPr>
          <a:xfrm>
            <a:off y="0" x="2555875"/>
            <a:ext cy="1557337" cx="403224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000" i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000" i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000" i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000" i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000" i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000" i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000" i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000" i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algn="ctr" rt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trike="noStrike" u="none" b="0" cap="none" baseline="0" sz="4000" i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Shape 41"/>
          <p:cNvSpPr/>
          <p:nvPr/>
        </p:nvSpPr>
        <p:spPr>
          <a:xfrm>
            <a:off y="44450" x="7451725"/>
            <a:ext cy="727074" cx="1692274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id="42" name="Shape 42"/>
          <p:cNvSpPr/>
          <p:nvPr/>
        </p:nvSpPr>
        <p:spPr>
          <a:xfrm>
            <a:off y="6551612" x="466725"/>
            <a:ext cy="261936" cx="1584324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51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4.xml" Type="http://schemas.openxmlformats.org/officeDocument/2006/relationships/slideLayout" Id="rId1"/><Relationship Target="../media/image05.png" Type="http://schemas.openxmlformats.org/officeDocument/2006/relationships/image" Id="rId3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7.jpg" Type="http://schemas.openxmlformats.org/officeDocument/2006/relationships/image" Id="rId4"/><Relationship Target="../media/image08.jpg" Type="http://schemas.openxmlformats.org/officeDocument/2006/relationships/image" Id="rId3"/><Relationship Target="../media/image06.jpg" Type="http://schemas.openxmlformats.org/officeDocument/2006/relationships/image" Id="rId5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9" name="Shape 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0" name="Shape 50"/>
          <p:cNvSpPr txBox="1"/>
          <p:nvPr/>
        </p:nvSpPr>
        <p:spPr>
          <a:xfrm>
            <a:off y="6589711" x="6532775"/>
            <a:ext cy="228600" cx="1563600"/>
          </a:xfrm>
          <a:prstGeom prst="rect">
            <a:avLst/>
          </a:prstGeom>
          <a:noFill/>
          <a:ln>
            <a:noFill/>
          </a:ln>
        </p:spPr>
        <p:txBody>
          <a:bodyPr bIns="45675" rIns="91375" lIns="91375" tIns="45675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Update 2</a:t>
            </a:r>
            <a:r>
              <a:rPr sz="9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z="9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Dec</a:t>
            </a: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201</a:t>
            </a:r>
            <a:r>
              <a:rPr sz="9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51" name="Shape 51"/>
          <p:cNvSpPr txBox="1"/>
          <p:nvPr/>
        </p:nvSpPr>
        <p:spPr>
          <a:xfrm>
            <a:off y="4364037" x="4427537"/>
            <a:ext cy="1512886" cx="3457574"/>
          </a:xfrm>
          <a:prstGeom prst="rect">
            <a:avLst/>
          </a:prstGeom>
          <a:noFill/>
          <a:ln>
            <a:noFill/>
          </a:ln>
        </p:spPr>
        <p:txBody>
          <a:bodyPr bIns="45675" rIns="91375" lIns="91375" tIns="45675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FROM VISION TO </a:t>
            </a:r>
            <a:r>
              <a:rPr b="1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</a:t>
            </a:r>
            <a:r>
              <a:rPr strike="noStrike" u="none" b="1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NOVACTIONS</a:t>
            </a:r>
          </a:p>
          <a:p>
            <a:r>
              <a:t/>
            </a:r>
          </a:p>
          <a:p>
            <a:r>
              <a:t/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4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Experience Innovation </a:t>
            </a:r>
            <a:r>
              <a:rPr b="1" lang="en-US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D</a:t>
            </a:r>
            <a:r>
              <a:rPr strike="noStrike" u="none" b="1" cap="none" baseline="0" sz="14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evelopment Path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Collaborator : F</a:t>
            </a: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</a:t>
            </a: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</a:t>
            </a:r>
          </a:p>
        </p:txBody>
      </p:sp>
      <p:sp>
        <p:nvSpPr>
          <p:cNvPr id="52" name="Shape 52"/>
          <p:cNvSpPr/>
          <p:nvPr/>
        </p:nvSpPr>
        <p:spPr>
          <a:xfrm>
            <a:off y="0" x="0"/>
            <a:ext cy="981074" cx="262731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bIns="45700" rIns="91425" lIns="91425" tIns="45700" anchor="ctr" anchorCtr="0">
            <a:spAutoFit/>
          </a:bodyPr>
          <a:lstStyle/>
          <a:p/>
        </p:txBody>
      </p:sp>
      <p:sp>
        <p:nvSpPr>
          <p:cNvPr id="53" name="Shape 53"/>
          <p:cNvSpPr/>
          <p:nvPr/>
        </p:nvSpPr>
        <p:spPr>
          <a:xfrm>
            <a:off y="0" x="6516687"/>
            <a:ext cy="981074" cx="262731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bIns="45700" rIns="91425" lIns="91425" tIns="45700" anchor="ctr" anchorCtr="0">
            <a:spAutoFit/>
          </a:bodyPr>
          <a:lstStyle/>
          <a:p/>
        </p:txBody>
      </p:sp>
      <p:sp>
        <p:nvSpPr>
          <p:cNvPr id="54" name="Shape 54"/>
          <p:cNvSpPr/>
          <p:nvPr/>
        </p:nvSpPr>
        <p:spPr>
          <a:xfrm>
            <a:off y="6524625" x="250825"/>
            <a:ext cy="333374" cx="2017711"/>
          </a:xfrm>
          <a:prstGeom prst="rect">
            <a:avLst/>
          </a:prstGeom>
          <a:solidFill>
            <a:schemeClr val="lt1"/>
          </a:solidFill>
          <a:ln w="9525" cap="rnd">
            <a:solidFill>
              <a:schemeClr val="lt1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700" rIns="91425" lIns="91425" tIns="45700" anchor="ctr" anchorCtr="0">
            <a:spAutoFit/>
          </a:bodyPr>
          <a:lstStyle/>
          <a:p/>
        </p:txBody>
      </p:sp>
      <p:sp>
        <p:nvSpPr>
          <p:cNvPr id="55" name="Shape 55"/>
          <p:cNvSpPr/>
          <p:nvPr/>
        </p:nvSpPr>
        <p:spPr>
          <a:xfrm>
            <a:off y="695038" x="1155429"/>
            <a:ext cy="2088536" cx="745014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9" name="Shape 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0" name="Shape 60"/>
          <p:cNvSpPr txBox="1"/>
          <p:nvPr/>
        </p:nvSpPr>
        <p:spPr>
          <a:xfrm>
            <a:off y="115886" x="1908175"/>
            <a:ext cy="619125" cx="7056437"/>
          </a:xfrm>
          <a:prstGeom prst="rect">
            <a:avLst/>
          </a:prstGeom>
          <a:solidFill>
            <a:srgbClr val="33CCCC">
              <a:alpha val="84705"/>
            </a:srgbClr>
          </a:solidFill>
          <a:ln>
            <a:noFill/>
          </a:ln>
        </p:spPr>
        <p:txBody>
          <a:bodyPr bIns="45475" rIns="90950" lIns="90950" tIns="45475" anchor="ctr" anchorCtr="0">
            <a:spAutoFit/>
          </a:bodyPr>
          <a:lstStyle/>
          <a:p/>
        </p:txBody>
      </p:sp>
      <p:sp>
        <p:nvSpPr>
          <p:cNvPr id="61" name="Shape 61"/>
          <p:cNvSpPr txBox="1"/>
          <p:nvPr/>
        </p:nvSpPr>
        <p:spPr>
          <a:xfrm>
            <a:off y="688975" x="1187450"/>
            <a:ext cy="314400" cx="1152600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5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1995</a:t>
            </a:r>
          </a:p>
        </p:txBody>
      </p:sp>
      <p:sp>
        <p:nvSpPr>
          <p:cNvPr id="62" name="Shape 62"/>
          <p:cNvSpPr txBox="1"/>
          <p:nvPr/>
        </p:nvSpPr>
        <p:spPr>
          <a:xfrm>
            <a:off y="333375" x="7380286"/>
            <a:ext cy="314324" cx="1528762"/>
          </a:xfrm>
          <a:prstGeom prst="rect">
            <a:avLst/>
          </a:prstGeom>
          <a:noFill/>
          <a:ln>
            <a:noFill/>
          </a:ln>
        </p:spPr>
        <p:txBody>
          <a:bodyPr bIns="42975" rIns="85950" lIns="85950" tIns="42975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1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Update </a:t>
            </a:r>
            <a:r>
              <a:rPr strike="noStrike" u="none" b="0" cap="none" baseline="0" sz="15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1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sz="11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r>
            <a:r>
              <a:rPr strike="noStrike" u="none" b="0" cap="none" baseline="0" sz="11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sz="11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r>
            <a:r>
              <a:rPr strike="noStrike" u="none" b="0" cap="none" baseline="0" sz="11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 201</a:t>
            </a:r>
            <a:r>
              <a:rPr sz="11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strike="noStrike" u="none" b="0" cap="none" baseline="0" sz="11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FL</a:t>
            </a:r>
          </a:p>
        </p:txBody>
      </p:sp>
      <p:sp>
        <p:nvSpPr>
          <p:cNvPr id="63" name="Shape 63"/>
          <p:cNvSpPr/>
          <p:nvPr/>
        </p:nvSpPr>
        <p:spPr>
          <a:xfrm>
            <a:off y="1125537" x="2411411"/>
            <a:ext cy="647700" cx="935037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M&amp;A Support</a:t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id="64" name="Shape 64"/>
          <p:cNvSpPr/>
          <p:nvPr/>
        </p:nvSpPr>
        <p:spPr>
          <a:xfrm>
            <a:off y="1125537" x="4572000"/>
            <a:ext cy="647700" cx="1295400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Growth Strategy Support</a:t>
            </a:r>
          </a:p>
          <a:p>
            <a:r>
              <a:t/>
            </a:r>
          </a:p>
        </p:txBody>
      </p:sp>
      <p:sp>
        <p:nvSpPr>
          <p:cNvPr id="65" name="Shape 65"/>
          <p:cNvSpPr/>
          <p:nvPr/>
        </p:nvSpPr>
        <p:spPr>
          <a:xfrm>
            <a:off y="1125537" x="6083300"/>
            <a:ext cy="647700" cx="1296986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1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Knowledge Mgt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Global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Communuties</a:t>
            </a:r>
          </a:p>
        </p:txBody>
      </p:sp>
      <p:sp>
        <p:nvSpPr>
          <p:cNvPr id="66" name="Shape 66"/>
          <p:cNvSpPr/>
          <p:nvPr/>
        </p:nvSpPr>
        <p:spPr>
          <a:xfrm>
            <a:off y="1125537" x="7597775"/>
            <a:ext cy="647700" cx="1511299"/>
          </a:xfrm>
          <a:prstGeom prst="homePlate">
            <a:avLst>
              <a:gd fmla="val 50000" name="adj"/>
            </a:avLst>
          </a:prstGeom>
          <a:solidFill>
            <a:srgbClr val="FFFFCC"/>
          </a:solidFill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475" rIns="90975" lIns="90975" tIns="45475" anchor="ctr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9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Collective Intelligence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9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Innovation </a:t>
            </a: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Mgt</a:t>
            </a:r>
          </a:p>
        </p:txBody>
      </p:sp>
      <p:cxnSp>
        <p:nvCxnSpPr>
          <p:cNvPr id="67" name="Shape 67"/>
          <p:cNvCxnSpPr/>
          <p:nvPr/>
        </p:nvCxnSpPr>
        <p:spPr>
          <a:xfrm>
            <a:off y="1054100" x="144461"/>
            <a:ext cy="0" cx="8964612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sp>
        <p:nvSpPr>
          <p:cNvPr id="68" name="Shape 68"/>
          <p:cNvSpPr txBox="1"/>
          <p:nvPr/>
        </p:nvSpPr>
        <p:spPr>
          <a:xfrm>
            <a:off y="3429000" x="4848639"/>
            <a:ext cy="336599" cx="17934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Communication</a:t>
            </a:r>
          </a:p>
        </p:txBody>
      </p:sp>
      <p:sp>
        <p:nvSpPr>
          <p:cNvPr id="69" name="Shape 69"/>
          <p:cNvSpPr txBox="1"/>
          <p:nvPr/>
        </p:nvSpPr>
        <p:spPr>
          <a:xfrm>
            <a:off y="6197600" x="539750"/>
            <a:ext cy="336599" cx="9942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Ideas</a:t>
            </a:r>
          </a:p>
        </p:txBody>
      </p:sp>
      <p:cxnSp>
        <p:nvCxnSpPr>
          <p:cNvPr id="70" name="Shape 70"/>
          <p:cNvCxnSpPr/>
          <p:nvPr/>
        </p:nvCxnSpPr>
        <p:spPr>
          <a:xfrm>
            <a:off y="5516562" x="1771650"/>
            <a:ext cy="0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71" name="Shape 71"/>
          <p:cNvCxnSpPr/>
          <p:nvPr/>
        </p:nvCxnSpPr>
        <p:spPr>
          <a:xfrm>
            <a:off y="6308725" x="1476375"/>
            <a:ext cy="0" cx="1582737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72" name="Shape 72"/>
          <p:cNvCxnSpPr/>
          <p:nvPr/>
        </p:nvCxnSpPr>
        <p:spPr>
          <a:xfrm>
            <a:off y="6089650" x="1476375"/>
            <a:ext cy="3174" cx="2951161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73" name="Shape 73"/>
          <p:cNvCxnSpPr/>
          <p:nvPr/>
        </p:nvCxnSpPr>
        <p:spPr>
          <a:xfrm>
            <a:off y="6597650" x="1476375"/>
            <a:ext cy="0" cx="503236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74" name="Shape 74"/>
          <p:cNvSpPr txBox="1"/>
          <p:nvPr/>
        </p:nvSpPr>
        <p:spPr>
          <a:xfrm>
            <a:off y="5876925" x="4427537"/>
            <a:ext cy="304799" cx="172085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Quality Management</a:t>
            </a:r>
          </a:p>
        </p:txBody>
      </p:sp>
      <p:sp>
        <p:nvSpPr>
          <p:cNvPr id="75" name="Shape 75"/>
          <p:cNvSpPr txBox="1"/>
          <p:nvPr/>
        </p:nvSpPr>
        <p:spPr>
          <a:xfrm>
            <a:off y="5324475" x="1974368"/>
            <a:ext cy="336599" cx="8847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Vision</a:t>
            </a:r>
          </a:p>
        </p:txBody>
      </p:sp>
      <p:sp>
        <p:nvSpPr>
          <p:cNvPr id="76" name="Shape 76"/>
          <p:cNvSpPr txBox="1"/>
          <p:nvPr/>
        </p:nvSpPr>
        <p:spPr>
          <a:xfrm>
            <a:off y="4324350" x="3358809"/>
            <a:ext cy="336599" cx="2149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Engagement People level 1</a:t>
            </a:r>
          </a:p>
        </p:txBody>
      </p:sp>
      <p:sp>
        <p:nvSpPr>
          <p:cNvPr id="77" name="Shape 77"/>
          <p:cNvSpPr txBox="1"/>
          <p:nvPr/>
        </p:nvSpPr>
        <p:spPr>
          <a:xfrm>
            <a:off y="3644900" x="3419475"/>
            <a:ext cy="336549" cx="822324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Results </a:t>
            </a:r>
          </a:p>
        </p:txBody>
      </p:sp>
      <p:cxnSp>
        <p:nvCxnSpPr>
          <p:cNvPr id="78" name="Shape 78"/>
          <p:cNvCxnSpPr/>
          <p:nvPr/>
        </p:nvCxnSpPr>
        <p:spPr>
          <a:xfrm>
            <a:off y="3860800" x="2843211"/>
            <a:ext cy="0" cx="504824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79" name="Shape 79"/>
          <p:cNvCxnSpPr/>
          <p:nvPr/>
        </p:nvCxnSpPr>
        <p:spPr>
          <a:xfrm>
            <a:off y="3644900" x="2843211"/>
            <a:ext cy="431799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80" name="Shape 80"/>
          <p:cNvSpPr txBox="1"/>
          <p:nvPr/>
        </p:nvSpPr>
        <p:spPr>
          <a:xfrm>
            <a:off y="3578225" x="1619250"/>
            <a:ext cy="517524" cx="1235074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Duplication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Pilots/Roll Out</a:t>
            </a:r>
          </a:p>
        </p:txBody>
      </p:sp>
      <p:sp>
        <p:nvSpPr>
          <p:cNvPr id="81" name="Shape 81"/>
          <p:cNvSpPr txBox="1"/>
          <p:nvPr/>
        </p:nvSpPr>
        <p:spPr>
          <a:xfrm>
            <a:off y="5300662" x="4932362"/>
            <a:ext cy="457200" cx="121761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People Ambition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Consulting</a:t>
            </a:r>
          </a:p>
        </p:txBody>
      </p:sp>
      <p:sp>
        <p:nvSpPr>
          <p:cNvPr id="82" name="Shape 82"/>
          <p:cNvSpPr txBox="1"/>
          <p:nvPr/>
        </p:nvSpPr>
        <p:spPr>
          <a:xfrm>
            <a:off y="6165850" x="3132136"/>
            <a:ext cy="244474" cx="256857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Innovation, Creativity Tools, Risk analysis tools</a:t>
            </a:r>
          </a:p>
        </p:txBody>
      </p:sp>
      <p:sp>
        <p:nvSpPr>
          <p:cNvPr id="83" name="Shape 83"/>
          <p:cNvSpPr txBox="1"/>
          <p:nvPr/>
        </p:nvSpPr>
        <p:spPr>
          <a:xfrm>
            <a:off y="4581525" x="1763711"/>
            <a:ext cy="581100" cx="1491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Organization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Changes</a:t>
            </a:r>
          </a:p>
        </p:txBody>
      </p:sp>
      <p:sp>
        <p:nvSpPr>
          <p:cNvPr id="84" name="Shape 84"/>
          <p:cNvSpPr txBox="1"/>
          <p:nvPr/>
        </p:nvSpPr>
        <p:spPr>
          <a:xfrm>
            <a:off y="4365625" x="475551"/>
            <a:ext cy="1155599" cx="1091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Budget</a:t>
            </a:r>
          </a:p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Projects</a:t>
            </a:r>
          </a:p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Teams</a:t>
            </a:r>
          </a:p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Economics</a:t>
            </a:r>
          </a:p>
          <a:p>
            <a:r>
              <a:t/>
            </a:r>
          </a:p>
        </p:txBody>
      </p:sp>
      <p:sp>
        <p:nvSpPr>
          <p:cNvPr id="85" name="Shape 85"/>
          <p:cNvSpPr/>
          <p:nvPr/>
        </p:nvSpPr>
        <p:spPr>
          <a:xfrm>
            <a:off y="1125537" x="1331912"/>
            <a:ext cy="647700" cx="1006474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Strategic Plans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Change Management</a:t>
            </a:r>
          </a:p>
        </p:txBody>
      </p:sp>
      <p:sp>
        <p:nvSpPr>
          <p:cNvPr id="86" name="Shape 86"/>
          <p:cNvSpPr txBox="1"/>
          <p:nvPr/>
        </p:nvSpPr>
        <p:spPr>
          <a:xfrm>
            <a:off y="688975" x="-36511"/>
            <a:ext cy="314400" cx="1295400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5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1990</a:t>
            </a:r>
          </a:p>
        </p:txBody>
      </p:sp>
      <p:sp>
        <p:nvSpPr>
          <p:cNvPr id="87" name="Shape 87"/>
          <p:cNvSpPr txBox="1"/>
          <p:nvPr/>
        </p:nvSpPr>
        <p:spPr>
          <a:xfrm>
            <a:off y="688975" x="2195511"/>
            <a:ext cy="314400" cx="1152600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5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2000</a:t>
            </a:r>
          </a:p>
        </p:txBody>
      </p:sp>
      <p:sp>
        <p:nvSpPr>
          <p:cNvPr id="88" name="Shape 88"/>
          <p:cNvSpPr txBox="1"/>
          <p:nvPr/>
        </p:nvSpPr>
        <p:spPr>
          <a:xfrm>
            <a:off y="688975" x="3203575"/>
            <a:ext cy="314400" cx="1152600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5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2005</a:t>
            </a:r>
          </a:p>
        </p:txBody>
      </p:sp>
      <p:sp>
        <p:nvSpPr>
          <p:cNvPr id="89" name="Shape 89"/>
          <p:cNvSpPr txBox="1"/>
          <p:nvPr/>
        </p:nvSpPr>
        <p:spPr>
          <a:xfrm>
            <a:off y="688975" x="4284662"/>
            <a:ext cy="314400" cx="1152600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5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2008</a:t>
            </a:r>
          </a:p>
        </p:txBody>
      </p:sp>
      <p:sp>
        <p:nvSpPr>
          <p:cNvPr id="90" name="Shape 90"/>
          <p:cNvSpPr txBox="1"/>
          <p:nvPr/>
        </p:nvSpPr>
        <p:spPr>
          <a:xfrm>
            <a:off y="688975" x="6011862"/>
            <a:ext cy="314400" cx="1152600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5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2011</a:t>
            </a:r>
          </a:p>
        </p:txBody>
      </p:sp>
      <p:sp>
        <p:nvSpPr>
          <p:cNvPr id="91" name="Shape 91"/>
          <p:cNvSpPr/>
          <p:nvPr/>
        </p:nvSpPr>
        <p:spPr>
          <a:xfrm>
            <a:off y="1125537" x="3419475"/>
            <a:ext cy="647700" cx="1008062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Rx Growth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Equipe(s)</a:t>
            </a:r>
          </a:p>
        </p:txBody>
      </p:sp>
      <p:sp>
        <p:nvSpPr>
          <p:cNvPr id="92" name="Shape 92"/>
          <p:cNvSpPr txBox="1"/>
          <p:nvPr/>
        </p:nvSpPr>
        <p:spPr>
          <a:xfrm>
            <a:off y="6453187" x="1979611"/>
            <a:ext cy="274636" cx="194468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 Mining, Data crunching</a:t>
            </a:r>
          </a:p>
        </p:txBody>
      </p:sp>
      <p:sp>
        <p:nvSpPr>
          <p:cNvPr id="93" name="Shape 93"/>
          <p:cNvSpPr txBox="1"/>
          <p:nvPr/>
        </p:nvSpPr>
        <p:spPr>
          <a:xfrm>
            <a:off y="268287" x="2982647"/>
            <a:ext cy="366599" cx="43421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18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INNOVATION LAPS POSITIONING 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94" name="Shape 94"/>
          <p:cNvSpPr txBox="1"/>
          <p:nvPr/>
        </p:nvSpPr>
        <p:spPr>
          <a:xfrm>
            <a:off y="2852736" x="7451725"/>
            <a:ext cy="396900" cx="15116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Résultats 3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Extensions</a:t>
            </a:r>
          </a:p>
        </p:txBody>
      </p:sp>
      <p:cxnSp>
        <p:nvCxnSpPr>
          <p:cNvPr id="95" name="Shape 95"/>
          <p:cNvCxnSpPr/>
          <p:nvPr/>
        </p:nvCxnSpPr>
        <p:spPr>
          <a:xfrm>
            <a:off y="6089650" x="1476375"/>
            <a:ext cy="508000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96" name="Shape 96"/>
          <p:cNvSpPr txBox="1"/>
          <p:nvPr/>
        </p:nvSpPr>
        <p:spPr>
          <a:xfrm>
            <a:off y="39686" x="107950"/>
            <a:ext cy="639900" cx="1772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sz="1200" lang="en-US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Steps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2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Actions/conséquences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b="1" sz="12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ean</a:t>
            </a:r>
            <a:r>
              <a:rPr strike="noStrike" u="none" b="1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s/</a:t>
            </a:r>
            <a:r>
              <a:rPr b="1" sz="12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</a:t>
            </a:r>
            <a:r>
              <a:rPr strike="noStrike" u="none" b="1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iverables</a:t>
            </a:r>
          </a:p>
        </p:txBody>
      </p:sp>
      <p:cxnSp>
        <p:nvCxnSpPr>
          <p:cNvPr id="97" name="Shape 97"/>
          <p:cNvCxnSpPr/>
          <p:nvPr/>
        </p:nvCxnSpPr>
        <p:spPr>
          <a:xfrm>
            <a:off y="5373687" x="4859337"/>
            <a:ext cy="287337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98" name="Shape 98"/>
          <p:cNvCxnSpPr/>
          <p:nvPr/>
        </p:nvCxnSpPr>
        <p:spPr>
          <a:xfrm>
            <a:off y="5516562" x="2916236"/>
            <a:ext cy="0" cx="144462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99" name="Shape 99"/>
          <p:cNvSpPr/>
          <p:nvPr/>
        </p:nvSpPr>
        <p:spPr>
          <a:xfrm>
            <a:off y="1125537" x="250825"/>
            <a:ext cy="647700" cx="1008062"/>
          </a:xfrm>
          <a:prstGeom prst="homePlate">
            <a:avLst>
              <a:gd fmla="val 50000" name="adj"/>
            </a:avLst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475" rIns="90975" lIns="90975" tIns="45475" anchor="ctr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</a:p>
        </p:txBody>
      </p:sp>
      <p:cxnSp>
        <p:nvCxnSpPr>
          <p:cNvPr id="100" name="Shape 100"/>
          <p:cNvCxnSpPr/>
          <p:nvPr/>
        </p:nvCxnSpPr>
        <p:spPr>
          <a:xfrm rot="10800000" flipH="1">
            <a:off y="6453186" x="250825"/>
            <a:ext cy="215899" cx="360362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cxnSp>
        <p:nvCxnSpPr>
          <p:cNvPr id="101" name="Shape 101"/>
          <p:cNvCxnSpPr/>
          <p:nvPr/>
        </p:nvCxnSpPr>
        <p:spPr>
          <a:xfrm rot="10800000" flipH="1">
            <a:off y="5661025" x="1187450"/>
            <a:ext cy="431799" cx="720724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cxnSp>
        <p:nvCxnSpPr>
          <p:cNvPr id="102" name="Shape 102"/>
          <p:cNvCxnSpPr/>
          <p:nvPr/>
        </p:nvCxnSpPr>
        <p:spPr>
          <a:xfrm rot="10800000" flipH="1">
            <a:off y="4581524" x="2411411"/>
            <a:ext cy="647700" cx="1081086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sp>
        <p:nvSpPr>
          <p:cNvPr id="103" name="Shape 103"/>
          <p:cNvSpPr txBox="1"/>
          <p:nvPr/>
        </p:nvSpPr>
        <p:spPr>
          <a:xfrm>
            <a:off y="4149725" x="5508625"/>
            <a:ext cy="914400" cx="126365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strike="noStrike" u="none" b="0" cap="none" baseline="0" sz="1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Advanced Methods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Action Plans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Budget</a:t>
            </a:r>
          </a:p>
          <a:p>
            <a:r>
              <a:t/>
            </a:r>
          </a:p>
        </p:txBody>
      </p:sp>
      <p:cxnSp>
        <p:nvCxnSpPr>
          <p:cNvPr id="104" name="Shape 104"/>
          <p:cNvCxnSpPr/>
          <p:nvPr/>
        </p:nvCxnSpPr>
        <p:spPr>
          <a:xfrm rot="10800000" flipH="1">
            <a:off y="3644899" x="3995737"/>
            <a:ext cy="647700" cx="1081086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sp>
        <p:nvSpPr>
          <p:cNvPr id="105" name="Shape 105"/>
          <p:cNvSpPr txBox="1"/>
          <p:nvPr/>
        </p:nvSpPr>
        <p:spPr>
          <a:xfrm>
            <a:off y="2852736" x="5380376"/>
            <a:ext cy="336599" cx="20396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Engagement Level 2</a:t>
            </a:r>
          </a:p>
        </p:txBody>
      </p:sp>
      <p:cxnSp>
        <p:nvCxnSpPr>
          <p:cNvPr id="106" name="Shape 106"/>
          <p:cNvCxnSpPr/>
          <p:nvPr/>
        </p:nvCxnSpPr>
        <p:spPr>
          <a:xfrm rot="10800000" flipH="1">
            <a:off y="2205036" x="107950"/>
            <a:ext cy="4537074" cx="71436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sp>
        <p:nvSpPr>
          <p:cNvPr id="107" name="Shape 107"/>
          <p:cNvSpPr txBox="1"/>
          <p:nvPr/>
        </p:nvSpPr>
        <p:spPr>
          <a:xfrm>
            <a:off y="6521450" x="7596186"/>
            <a:ext cy="336599" cx="15111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Experience</a:t>
            </a:r>
          </a:p>
        </p:txBody>
      </p:sp>
      <p:cxnSp>
        <p:nvCxnSpPr>
          <p:cNvPr id="108" name="Shape 108"/>
          <p:cNvCxnSpPr/>
          <p:nvPr/>
        </p:nvCxnSpPr>
        <p:spPr>
          <a:xfrm>
            <a:off y="6742111" x="107950"/>
            <a:ext cy="0" cx="7272336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sp>
        <p:nvSpPr>
          <p:cNvPr id="109" name="Shape 109"/>
          <p:cNvSpPr txBox="1"/>
          <p:nvPr/>
        </p:nvSpPr>
        <p:spPr>
          <a:xfrm rot="-5409625">
            <a:off y="2492242" x="-434968"/>
            <a:ext cy="336602" cx="150000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Leadership</a:t>
            </a:r>
          </a:p>
        </p:txBody>
      </p:sp>
      <p:cxnSp>
        <p:nvCxnSpPr>
          <p:cNvPr id="110" name="Shape 110"/>
          <p:cNvCxnSpPr/>
          <p:nvPr/>
        </p:nvCxnSpPr>
        <p:spPr>
          <a:xfrm rot="10800000" flipH="1">
            <a:off y="3213100" x="5364162"/>
            <a:ext cy="215899" cx="360362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sp>
        <p:nvSpPr>
          <p:cNvPr id="111" name="Shape 111"/>
          <p:cNvSpPr txBox="1"/>
          <p:nvPr/>
        </p:nvSpPr>
        <p:spPr>
          <a:xfrm>
            <a:off y="3284537" x="6732586"/>
            <a:ext cy="669899" cx="20307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Board exposure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Résults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Customer Paths</a:t>
            </a:r>
          </a:p>
        </p:txBody>
      </p:sp>
      <p:cxnSp>
        <p:nvCxnSpPr>
          <p:cNvPr id="112" name="Shape 112"/>
          <p:cNvCxnSpPr/>
          <p:nvPr/>
        </p:nvCxnSpPr>
        <p:spPr>
          <a:xfrm>
            <a:off y="4437062" x="1547812"/>
            <a:ext cy="792162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113" name="Shape 113"/>
          <p:cNvCxnSpPr/>
          <p:nvPr/>
        </p:nvCxnSpPr>
        <p:spPr>
          <a:xfrm>
            <a:off y="4868862" x="1547812"/>
            <a:ext cy="0" cx="2158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114" name="Shape 114"/>
          <p:cNvSpPr txBox="1"/>
          <p:nvPr/>
        </p:nvSpPr>
        <p:spPr>
          <a:xfrm>
            <a:off y="1268412" x="250825"/>
            <a:ext cy="365125" cx="8508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9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Operational 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9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positions</a:t>
            </a:r>
          </a:p>
        </p:txBody>
      </p:sp>
      <p:cxnSp>
        <p:nvCxnSpPr>
          <p:cNvPr id="115" name="Shape 115"/>
          <p:cNvCxnSpPr/>
          <p:nvPr/>
        </p:nvCxnSpPr>
        <p:spPr>
          <a:xfrm rot="10800000" flipH="1">
            <a:off y="2276475" x="6443662"/>
            <a:ext cy="504824" cx="936624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sp>
        <p:nvSpPr>
          <p:cNvPr id="116" name="Shape 116"/>
          <p:cNvSpPr txBox="1"/>
          <p:nvPr/>
        </p:nvSpPr>
        <p:spPr>
          <a:xfrm>
            <a:off y="2708275" x="4059998"/>
            <a:ext cy="733499" cx="1516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Knowledge 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Management</a:t>
            </a:r>
          </a:p>
          <a:p>
            <a:r>
              <a:t/>
            </a:r>
          </a:p>
        </p:txBody>
      </p:sp>
      <p:sp>
        <p:nvSpPr>
          <p:cNvPr id="117" name="Shape 117"/>
          <p:cNvSpPr txBox="1"/>
          <p:nvPr/>
        </p:nvSpPr>
        <p:spPr>
          <a:xfrm>
            <a:off y="2982911" x="2617723"/>
            <a:ext cy="517499" cx="11511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Leadership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Paradoxes</a:t>
            </a:r>
          </a:p>
        </p:txBody>
      </p:sp>
      <p:cxnSp>
        <p:nvCxnSpPr>
          <p:cNvPr id="118" name="Shape 118"/>
          <p:cNvCxnSpPr/>
          <p:nvPr/>
        </p:nvCxnSpPr>
        <p:spPr>
          <a:xfrm>
            <a:off y="3279775" x="3922712"/>
            <a:ext cy="0" cx="504824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119" name="Shape 119"/>
          <p:cNvCxnSpPr/>
          <p:nvPr/>
        </p:nvCxnSpPr>
        <p:spPr>
          <a:xfrm>
            <a:off y="3063875" x="3922712"/>
            <a:ext cy="431799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120" name="Shape 120"/>
          <p:cNvCxnSpPr/>
          <p:nvPr/>
        </p:nvCxnSpPr>
        <p:spPr>
          <a:xfrm>
            <a:off y="5373687" x="3132136"/>
            <a:ext cy="287337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121" name="Shape 121"/>
          <p:cNvSpPr txBox="1"/>
          <p:nvPr/>
        </p:nvSpPr>
        <p:spPr>
          <a:xfrm>
            <a:off y="5300662" x="3059111"/>
            <a:ext cy="457200" cx="10794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LTP/MTPlans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Business Plans</a:t>
            </a:r>
          </a:p>
        </p:txBody>
      </p:sp>
      <p:cxnSp>
        <p:nvCxnSpPr>
          <p:cNvPr id="122" name="Shape 122"/>
          <p:cNvCxnSpPr/>
          <p:nvPr/>
        </p:nvCxnSpPr>
        <p:spPr>
          <a:xfrm>
            <a:off y="5516562" x="4284662"/>
            <a:ext cy="0" cx="574674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123" name="Shape 123"/>
          <p:cNvCxnSpPr/>
          <p:nvPr/>
        </p:nvCxnSpPr>
        <p:spPr>
          <a:xfrm>
            <a:off y="4292600" x="5508625"/>
            <a:ext cy="504824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124" name="Shape 124"/>
          <p:cNvSpPr txBox="1"/>
          <p:nvPr/>
        </p:nvSpPr>
        <p:spPr>
          <a:xfrm>
            <a:off y="1917700" x="611187"/>
            <a:ext cy="274636" cx="11747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(Europe/Asia)</a:t>
            </a:r>
          </a:p>
        </p:txBody>
      </p:sp>
      <p:sp>
        <p:nvSpPr>
          <p:cNvPr id="125" name="Shape 125"/>
          <p:cNvSpPr txBox="1"/>
          <p:nvPr/>
        </p:nvSpPr>
        <p:spPr>
          <a:xfrm>
            <a:off y="1938336" x="2268536"/>
            <a:ext cy="274636" cx="123348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(North </a:t>
            </a:r>
            <a:r>
              <a:rPr strike="noStrike" u="none" b="1" cap="none" baseline="0" sz="1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America</a:t>
            </a:r>
            <a:r>
              <a:rPr strike="noStrike" u="none" b="1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</p:txBody>
      </p:sp>
      <p:sp>
        <p:nvSpPr>
          <p:cNvPr id="126" name="Shape 126"/>
          <p:cNvSpPr txBox="1"/>
          <p:nvPr/>
        </p:nvSpPr>
        <p:spPr>
          <a:xfrm>
            <a:off y="1938336" x="4067175"/>
            <a:ext cy="274636" cx="1058862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(Worldwide)</a:t>
            </a:r>
          </a:p>
        </p:txBody>
      </p:sp>
      <p:sp>
        <p:nvSpPr>
          <p:cNvPr id="127" name="Shape 127"/>
          <p:cNvSpPr txBox="1"/>
          <p:nvPr/>
        </p:nvSpPr>
        <p:spPr>
          <a:xfrm>
            <a:off y="1938336" x="5508625"/>
            <a:ext cy="274636" cx="762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(Global)</a:t>
            </a:r>
          </a:p>
        </p:txBody>
      </p:sp>
      <p:sp>
        <p:nvSpPr>
          <p:cNvPr id="128" name="Shape 128"/>
          <p:cNvSpPr txBox="1"/>
          <p:nvPr/>
        </p:nvSpPr>
        <p:spPr>
          <a:xfrm>
            <a:off y="2293925" x="7164387"/>
            <a:ext cy="534899" cx="1516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1600"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Co-Operative Intelligence</a:t>
            </a:r>
          </a:p>
          <a:p>
            <a:r>
              <a:t/>
            </a:r>
          </a:p>
        </p:txBody>
      </p:sp>
      <p:cxnSp>
        <p:nvCxnSpPr>
          <p:cNvPr id="129" name="Shape 129"/>
          <p:cNvCxnSpPr/>
          <p:nvPr/>
        </p:nvCxnSpPr>
        <p:spPr>
          <a:xfrm>
            <a:off y="2601625" x="8008525"/>
            <a:ext cy="0" cx="5049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130" name="Shape 130"/>
          <p:cNvCxnSpPr/>
          <p:nvPr/>
        </p:nvCxnSpPr>
        <p:spPr>
          <a:xfrm>
            <a:off y="2385775" x="8513425"/>
            <a:ext cy="431700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131" name="Shape 131"/>
          <p:cNvSpPr txBox="1"/>
          <p:nvPr/>
        </p:nvSpPr>
        <p:spPr>
          <a:xfrm>
            <a:off y="688975" x="7535862"/>
            <a:ext cy="314400" cx="1152600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5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201</a:t>
            </a:r>
            <a:r>
              <a:rPr sz="1500" lang="en-US">
                <a:solidFill>
                  <a:schemeClr val="dk1"/>
                </a:solidFill>
              </a:rPr>
              <a:t>3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35" name="Shape 1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6" name="Shape 136"/>
          <p:cNvSpPr txBox="1"/>
          <p:nvPr/>
        </p:nvSpPr>
        <p:spPr>
          <a:xfrm>
            <a:off y="115886" x="1908175"/>
            <a:ext cy="619125" cx="7056437"/>
          </a:xfrm>
          <a:prstGeom prst="rect">
            <a:avLst/>
          </a:prstGeom>
          <a:solidFill>
            <a:srgbClr val="33CCCC">
              <a:alpha val="84705"/>
            </a:srgbClr>
          </a:solidFill>
          <a:ln>
            <a:noFill/>
          </a:ln>
        </p:spPr>
        <p:txBody>
          <a:bodyPr bIns="45475" rIns="90950" lIns="90950" tIns="45475" anchor="ctr" anchorCtr="0">
            <a:spAutoFit/>
          </a:bodyPr>
          <a:lstStyle/>
          <a:p/>
        </p:txBody>
      </p:sp>
      <p:sp>
        <p:nvSpPr>
          <p:cNvPr id="137" name="Shape 137"/>
          <p:cNvSpPr txBox="1"/>
          <p:nvPr/>
        </p:nvSpPr>
        <p:spPr>
          <a:xfrm>
            <a:off y="688975" x="1187450"/>
            <a:ext cy="314400" cx="1152600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5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1995</a:t>
            </a:r>
          </a:p>
        </p:txBody>
      </p:sp>
      <p:sp>
        <p:nvSpPr>
          <p:cNvPr id="138" name="Shape 138"/>
          <p:cNvSpPr txBox="1"/>
          <p:nvPr/>
        </p:nvSpPr>
        <p:spPr>
          <a:xfrm>
            <a:off y="333375" x="7380286"/>
            <a:ext cy="314324" cx="1528762"/>
          </a:xfrm>
          <a:prstGeom prst="rect">
            <a:avLst/>
          </a:prstGeom>
          <a:noFill/>
          <a:ln>
            <a:noFill/>
          </a:ln>
        </p:spPr>
        <p:txBody>
          <a:bodyPr bIns="42975" rIns="85950" lIns="85950" tIns="42975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1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Update </a:t>
            </a:r>
            <a:r>
              <a:rPr strike="noStrike" u="none" b="0" cap="none" baseline="0" sz="15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11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sz="11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r>
            <a:r>
              <a:rPr strike="noStrike" u="none" b="0" cap="none" baseline="0" sz="11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sz="11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r>
            <a:r>
              <a:rPr strike="noStrike" u="none" b="0" cap="none" baseline="0" sz="11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 201</a:t>
            </a:r>
            <a:r>
              <a:rPr sz="11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strike="noStrike" u="none" b="0" cap="none" baseline="0" sz="11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FL</a:t>
            </a:r>
          </a:p>
        </p:txBody>
      </p:sp>
      <p:sp>
        <p:nvSpPr>
          <p:cNvPr id="139" name="Shape 139"/>
          <p:cNvSpPr/>
          <p:nvPr/>
        </p:nvSpPr>
        <p:spPr>
          <a:xfrm>
            <a:off y="1125537" x="2411411"/>
            <a:ext cy="647700" cx="935037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M&amp;A Support</a:t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id="140" name="Shape 140"/>
          <p:cNvSpPr/>
          <p:nvPr/>
        </p:nvSpPr>
        <p:spPr>
          <a:xfrm>
            <a:off y="1125537" x="4572000"/>
            <a:ext cy="647700" cx="1295400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Growth Strategy Support</a:t>
            </a:r>
          </a:p>
          <a:p>
            <a:r>
              <a:t/>
            </a:r>
          </a:p>
        </p:txBody>
      </p:sp>
      <p:sp>
        <p:nvSpPr>
          <p:cNvPr id="141" name="Shape 141"/>
          <p:cNvSpPr/>
          <p:nvPr/>
        </p:nvSpPr>
        <p:spPr>
          <a:xfrm>
            <a:off y="1125537" x="6083300"/>
            <a:ext cy="647700" cx="1296986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1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Knowledge Mgt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Global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Communuties</a:t>
            </a:r>
          </a:p>
        </p:txBody>
      </p:sp>
      <p:sp>
        <p:nvSpPr>
          <p:cNvPr id="142" name="Shape 142"/>
          <p:cNvSpPr/>
          <p:nvPr/>
        </p:nvSpPr>
        <p:spPr>
          <a:xfrm>
            <a:off y="1125537" x="7597775"/>
            <a:ext cy="647700" cx="1511299"/>
          </a:xfrm>
          <a:prstGeom prst="homePlate">
            <a:avLst>
              <a:gd fmla="val 50000" name="adj"/>
            </a:avLst>
          </a:prstGeom>
          <a:solidFill>
            <a:srgbClr val="FFFFCC"/>
          </a:solidFill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475" rIns="90975" lIns="90975" tIns="45475" anchor="ctr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9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Collective Intelligence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9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Innovation </a:t>
            </a: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Mgt</a:t>
            </a:r>
          </a:p>
        </p:txBody>
      </p:sp>
      <p:cxnSp>
        <p:nvCxnSpPr>
          <p:cNvPr id="143" name="Shape 143"/>
          <p:cNvCxnSpPr/>
          <p:nvPr/>
        </p:nvCxnSpPr>
        <p:spPr>
          <a:xfrm>
            <a:off y="1054100" x="144461"/>
            <a:ext cy="0" cx="8964612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sp>
        <p:nvSpPr>
          <p:cNvPr id="144" name="Shape 144"/>
          <p:cNvSpPr txBox="1"/>
          <p:nvPr/>
        </p:nvSpPr>
        <p:spPr>
          <a:xfrm>
            <a:off y="3334943" x="4820889"/>
            <a:ext cy="336599" cx="17934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Communication</a:t>
            </a:r>
          </a:p>
        </p:txBody>
      </p:sp>
      <p:sp>
        <p:nvSpPr>
          <p:cNvPr id="145" name="Shape 145"/>
          <p:cNvSpPr txBox="1"/>
          <p:nvPr/>
        </p:nvSpPr>
        <p:spPr>
          <a:xfrm>
            <a:off y="6197600" x="539750"/>
            <a:ext cy="336599" cx="9942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Ideas</a:t>
            </a:r>
          </a:p>
        </p:txBody>
      </p:sp>
      <p:cxnSp>
        <p:nvCxnSpPr>
          <p:cNvPr id="146" name="Shape 146"/>
          <p:cNvCxnSpPr/>
          <p:nvPr/>
        </p:nvCxnSpPr>
        <p:spPr>
          <a:xfrm>
            <a:off y="5516562" x="1771650"/>
            <a:ext cy="0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147" name="Shape 147"/>
          <p:cNvCxnSpPr/>
          <p:nvPr/>
        </p:nvCxnSpPr>
        <p:spPr>
          <a:xfrm>
            <a:off y="6308725" x="1476375"/>
            <a:ext cy="0" cx="1582737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148" name="Shape 148"/>
          <p:cNvCxnSpPr/>
          <p:nvPr/>
        </p:nvCxnSpPr>
        <p:spPr>
          <a:xfrm>
            <a:off y="6597650" x="1476375"/>
            <a:ext cy="0" cx="503236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149" name="Shape 149"/>
          <p:cNvSpPr txBox="1"/>
          <p:nvPr/>
        </p:nvSpPr>
        <p:spPr>
          <a:xfrm>
            <a:off y="5324475" x="1974368"/>
            <a:ext cy="336599" cx="8847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Vision</a:t>
            </a:r>
          </a:p>
        </p:txBody>
      </p:sp>
      <p:sp>
        <p:nvSpPr>
          <p:cNvPr id="150" name="Shape 150"/>
          <p:cNvSpPr txBox="1"/>
          <p:nvPr/>
        </p:nvSpPr>
        <p:spPr>
          <a:xfrm>
            <a:off y="4324350" x="3358809"/>
            <a:ext cy="625199" cx="15128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Engage</a:t>
            </a:r>
            <a:r>
              <a:rPr sz="1600" lang="en-US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 People</a:t>
            </a: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level 1</a:t>
            </a:r>
          </a:p>
        </p:txBody>
      </p:sp>
      <p:cxnSp>
        <p:nvCxnSpPr>
          <p:cNvPr id="151" name="Shape 151"/>
          <p:cNvCxnSpPr/>
          <p:nvPr/>
        </p:nvCxnSpPr>
        <p:spPr>
          <a:xfrm>
            <a:off y="3644900" x="2843211"/>
            <a:ext cy="431799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152" name="Shape 152"/>
          <p:cNvSpPr txBox="1"/>
          <p:nvPr/>
        </p:nvSpPr>
        <p:spPr>
          <a:xfrm>
            <a:off y="3578225" x="1619250"/>
            <a:ext cy="517524" cx="1235074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Duplication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Pilots/Roll Out</a:t>
            </a:r>
          </a:p>
        </p:txBody>
      </p:sp>
      <p:sp>
        <p:nvSpPr>
          <p:cNvPr id="153" name="Shape 153"/>
          <p:cNvSpPr txBox="1"/>
          <p:nvPr/>
        </p:nvSpPr>
        <p:spPr>
          <a:xfrm>
            <a:off y="6165850" x="3132136"/>
            <a:ext cy="244500" cx="22317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Innovation, Creativity Tools</a:t>
            </a:r>
          </a:p>
        </p:txBody>
      </p:sp>
      <p:sp>
        <p:nvSpPr>
          <p:cNvPr id="154" name="Shape 154"/>
          <p:cNvSpPr txBox="1"/>
          <p:nvPr/>
        </p:nvSpPr>
        <p:spPr>
          <a:xfrm>
            <a:off y="4581525" x="1763711"/>
            <a:ext cy="581100" cx="1491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Organization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Changes</a:t>
            </a:r>
          </a:p>
        </p:txBody>
      </p:sp>
      <p:sp>
        <p:nvSpPr>
          <p:cNvPr id="155" name="Shape 155"/>
          <p:cNvSpPr txBox="1"/>
          <p:nvPr/>
        </p:nvSpPr>
        <p:spPr>
          <a:xfrm>
            <a:off y="4365625" x="475551"/>
            <a:ext cy="1155599" cx="1091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Budget</a:t>
            </a:r>
          </a:p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Projects</a:t>
            </a:r>
          </a:p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Teams</a:t>
            </a:r>
          </a:p>
          <a:p>
            <a:pPr algn="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Economics</a:t>
            </a:r>
          </a:p>
          <a:p>
            <a:r>
              <a:t/>
            </a:r>
          </a:p>
        </p:txBody>
      </p:sp>
      <p:sp>
        <p:nvSpPr>
          <p:cNvPr id="156" name="Shape 156"/>
          <p:cNvSpPr/>
          <p:nvPr/>
        </p:nvSpPr>
        <p:spPr>
          <a:xfrm>
            <a:off y="1125537" x="1331912"/>
            <a:ext cy="647700" cx="1006474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Strategic Plans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Change Management</a:t>
            </a:r>
          </a:p>
        </p:txBody>
      </p:sp>
      <p:sp>
        <p:nvSpPr>
          <p:cNvPr id="157" name="Shape 157"/>
          <p:cNvSpPr txBox="1"/>
          <p:nvPr/>
        </p:nvSpPr>
        <p:spPr>
          <a:xfrm>
            <a:off y="688975" x="-36511"/>
            <a:ext cy="314400" cx="1295400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5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1990</a:t>
            </a:r>
          </a:p>
        </p:txBody>
      </p:sp>
      <p:sp>
        <p:nvSpPr>
          <p:cNvPr id="158" name="Shape 158"/>
          <p:cNvSpPr txBox="1"/>
          <p:nvPr/>
        </p:nvSpPr>
        <p:spPr>
          <a:xfrm>
            <a:off y="688975" x="2195511"/>
            <a:ext cy="314400" cx="1152600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5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2000</a:t>
            </a:r>
          </a:p>
        </p:txBody>
      </p:sp>
      <p:sp>
        <p:nvSpPr>
          <p:cNvPr id="159" name="Shape 159"/>
          <p:cNvSpPr txBox="1"/>
          <p:nvPr/>
        </p:nvSpPr>
        <p:spPr>
          <a:xfrm>
            <a:off y="688975" x="3203575"/>
            <a:ext cy="314400" cx="1152600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5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2005</a:t>
            </a:r>
          </a:p>
        </p:txBody>
      </p:sp>
      <p:sp>
        <p:nvSpPr>
          <p:cNvPr id="160" name="Shape 160"/>
          <p:cNvSpPr txBox="1"/>
          <p:nvPr/>
        </p:nvSpPr>
        <p:spPr>
          <a:xfrm>
            <a:off y="688975" x="4284662"/>
            <a:ext cy="314400" cx="1152600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5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2008</a:t>
            </a:r>
          </a:p>
        </p:txBody>
      </p:sp>
      <p:sp>
        <p:nvSpPr>
          <p:cNvPr id="161" name="Shape 161"/>
          <p:cNvSpPr txBox="1"/>
          <p:nvPr/>
        </p:nvSpPr>
        <p:spPr>
          <a:xfrm>
            <a:off y="688975" x="6011862"/>
            <a:ext cy="314400" cx="1152600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5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2011</a:t>
            </a:r>
          </a:p>
        </p:txBody>
      </p:sp>
      <p:sp>
        <p:nvSpPr>
          <p:cNvPr id="162" name="Shape 162"/>
          <p:cNvSpPr/>
          <p:nvPr/>
        </p:nvSpPr>
        <p:spPr>
          <a:xfrm>
            <a:off y="1125537" x="3419475"/>
            <a:ext cy="647700" cx="1008062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Rx Growth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Equipe(s)</a:t>
            </a:r>
          </a:p>
        </p:txBody>
      </p:sp>
      <p:sp>
        <p:nvSpPr>
          <p:cNvPr id="163" name="Shape 163"/>
          <p:cNvSpPr txBox="1"/>
          <p:nvPr/>
        </p:nvSpPr>
        <p:spPr>
          <a:xfrm>
            <a:off y="6453187" x="1979611"/>
            <a:ext cy="274499" cx="23444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 Mining, Data crunching</a:t>
            </a:r>
          </a:p>
        </p:txBody>
      </p:sp>
      <p:sp>
        <p:nvSpPr>
          <p:cNvPr id="164" name="Shape 164"/>
          <p:cNvSpPr txBox="1"/>
          <p:nvPr/>
        </p:nvSpPr>
        <p:spPr>
          <a:xfrm>
            <a:off y="268287" x="2982647"/>
            <a:ext cy="366599" cx="43421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18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INNOVATION LAPS POSITIONING 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cxnSp>
        <p:nvCxnSpPr>
          <p:cNvPr id="165" name="Shape 165"/>
          <p:cNvCxnSpPr/>
          <p:nvPr/>
        </p:nvCxnSpPr>
        <p:spPr>
          <a:xfrm>
            <a:off y="6089650" x="1476375"/>
            <a:ext cy="508000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166" name="Shape 166"/>
          <p:cNvSpPr txBox="1"/>
          <p:nvPr/>
        </p:nvSpPr>
        <p:spPr>
          <a:xfrm>
            <a:off y="39686" x="107950"/>
            <a:ext cy="639900" cx="1772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sz="1200" lang="en-US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Steps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2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Actions/conséquences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b="1" sz="12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ean</a:t>
            </a:r>
            <a:r>
              <a:rPr strike="noStrike" u="none" b="1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s/</a:t>
            </a:r>
            <a:r>
              <a:rPr b="1" sz="12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Del</a:t>
            </a:r>
            <a:r>
              <a:rPr strike="noStrike" u="none" b="1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iverables</a:t>
            </a:r>
          </a:p>
        </p:txBody>
      </p:sp>
      <p:cxnSp>
        <p:nvCxnSpPr>
          <p:cNvPr id="167" name="Shape 167"/>
          <p:cNvCxnSpPr/>
          <p:nvPr/>
        </p:nvCxnSpPr>
        <p:spPr>
          <a:xfrm>
            <a:off y="5373687" x="4859337"/>
            <a:ext cy="287337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168" name="Shape 168"/>
          <p:cNvCxnSpPr/>
          <p:nvPr/>
        </p:nvCxnSpPr>
        <p:spPr>
          <a:xfrm>
            <a:off y="5516562" x="2916236"/>
            <a:ext cy="0" cx="144462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169" name="Shape 169"/>
          <p:cNvSpPr/>
          <p:nvPr/>
        </p:nvSpPr>
        <p:spPr>
          <a:xfrm>
            <a:off y="1125537" x="250825"/>
            <a:ext cy="647700" cx="1008062"/>
          </a:xfrm>
          <a:prstGeom prst="homePlate">
            <a:avLst>
              <a:gd fmla="val 50000" name="adj"/>
            </a:avLst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475" rIns="90975" lIns="90975" tIns="45475" anchor="ctr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</a:p>
        </p:txBody>
      </p:sp>
      <p:cxnSp>
        <p:nvCxnSpPr>
          <p:cNvPr id="170" name="Shape 170"/>
          <p:cNvCxnSpPr/>
          <p:nvPr/>
        </p:nvCxnSpPr>
        <p:spPr>
          <a:xfrm rot="10800000" flipH="1">
            <a:off y="6453186" x="250825"/>
            <a:ext cy="215899" cx="360362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cxnSp>
        <p:nvCxnSpPr>
          <p:cNvPr id="171" name="Shape 171"/>
          <p:cNvCxnSpPr/>
          <p:nvPr/>
        </p:nvCxnSpPr>
        <p:spPr>
          <a:xfrm rot="10800000" flipH="1">
            <a:off y="5661025" x="1187450"/>
            <a:ext cy="431799" cx="720724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cxnSp>
        <p:nvCxnSpPr>
          <p:cNvPr id="172" name="Shape 172"/>
          <p:cNvCxnSpPr/>
          <p:nvPr/>
        </p:nvCxnSpPr>
        <p:spPr>
          <a:xfrm rot="10800000" flipH="1">
            <a:off y="4581524" x="2411411"/>
            <a:ext cy="647700" cx="1081086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cxnSp>
        <p:nvCxnSpPr>
          <p:cNvPr id="173" name="Shape 173"/>
          <p:cNvCxnSpPr/>
          <p:nvPr/>
        </p:nvCxnSpPr>
        <p:spPr>
          <a:xfrm rot="10800000" flipH="1">
            <a:off y="3644899" x="3995737"/>
            <a:ext cy="647700" cx="1081086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sp>
        <p:nvSpPr>
          <p:cNvPr id="174" name="Shape 174"/>
          <p:cNvSpPr txBox="1"/>
          <p:nvPr/>
        </p:nvSpPr>
        <p:spPr>
          <a:xfrm>
            <a:off y="2852736" x="5380376"/>
            <a:ext cy="336599" cx="20396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Engage Level 2</a:t>
            </a:r>
          </a:p>
        </p:txBody>
      </p:sp>
      <p:cxnSp>
        <p:nvCxnSpPr>
          <p:cNvPr id="175" name="Shape 175"/>
          <p:cNvCxnSpPr/>
          <p:nvPr/>
        </p:nvCxnSpPr>
        <p:spPr>
          <a:xfrm rot="10800000" flipH="1">
            <a:off y="2205036" x="107950"/>
            <a:ext cy="4537074" cx="71436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sp>
        <p:nvSpPr>
          <p:cNvPr id="176" name="Shape 176"/>
          <p:cNvSpPr txBox="1"/>
          <p:nvPr/>
        </p:nvSpPr>
        <p:spPr>
          <a:xfrm>
            <a:off y="6521450" x="7596186"/>
            <a:ext cy="336599" cx="15111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Experience</a:t>
            </a:r>
          </a:p>
        </p:txBody>
      </p:sp>
      <p:cxnSp>
        <p:nvCxnSpPr>
          <p:cNvPr id="177" name="Shape 177"/>
          <p:cNvCxnSpPr/>
          <p:nvPr/>
        </p:nvCxnSpPr>
        <p:spPr>
          <a:xfrm>
            <a:off y="6742111" x="107950"/>
            <a:ext cy="0" cx="7272336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sp>
        <p:nvSpPr>
          <p:cNvPr id="178" name="Shape 178"/>
          <p:cNvSpPr txBox="1"/>
          <p:nvPr/>
        </p:nvSpPr>
        <p:spPr>
          <a:xfrm rot="-5409625">
            <a:off y="2492242" x="-434968"/>
            <a:ext cy="336602" cx="150000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Leadership</a:t>
            </a:r>
          </a:p>
        </p:txBody>
      </p:sp>
      <p:cxnSp>
        <p:nvCxnSpPr>
          <p:cNvPr id="179" name="Shape 179"/>
          <p:cNvCxnSpPr/>
          <p:nvPr/>
        </p:nvCxnSpPr>
        <p:spPr>
          <a:xfrm rot="10800000" flipH="1">
            <a:off y="3213100" x="5364162"/>
            <a:ext cy="215899" cx="360362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cxnSp>
        <p:nvCxnSpPr>
          <p:cNvPr id="180" name="Shape 180"/>
          <p:cNvCxnSpPr/>
          <p:nvPr/>
        </p:nvCxnSpPr>
        <p:spPr>
          <a:xfrm>
            <a:off y="4437062" x="1547812"/>
            <a:ext cy="792162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181" name="Shape 181"/>
          <p:cNvCxnSpPr/>
          <p:nvPr/>
        </p:nvCxnSpPr>
        <p:spPr>
          <a:xfrm>
            <a:off y="4868862" x="1547812"/>
            <a:ext cy="0" cx="2158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182" name="Shape 182"/>
          <p:cNvSpPr txBox="1"/>
          <p:nvPr/>
        </p:nvSpPr>
        <p:spPr>
          <a:xfrm>
            <a:off y="1268412" x="250825"/>
            <a:ext cy="365125" cx="8508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9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Operational 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9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positions</a:t>
            </a:r>
          </a:p>
        </p:txBody>
      </p:sp>
      <p:cxnSp>
        <p:nvCxnSpPr>
          <p:cNvPr id="183" name="Shape 183"/>
          <p:cNvCxnSpPr/>
          <p:nvPr/>
        </p:nvCxnSpPr>
        <p:spPr>
          <a:xfrm rot="10800000" flipH="1">
            <a:off y="2276475" x="6443662"/>
            <a:ext cy="504824" cx="936624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triangle"/>
          </a:ln>
        </p:spPr>
      </p:cxnSp>
      <p:sp>
        <p:nvSpPr>
          <p:cNvPr id="184" name="Shape 184"/>
          <p:cNvSpPr txBox="1"/>
          <p:nvPr/>
        </p:nvSpPr>
        <p:spPr>
          <a:xfrm>
            <a:off y="2708275" x="4059998"/>
            <a:ext cy="733499" cx="1516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Knowledge 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Management</a:t>
            </a:r>
          </a:p>
          <a:p>
            <a:r>
              <a:t/>
            </a:r>
          </a:p>
        </p:txBody>
      </p:sp>
      <p:sp>
        <p:nvSpPr>
          <p:cNvPr id="185" name="Shape 185"/>
          <p:cNvSpPr txBox="1"/>
          <p:nvPr/>
        </p:nvSpPr>
        <p:spPr>
          <a:xfrm>
            <a:off y="2982911" x="2617723"/>
            <a:ext cy="517499" cx="11511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Leadership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Paradoxes</a:t>
            </a:r>
          </a:p>
        </p:txBody>
      </p:sp>
      <p:cxnSp>
        <p:nvCxnSpPr>
          <p:cNvPr id="186" name="Shape 186"/>
          <p:cNvCxnSpPr/>
          <p:nvPr/>
        </p:nvCxnSpPr>
        <p:spPr>
          <a:xfrm>
            <a:off y="3279775" x="3922712"/>
            <a:ext cy="0" cx="504824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187" name="Shape 187"/>
          <p:cNvCxnSpPr/>
          <p:nvPr/>
        </p:nvCxnSpPr>
        <p:spPr>
          <a:xfrm>
            <a:off y="3063875" x="3922712"/>
            <a:ext cy="431799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188" name="Shape 188"/>
          <p:cNvCxnSpPr/>
          <p:nvPr/>
        </p:nvCxnSpPr>
        <p:spPr>
          <a:xfrm>
            <a:off y="5373687" x="3132136"/>
            <a:ext cy="287337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189" name="Shape 189"/>
          <p:cNvSpPr txBox="1"/>
          <p:nvPr/>
        </p:nvSpPr>
        <p:spPr>
          <a:xfrm>
            <a:off y="5300662" x="3059111"/>
            <a:ext cy="321000" cx="10794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LTP/MTPlan</a:t>
            </a:r>
            <a:r>
              <a:rPr sz="12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</a:p>
        </p:txBody>
      </p:sp>
      <p:sp>
        <p:nvSpPr>
          <p:cNvPr id="190" name="Shape 190"/>
          <p:cNvSpPr txBox="1"/>
          <p:nvPr/>
        </p:nvSpPr>
        <p:spPr>
          <a:xfrm>
            <a:off y="1765300" x="839787"/>
            <a:ext cy="274499" cx="1174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(Europe/Asia)</a:t>
            </a:r>
          </a:p>
        </p:txBody>
      </p:sp>
      <p:sp>
        <p:nvSpPr>
          <p:cNvPr id="191" name="Shape 191"/>
          <p:cNvSpPr txBox="1"/>
          <p:nvPr/>
        </p:nvSpPr>
        <p:spPr>
          <a:xfrm>
            <a:off y="1785936" x="2725736"/>
            <a:ext cy="274499" cx="12335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(North </a:t>
            </a:r>
            <a:r>
              <a:rPr strike="noStrike" u="none" b="1" cap="none" baseline="0" sz="1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America</a:t>
            </a:r>
            <a:r>
              <a:rPr strike="noStrike" u="none" b="1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</p:txBody>
      </p:sp>
      <p:sp>
        <p:nvSpPr>
          <p:cNvPr id="192" name="Shape 192"/>
          <p:cNvSpPr txBox="1"/>
          <p:nvPr/>
        </p:nvSpPr>
        <p:spPr>
          <a:xfrm>
            <a:off y="1785936" x="4067175"/>
            <a:ext cy="274499" cx="10589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(Worldwide)</a:t>
            </a:r>
          </a:p>
        </p:txBody>
      </p:sp>
      <p:sp>
        <p:nvSpPr>
          <p:cNvPr id="193" name="Shape 193"/>
          <p:cNvSpPr txBox="1"/>
          <p:nvPr/>
        </p:nvSpPr>
        <p:spPr>
          <a:xfrm>
            <a:off y="1765300" x="5336589"/>
            <a:ext cy="274499" cx="762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2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(Global)</a:t>
            </a:r>
          </a:p>
        </p:txBody>
      </p:sp>
      <p:sp>
        <p:nvSpPr>
          <p:cNvPr id="194" name="Shape 194"/>
          <p:cNvSpPr txBox="1"/>
          <p:nvPr/>
        </p:nvSpPr>
        <p:spPr>
          <a:xfrm>
            <a:off y="2293925" x="7164387"/>
            <a:ext cy="534899" cx="1516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1600" lang="en-US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Co-Operative Intelligence</a:t>
            </a:r>
          </a:p>
          <a:p>
            <a:r>
              <a:t/>
            </a:r>
          </a:p>
        </p:txBody>
      </p:sp>
      <p:cxnSp>
        <p:nvCxnSpPr>
          <p:cNvPr id="195" name="Shape 195"/>
          <p:cNvCxnSpPr/>
          <p:nvPr/>
        </p:nvCxnSpPr>
        <p:spPr>
          <a:xfrm>
            <a:off y="2601625" x="8008525"/>
            <a:ext cy="0" cx="5049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196" name="Shape 196"/>
          <p:cNvCxnSpPr/>
          <p:nvPr/>
        </p:nvCxnSpPr>
        <p:spPr>
          <a:xfrm>
            <a:off y="2385775" x="8513425"/>
            <a:ext cy="431700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197" name="Shape 197"/>
          <p:cNvSpPr txBox="1"/>
          <p:nvPr/>
        </p:nvSpPr>
        <p:spPr>
          <a:xfrm>
            <a:off y="688975" x="7535862"/>
            <a:ext cy="314400" cx="1152600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5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201</a:t>
            </a:r>
            <a:r>
              <a:rPr sz="1500" lang="en-US">
                <a:solidFill>
                  <a:schemeClr val="dk1"/>
                </a:solidFill>
              </a:rPr>
              <a:t>3</a:t>
            </a:r>
          </a:p>
        </p:txBody>
      </p:sp>
      <p:sp>
        <p:nvSpPr>
          <p:cNvPr id="198" name="Shape 198"/>
          <p:cNvSpPr txBox="1"/>
          <p:nvPr/>
        </p:nvSpPr>
        <p:spPr>
          <a:xfrm>
            <a:off y="2393075" x="1101725"/>
            <a:ext cy="336599" cx="1875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</a:t>
            </a:r>
            <a:r>
              <a:rPr sz="1600" lang="en-US">
                <a:solidFill>
                  <a:srgbClr val="0000FF"/>
                </a:solidFill>
              </a:rPr>
              <a:t>1  Stretch Goals</a:t>
            </a:r>
          </a:p>
        </p:txBody>
      </p:sp>
      <p:sp>
        <p:nvSpPr>
          <p:cNvPr id="199" name="Shape 199"/>
          <p:cNvSpPr txBox="1"/>
          <p:nvPr/>
        </p:nvSpPr>
        <p:spPr>
          <a:xfrm>
            <a:off y="2212973" x="4848639"/>
            <a:ext cy="494100" cx="20426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L2 Leverage Social technologies</a:t>
            </a:r>
          </a:p>
        </p:txBody>
      </p:sp>
      <p:sp>
        <p:nvSpPr>
          <p:cNvPr id="200" name="Shape 200"/>
          <p:cNvSpPr txBox="1"/>
          <p:nvPr/>
        </p:nvSpPr>
        <p:spPr>
          <a:xfrm>
            <a:off y="4095750" x="1594911"/>
            <a:ext cy="330300" cx="2353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L3 Rapid Prototyping (1)</a:t>
            </a:r>
          </a:p>
        </p:txBody>
      </p:sp>
      <p:sp>
        <p:nvSpPr>
          <p:cNvPr id="201" name="Shape 201"/>
          <p:cNvSpPr txBox="1"/>
          <p:nvPr/>
        </p:nvSpPr>
        <p:spPr>
          <a:xfrm>
            <a:off y="1963625" x="6270625"/>
            <a:ext cy="330300" cx="2353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L3 Rapid Prototyping (</a:t>
            </a:r>
            <a:r>
              <a:rPr b="1" lang="en-US">
                <a:solidFill>
                  <a:srgbClr val="0000FF"/>
                </a:solidFill>
              </a:rPr>
              <a:t>2</a:t>
            </a:r>
            <a:r>
              <a:rPr strike="noStrike" u="none" b="1" cap="none" baseline="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</p:txBody>
      </p:sp>
      <p:sp>
        <p:nvSpPr>
          <p:cNvPr id="202" name="Shape 202"/>
          <p:cNvSpPr txBox="1"/>
          <p:nvPr/>
        </p:nvSpPr>
        <p:spPr>
          <a:xfrm>
            <a:off y="5603300" x="5867400"/>
            <a:ext cy="366599" cx="25845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L8 Space for innovation</a:t>
            </a:r>
          </a:p>
        </p:txBody>
      </p:sp>
      <p:sp>
        <p:nvSpPr>
          <p:cNvPr id="203" name="Shape 203"/>
          <p:cNvSpPr txBox="1"/>
          <p:nvPr/>
        </p:nvSpPr>
        <p:spPr>
          <a:xfrm>
            <a:off y="2056973" x="2366295"/>
            <a:ext cy="408899" cx="26561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L9 Communities</a:t>
            </a:r>
            <a:r>
              <a:rPr b="1" lang="en-US">
                <a:solidFill>
                  <a:srgbClr val="0000FF"/>
                </a:solidFill>
              </a:rPr>
              <a:t> </a:t>
            </a:r>
            <a:r>
              <a:rPr strike="noStrike" u="none" b="1" cap="none" baseline="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of passion</a:t>
            </a:r>
          </a:p>
        </p:txBody>
      </p:sp>
      <p:sp>
        <p:nvSpPr>
          <p:cNvPr id="204" name="Shape 204"/>
          <p:cNvSpPr txBox="1"/>
          <p:nvPr/>
        </p:nvSpPr>
        <p:spPr>
          <a:xfrm>
            <a:off y="4819912" x="6642039"/>
            <a:ext cy="594900" cx="16737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L10 Clear metrics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for innovation</a:t>
            </a:r>
          </a:p>
        </p:txBody>
      </p:sp>
      <p:sp>
        <p:nvSpPr>
          <p:cNvPr id="205" name="Shape 205"/>
          <p:cNvSpPr txBox="1"/>
          <p:nvPr/>
        </p:nvSpPr>
        <p:spPr>
          <a:xfrm>
            <a:off y="6069900" x="5908375"/>
            <a:ext cy="547500" cx="30783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L12 Knock Bureaucratic hurdles</a:t>
            </a:r>
          </a:p>
        </p:txBody>
      </p:sp>
      <p:sp>
        <p:nvSpPr>
          <p:cNvPr id="206" name="Shape 206"/>
          <p:cNvSpPr txBox="1"/>
          <p:nvPr/>
        </p:nvSpPr>
        <p:spPr>
          <a:xfrm>
            <a:off y="3015625" x="6642039"/>
            <a:ext cy="528300" cx="23613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L17 Quality and Quantity 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of innov ideas</a:t>
            </a:r>
          </a:p>
        </p:txBody>
      </p:sp>
      <p:sp>
        <p:nvSpPr>
          <p:cNvPr id="207" name="Shape 207"/>
          <p:cNvSpPr txBox="1"/>
          <p:nvPr/>
        </p:nvSpPr>
        <p:spPr>
          <a:xfrm>
            <a:off y="6377836" x="3985012"/>
            <a:ext cy="366599" cx="3531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L18 Diversity of experience and skills</a:t>
            </a:r>
          </a:p>
        </p:txBody>
      </p:sp>
      <p:sp>
        <p:nvSpPr>
          <p:cNvPr id="208" name="Shape 208"/>
          <p:cNvSpPr txBox="1"/>
          <p:nvPr/>
        </p:nvSpPr>
        <p:spPr>
          <a:xfrm>
            <a:off y="3826700" x="3153079"/>
            <a:ext cy="284100" cx="30986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L15.Short vs medium term goals</a:t>
            </a:r>
          </a:p>
        </p:txBody>
      </p:sp>
      <p:sp>
        <p:nvSpPr>
          <p:cNvPr id="209" name="Shape 209"/>
          <p:cNvSpPr txBox="1"/>
          <p:nvPr/>
        </p:nvSpPr>
        <p:spPr>
          <a:xfrm>
            <a:off y="4324350" x="4871709"/>
            <a:ext cy="366599" cx="3527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L13 Compensation and rewards</a:t>
            </a:r>
          </a:p>
        </p:txBody>
      </p:sp>
      <p:sp>
        <p:nvSpPr>
          <p:cNvPr id="210" name="Shape 210"/>
          <p:cNvSpPr txBox="1"/>
          <p:nvPr/>
        </p:nvSpPr>
        <p:spPr>
          <a:xfrm>
            <a:off y="3630137" x="6098589"/>
            <a:ext cy="413699" cx="2934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L11 Widespread accountability</a:t>
            </a:r>
          </a:p>
        </p:txBody>
      </p:sp>
      <p:sp>
        <p:nvSpPr>
          <p:cNvPr id="211" name="Shape 211"/>
          <p:cNvSpPr txBox="1"/>
          <p:nvPr/>
        </p:nvSpPr>
        <p:spPr>
          <a:xfrm>
            <a:off y="4934062" x="3988546"/>
            <a:ext cy="366599" cx="2330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L6.De-risk innovation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15" name="Shape 21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6" name="Shape 216"/>
          <p:cNvSpPr/>
          <p:nvPr/>
        </p:nvSpPr>
        <p:spPr>
          <a:xfrm>
            <a:off y="125176" x="7200598"/>
            <a:ext cy="2393707" cx="179885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217" name="Shape 217"/>
          <p:cNvSpPr txBox="1"/>
          <p:nvPr>
            <p:ph type="title"/>
          </p:nvPr>
        </p:nvSpPr>
        <p:spPr>
          <a:xfrm>
            <a:off y="0" x="468312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Calibri"/>
              <a:buNone/>
            </a:pPr>
            <a:r>
              <a:rPr strike="noStrike" u="none" b="0" cap="none" baseline="0" sz="2800" lang="en-US" i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Innovation  </a:t>
            </a:r>
            <a:r>
              <a:rPr sz="2800" lang="en-US">
                <a:latin typeface="Calibri"/>
                <a:ea typeface="Calibri"/>
                <a:cs typeface="Calibri"/>
                <a:sym typeface="Calibri"/>
              </a:rPr>
              <a:t>Forces </a:t>
            </a:r>
            <a:r>
              <a:rPr strike="noStrike" u="none" b="0" cap="none" baseline="0" sz="2800" lang="en-US" i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Lanes </a:t>
            </a:r>
          </a:p>
        </p:txBody>
      </p:sp>
      <p:sp>
        <p:nvSpPr>
          <p:cNvPr id="218" name="Shape 218"/>
          <p:cNvSpPr txBox="1"/>
          <p:nvPr/>
        </p:nvSpPr>
        <p:spPr>
          <a:xfrm>
            <a:off y="3823996" x="301254"/>
            <a:ext cy="2514300" cx="43964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 1 Diversity :  L18+L14+L11+L9+L2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18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 Re-Invention : L12+L7+L6+L8  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18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3 Experience : L3+L5 +L18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18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4 Long Distance Vision L3+L6+L15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18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5 Multi Disciplinarity (Medley skills) L2+L3+L7+L18 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18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6 Collective </a:t>
            </a:r>
            <a:r>
              <a:rPr sz="18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ffort</a:t>
            </a:r>
            <a:r>
              <a:rPr sz="18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L2+L8+L9+L11+L14</a:t>
            </a:r>
          </a:p>
        </p:txBody>
      </p:sp>
      <p:sp>
        <p:nvSpPr>
          <p:cNvPr id="219" name="Shape 219"/>
          <p:cNvSpPr txBox="1"/>
          <p:nvPr/>
        </p:nvSpPr>
        <p:spPr>
          <a:xfrm>
            <a:off y="6503987" x="7643811"/>
            <a:ext cy="244474" cx="1468437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Update : FL  </a:t>
            </a:r>
            <a:r>
              <a:rPr sz="10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28</a:t>
            </a:r>
            <a:r>
              <a:rPr strike="noStrike" u="none" b="0" cap="none" baseline="0" sz="1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Dec 2012</a:t>
            </a:r>
          </a:p>
        </p:txBody>
      </p:sp>
      <p:sp>
        <p:nvSpPr>
          <p:cNvPr id="220" name="Shape 220"/>
          <p:cNvSpPr txBox="1"/>
          <p:nvPr/>
        </p:nvSpPr>
        <p:spPr>
          <a:xfrm>
            <a:off y="2518884" x="7323024"/>
            <a:ext cy="246899" cx="1554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10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Credits Photos</a:t>
            </a:r>
            <a:r>
              <a:rPr strike="noStrike" u="none" b="0" cap="none" baseline="0" sz="1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FJL  2012</a:t>
            </a:r>
          </a:p>
        </p:txBody>
      </p:sp>
      <p:sp>
        <p:nvSpPr>
          <p:cNvPr id="221" name="Shape 221"/>
          <p:cNvSpPr/>
          <p:nvPr/>
        </p:nvSpPr>
        <p:spPr>
          <a:xfrm>
            <a:off y="588650" x="165425"/>
            <a:ext cy="3139219" cx="3988594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222" name="Shape 222"/>
          <p:cNvSpPr txBox="1"/>
          <p:nvPr/>
        </p:nvSpPr>
        <p:spPr>
          <a:xfrm>
            <a:off y="3059859" x="3996599"/>
            <a:ext cy="246899" cx="1554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10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Credits Maps</a:t>
            </a:r>
            <a:r>
              <a:rPr strike="noStrike" u="none" b="0" cap="none" baseline="0" sz="1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z="10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AcD</a:t>
            </a:r>
            <a:r>
              <a:rPr strike="noStrike" u="none" b="0" cap="none" baseline="0" sz="1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2012</a:t>
            </a:r>
          </a:p>
        </p:txBody>
      </p:sp>
      <p:sp>
        <p:nvSpPr>
          <p:cNvPr id="223" name="Shape 223"/>
          <p:cNvSpPr/>
          <p:nvPr/>
        </p:nvSpPr>
        <p:spPr>
          <a:xfrm>
            <a:off y="3290182" x="4262545"/>
            <a:ext cy="3273398" cx="4621044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27" name="Shape 2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8" name="Shape 228"/>
          <p:cNvSpPr txBox="1"/>
          <p:nvPr/>
        </p:nvSpPr>
        <p:spPr>
          <a:xfrm>
            <a:off y="136525" x="1403350"/>
            <a:ext cy="619125" cx="7272336"/>
          </a:xfrm>
          <a:prstGeom prst="rect">
            <a:avLst/>
          </a:prstGeom>
          <a:solidFill>
            <a:srgbClr val="33CCCC">
              <a:alpha val="84705"/>
            </a:srgbClr>
          </a:solidFill>
          <a:ln>
            <a:noFill/>
          </a:ln>
        </p:spPr>
        <p:txBody>
          <a:bodyPr bIns="45475" rIns="90950" lIns="90950" tIns="45475" anchor="ctr" anchorCtr="0">
            <a:spAutoFit/>
          </a:bodyPr>
          <a:lstStyle/>
          <a:p/>
        </p:txBody>
      </p:sp>
      <p:sp>
        <p:nvSpPr>
          <p:cNvPr id="229" name="Shape 229"/>
          <p:cNvSpPr txBox="1"/>
          <p:nvPr/>
        </p:nvSpPr>
        <p:spPr>
          <a:xfrm>
            <a:off y="765175" x="1042987"/>
            <a:ext cy="284162" cx="1152525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3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1988</a:t>
            </a:r>
          </a:p>
        </p:txBody>
      </p:sp>
      <p:sp>
        <p:nvSpPr>
          <p:cNvPr id="230" name="Shape 230"/>
          <p:cNvSpPr txBox="1"/>
          <p:nvPr/>
        </p:nvSpPr>
        <p:spPr>
          <a:xfrm>
            <a:off y="6543675" x="7451725"/>
            <a:ext cy="314324" cx="1528762"/>
          </a:xfrm>
          <a:prstGeom prst="rect">
            <a:avLst/>
          </a:prstGeom>
          <a:noFill/>
          <a:ln>
            <a:noFill/>
          </a:ln>
        </p:spPr>
        <p:txBody>
          <a:bodyPr bIns="42975" rIns="85950" lIns="85950" tIns="42975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1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Update </a:t>
            </a:r>
            <a:r>
              <a:rPr strike="noStrike" u="none" b="0" cap="none" baseline="0" sz="15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z="11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28</a:t>
            </a:r>
            <a:r>
              <a:rPr strike="noStrike" u="none" b="0" cap="none" baseline="0" sz="11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sz="11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r>
            <a:r>
              <a:rPr strike="noStrike" u="none" b="0" cap="none" baseline="0" sz="11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 201</a:t>
            </a:r>
            <a:r>
              <a:rPr sz="11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strike="noStrike" u="none" b="0" cap="none" baseline="0" sz="11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FL</a:t>
            </a:r>
          </a:p>
        </p:txBody>
      </p:sp>
      <p:sp>
        <p:nvSpPr>
          <p:cNvPr id="231" name="Shape 231"/>
          <p:cNvSpPr/>
          <p:nvPr/>
        </p:nvSpPr>
        <p:spPr>
          <a:xfrm>
            <a:off y="1125537" x="2335211"/>
            <a:ext cy="647700" cx="935099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Collections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LOGO </a:t>
            </a:r>
            <a:r>
              <a:rPr strike="noStrike" u="none" b="0" cap="none" baseline="0" sz="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International</a:t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id="232" name="Shape 232"/>
          <p:cNvSpPr/>
          <p:nvPr/>
        </p:nvSpPr>
        <p:spPr>
          <a:xfrm>
            <a:off y="1125537" x="4924425"/>
            <a:ext cy="647700" cx="969000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strike="noStrike" u="none" b="0" cap="none" baseline="0" sz="1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e-Business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ELOA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Montreal/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Dallas</a:t>
            </a:r>
          </a:p>
          <a:p>
            <a:r>
              <a:t/>
            </a:r>
          </a:p>
        </p:txBody>
      </p:sp>
      <p:sp>
        <p:nvSpPr>
          <p:cNvPr id="233" name="Shape 233"/>
          <p:cNvSpPr/>
          <p:nvPr/>
        </p:nvSpPr>
        <p:spPr>
          <a:xfrm>
            <a:off y="1125537" x="107950"/>
            <a:ext cy="647700" cx="503236"/>
          </a:xfrm>
          <a:prstGeom prst="homePlate">
            <a:avLst>
              <a:gd fmla="val 50000" name="adj"/>
            </a:avLst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475" rIns="90975" lIns="90975" tIns="45475" anchor="ctr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Retail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S&amp;O</a:t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id="234" name="Shape 234"/>
          <p:cNvSpPr/>
          <p:nvPr/>
        </p:nvSpPr>
        <p:spPr>
          <a:xfrm>
            <a:off y="1125537" x="4064000"/>
            <a:ext cy="647700" cx="872699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Services Marketing Manager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Europe</a:t>
            </a:r>
          </a:p>
        </p:txBody>
      </p:sp>
      <p:sp>
        <p:nvSpPr>
          <p:cNvPr id="235" name="Shape 235"/>
          <p:cNvSpPr/>
          <p:nvPr/>
        </p:nvSpPr>
        <p:spPr>
          <a:xfrm>
            <a:off y="1125537" x="5907087"/>
            <a:ext cy="647700" cx="908399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strike="noStrike" u="none" b="0" cap="none" baseline="0" sz="1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 Flow Mgt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</a:t>
            </a:r>
          </a:p>
          <a:p>
            <a:r>
              <a:t/>
            </a:r>
          </a:p>
        </p:txBody>
      </p:sp>
      <p:sp>
        <p:nvSpPr>
          <p:cNvPr id="236" name="Shape 236"/>
          <p:cNvSpPr/>
          <p:nvPr/>
        </p:nvSpPr>
        <p:spPr>
          <a:xfrm>
            <a:off y="1125537" x="6838950"/>
            <a:ext cy="647700" cx="1045800"/>
          </a:xfrm>
          <a:prstGeom prst="homePlate">
            <a:avLst>
              <a:gd fmla="val 50000" name="adj"/>
            </a:avLst>
          </a:prstGeom>
          <a:solidFill>
            <a:srgbClr val="FFFFCC"/>
          </a:solidFill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strike="noStrike" u="none" cap="none" baseline="0" sz="13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 Lab Training Director</a:t>
            </a:r>
          </a:p>
          <a:p>
            <a:r>
              <a:t/>
            </a:r>
          </a:p>
        </p:txBody>
      </p:sp>
      <p:sp>
        <p:nvSpPr>
          <p:cNvPr id="237" name="Shape 237"/>
          <p:cNvSpPr txBox="1"/>
          <p:nvPr/>
        </p:nvSpPr>
        <p:spPr>
          <a:xfrm>
            <a:off y="765175" x="4716462"/>
            <a:ext cy="284162" cx="1152525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3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1999</a:t>
            </a:r>
          </a:p>
        </p:txBody>
      </p:sp>
      <p:sp>
        <p:nvSpPr>
          <p:cNvPr id="238" name="Shape 238"/>
          <p:cNvSpPr txBox="1"/>
          <p:nvPr/>
        </p:nvSpPr>
        <p:spPr>
          <a:xfrm>
            <a:off y="765175" x="6630986"/>
            <a:ext cy="314400" cx="1152600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5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2007</a:t>
            </a:r>
          </a:p>
        </p:txBody>
      </p:sp>
      <p:sp>
        <p:nvSpPr>
          <p:cNvPr id="239" name="Shape 239"/>
          <p:cNvSpPr txBox="1"/>
          <p:nvPr/>
        </p:nvSpPr>
        <p:spPr>
          <a:xfrm>
            <a:off y="2740025" x="179386"/>
            <a:ext cy="336549" cx="6477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Sales</a:t>
            </a:r>
          </a:p>
        </p:txBody>
      </p:sp>
      <p:sp>
        <p:nvSpPr>
          <p:cNvPr id="240" name="Shape 240"/>
          <p:cNvSpPr txBox="1"/>
          <p:nvPr/>
        </p:nvSpPr>
        <p:spPr>
          <a:xfrm>
            <a:off y="3740150" x="611187"/>
            <a:ext cy="336599" cx="14282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Operations</a:t>
            </a:r>
          </a:p>
        </p:txBody>
      </p:sp>
      <p:sp>
        <p:nvSpPr>
          <p:cNvPr id="241" name="Shape 241"/>
          <p:cNvSpPr txBox="1"/>
          <p:nvPr/>
        </p:nvSpPr>
        <p:spPr>
          <a:xfrm>
            <a:off y="6197600" x="539750"/>
            <a:ext cy="336599" cx="1063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Quality</a:t>
            </a:r>
          </a:p>
        </p:txBody>
      </p:sp>
      <p:cxnSp>
        <p:nvCxnSpPr>
          <p:cNvPr id="242" name="Shape 242"/>
          <p:cNvCxnSpPr/>
          <p:nvPr/>
        </p:nvCxnSpPr>
        <p:spPr>
          <a:xfrm>
            <a:off y="5516562" x="1771650"/>
            <a:ext cy="0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43" name="Shape 243"/>
          <p:cNvCxnSpPr/>
          <p:nvPr/>
        </p:nvCxnSpPr>
        <p:spPr>
          <a:xfrm>
            <a:off y="6381750" x="1476375"/>
            <a:ext cy="0" cx="4317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44" name="Shape 244"/>
          <p:cNvCxnSpPr/>
          <p:nvPr/>
        </p:nvCxnSpPr>
        <p:spPr>
          <a:xfrm>
            <a:off y="6089650" x="1476375"/>
            <a:ext cy="3174" cx="8635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45" name="Shape 245"/>
          <p:cNvCxnSpPr/>
          <p:nvPr/>
        </p:nvCxnSpPr>
        <p:spPr>
          <a:xfrm>
            <a:off y="6742111" x="1476375"/>
            <a:ext cy="1587" cx="25908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246" name="Shape 246"/>
          <p:cNvSpPr txBox="1"/>
          <p:nvPr/>
        </p:nvSpPr>
        <p:spPr>
          <a:xfrm>
            <a:off y="5949950" x="2411411"/>
            <a:ext cy="304799" cx="2487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Project  Management</a:t>
            </a:r>
          </a:p>
        </p:txBody>
      </p:sp>
      <p:sp>
        <p:nvSpPr>
          <p:cNvPr id="247" name="Shape 247"/>
          <p:cNvSpPr txBox="1"/>
          <p:nvPr/>
        </p:nvSpPr>
        <p:spPr>
          <a:xfrm>
            <a:off y="5324475" x="2124075"/>
            <a:ext cy="336549" cx="1198561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Purchasing</a:t>
            </a:r>
          </a:p>
        </p:txBody>
      </p:sp>
      <p:cxnSp>
        <p:nvCxnSpPr>
          <p:cNvPr id="248" name="Shape 248"/>
          <p:cNvCxnSpPr/>
          <p:nvPr/>
        </p:nvCxnSpPr>
        <p:spPr>
          <a:xfrm>
            <a:off y="4005262" x="1771650"/>
            <a:ext cy="1511299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49" name="Shape 249"/>
          <p:cNvCxnSpPr/>
          <p:nvPr/>
        </p:nvCxnSpPr>
        <p:spPr>
          <a:xfrm rot="10800000" flipH="1">
            <a:off y="5516561" x="1763711"/>
            <a:ext cy="1587" cx="358775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50" name="Shape 250"/>
          <p:cNvCxnSpPr/>
          <p:nvPr/>
        </p:nvCxnSpPr>
        <p:spPr>
          <a:xfrm>
            <a:off y="4005262" x="1771650"/>
            <a:ext cy="0" cx="8635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251" name="Shape 251"/>
          <p:cNvSpPr txBox="1"/>
          <p:nvPr/>
        </p:nvSpPr>
        <p:spPr>
          <a:xfrm>
            <a:off y="4324350" x="3708400"/>
            <a:ext cy="336599" cx="14480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Engineering</a:t>
            </a:r>
          </a:p>
        </p:txBody>
      </p:sp>
      <p:sp>
        <p:nvSpPr>
          <p:cNvPr id="252" name="Shape 252"/>
          <p:cNvSpPr txBox="1"/>
          <p:nvPr/>
        </p:nvSpPr>
        <p:spPr>
          <a:xfrm>
            <a:off y="3797300" x="2562225"/>
            <a:ext cy="618900" cx="11900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8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Rx </a:t>
            </a:r>
            <a:r>
              <a:rPr strike="noStrike" u="none" b="0" cap="none" baseline="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Laboratories</a:t>
            </a:r>
          </a:p>
        </p:txBody>
      </p:sp>
      <p:sp>
        <p:nvSpPr>
          <p:cNvPr id="253" name="Shape 253"/>
          <p:cNvSpPr txBox="1"/>
          <p:nvPr/>
        </p:nvSpPr>
        <p:spPr>
          <a:xfrm>
            <a:off y="3244850" x="1979611"/>
            <a:ext cy="336599" cx="12852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Marketing</a:t>
            </a:r>
          </a:p>
        </p:txBody>
      </p:sp>
      <p:cxnSp>
        <p:nvCxnSpPr>
          <p:cNvPr id="254" name="Shape 254"/>
          <p:cNvCxnSpPr/>
          <p:nvPr/>
        </p:nvCxnSpPr>
        <p:spPr>
          <a:xfrm>
            <a:off y="3429000" x="107950"/>
            <a:ext cy="0" cx="1871662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55" name="Shape 255"/>
          <p:cNvCxnSpPr/>
          <p:nvPr/>
        </p:nvCxnSpPr>
        <p:spPr>
          <a:xfrm>
            <a:off y="3429000" x="3132136"/>
            <a:ext cy="0" cx="144462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56" name="Shape 256"/>
          <p:cNvCxnSpPr/>
          <p:nvPr/>
        </p:nvCxnSpPr>
        <p:spPr>
          <a:xfrm>
            <a:off y="2781300" x="3348037"/>
            <a:ext cy="792162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257" name="Shape 257"/>
          <p:cNvSpPr txBox="1"/>
          <p:nvPr/>
        </p:nvSpPr>
        <p:spPr>
          <a:xfrm>
            <a:off y="2636836" x="3419475"/>
            <a:ext cy="274636" cx="12064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2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Services MKG</a:t>
            </a:r>
          </a:p>
        </p:txBody>
      </p:sp>
      <p:sp>
        <p:nvSpPr>
          <p:cNvPr id="258" name="Shape 258"/>
          <p:cNvSpPr txBox="1"/>
          <p:nvPr/>
        </p:nvSpPr>
        <p:spPr>
          <a:xfrm>
            <a:off y="3076575" x="4643437"/>
            <a:ext cy="274636" cx="815975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Web MKG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y="3436937" x="3635375"/>
            <a:ext cy="274499" cx="14012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Transactional IT</a:t>
            </a:r>
          </a:p>
        </p:txBody>
      </p:sp>
      <p:cxnSp>
        <p:nvCxnSpPr>
          <p:cNvPr id="260" name="Shape 260"/>
          <p:cNvCxnSpPr/>
          <p:nvPr/>
        </p:nvCxnSpPr>
        <p:spPr>
          <a:xfrm>
            <a:off y="4005262" x="3219450"/>
            <a:ext cy="0" cx="5049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61" name="Shape 261"/>
          <p:cNvCxnSpPr/>
          <p:nvPr/>
        </p:nvCxnSpPr>
        <p:spPr>
          <a:xfrm>
            <a:off y="3789362" x="5095875"/>
            <a:ext cy="431700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262" name="Shape 262"/>
          <p:cNvSpPr txBox="1"/>
          <p:nvPr/>
        </p:nvSpPr>
        <p:spPr>
          <a:xfrm>
            <a:off y="3700462" x="3723950"/>
            <a:ext cy="517499" cx="16301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sz="1200" lang="en-US">
                <a:solidFill>
                  <a:schemeClr val="dk1"/>
                </a:solidFill>
              </a:rPr>
              <a:t>Regional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Europe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North America</a:t>
            </a:r>
          </a:p>
        </p:txBody>
      </p:sp>
      <p:cxnSp>
        <p:nvCxnSpPr>
          <p:cNvPr id="263" name="Shape 263"/>
          <p:cNvCxnSpPr/>
          <p:nvPr/>
        </p:nvCxnSpPr>
        <p:spPr>
          <a:xfrm>
            <a:off y="4508500" x="1763711"/>
            <a:ext cy="0" cx="1871662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264" name="Shape 264"/>
          <p:cNvSpPr txBox="1"/>
          <p:nvPr/>
        </p:nvSpPr>
        <p:spPr>
          <a:xfrm>
            <a:off y="5308600" x="3492500"/>
            <a:ext cy="457200" cx="627061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Europe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Asia</a:t>
            </a:r>
          </a:p>
        </p:txBody>
      </p:sp>
      <p:cxnSp>
        <p:nvCxnSpPr>
          <p:cNvPr id="265" name="Shape 265"/>
          <p:cNvCxnSpPr/>
          <p:nvPr/>
        </p:nvCxnSpPr>
        <p:spPr>
          <a:xfrm>
            <a:off y="5084762" x="1763711"/>
            <a:ext cy="0" cx="2376487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266" name="Shape 266"/>
          <p:cNvSpPr txBox="1"/>
          <p:nvPr/>
        </p:nvSpPr>
        <p:spPr>
          <a:xfrm>
            <a:off y="6219825" x="1979611"/>
            <a:ext cy="304799" cx="6315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QA</a:t>
            </a:r>
          </a:p>
        </p:txBody>
      </p:sp>
      <p:sp>
        <p:nvSpPr>
          <p:cNvPr id="267" name="Shape 267"/>
          <p:cNvSpPr txBox="1"/>
          <p:nvPr/>
        </p:nvSpPr>
        <p:spPr>
          <a:xfrm>
            <a:off y="4876800" x="4067175"/>
            <a:ext cy="692700" cx="16970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8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Supply Chain</a:t>
            </a:r>
          </a:p>
        </p:txBody>
      </p:sp>
      <p:cxnSp>
        <p:nvCxnSpPr>
          <p:cNvPr id="268" name="Shape 268"/>
          <p:cNvCxnSpPr/>
          <p:nvPr/>
        </p:nvCxnSpPr>
        <p:spPr>
          <a:xfrm rot="10800000" flipH="1">
            <a:off y="5091224" x="6525950"/>
            <a:ext cy="12900" cx="3750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269" name="Shape 269"/>
          <p:cNvSpPr txBox="1"/>
          <p:nvPr/>
        </p:nvSpPr>
        <p:spPr>
          <a:xfrm>
            <a:off y="4783137" x="6948486"/>
            <a:ext cy="517524" cx="22225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Sales &amp; Operations Plan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Products Flow Management</a:t>
            </a:r>
          </a:p>
        </p:txBody>
      </p:sp>
      <p:cxnSp>
        <p:nvCxnSpPr>
          <p:cNvPr id="270" name="Shape 270"/>
          <p:cNvCxnSpPr/>
          <p:nvPr/>
        </p:nvCxnSpPr>
        <p:spPr>
          <a:xfrm rot="10800000" flipH="1">
            <a:off y="2481874" x="107950"/>
            <a:ext cy="10500" cx="64179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271" name="Shape 271"/>
          <p:cNvSpPr txBox="1"/>
          <p:nvPr/>
        </p:nvSpPr>
        <p:spPr>
          <a:xfrm>
            <a:off y="2303825" x="6620125"/>
            <a:ext cy="366599" cx="5144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80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HR</a:t>
            </a:r>
          </a:p>
        </p:txBody>
      </p:sp>
      <p:sp>
        <p:nvSpPr>
          <p:cNvPr id="272" name="Shape 272"/>
          <p:cNvSpPr/>
          <p:nvPr/>
        </p:nvSpPr>
        <p:spPr>
          <a:xfrm>
            <a:off y="1125537" x="1328737"/>
            <a:ext cy="647700" cx="931800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Quality Manager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Essilor Frames</a:t>
            </a:r>
            <a:r>
              <a:rPr strike="noStrike" u="none" b="0" cap="none" baseline="0" sz="900" lang="en-US" i="0">
                <a:solidFill>
                  <a:srgbClr val="969696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7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Division</a:t>
            </a:r>
          </a:p>
        </p:txBody>
      </p:sp>
      <p:sp>
        <p:nvSpPr>
          <p:cNvPr id="273" name="Shape 273"/>
          <p:cNvSpPr txBox="1"/>
          <p:nvPr/>
        </p:nvSpPr>
        <p:spPr>
          <a:xfrm>
            <a:off y="765175" x="-107950"/>
            <a:ext cy="284162" cx="792162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3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1981</a:t>
            </a:r>
          </a:p>
        </p:txBody>
      </p:sp>
      <p:sp>
        <p:nvSpPr>
          <p:cNvPr id="274" name="Shape 274"/>
          <p:cNvSpPr txBox="1"/>
          <p:nvPr/>
        </p:nvSpPr>
        <p:spPr>
          <a:xfrm>
            <a:off y="765175" x="2051050"/>
            <a:ext cy="284162" cx="1152525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3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1991</a:t>
            </a:r>
          </a:p>
        </p:txBody>
      </p:sp>
      <p:sp>
        <p:nvSpPr>
          <p:cNvPr id="275" name="Shape 275"/>
          <p:cNvSpPr txBox="1"/>
          <p:nvPr/>
        </p:nvSpPr>
        <p:spPr>
          <a:xfrm>
            <a:off y="765175" x="2987675"/>
            <a:ext cy="284162" cx="1152525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3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1994</a:t>
            </a:r>
          </a:p>
        </p:txBody>
      </p:sp>
      <p:sp>
        <p:nvSpPr>
          <p:cNvPr id="276" name="Shape 276"/>
          <p:cNvSpPr txBox="1"/>
          <p:nvPr/>
        </p:nvSpPr>
        <p:spPr>
          <a:xfrm>
            <a:off y="765175" x="3563937"/>
            <a:ext cy="314324" cx="1152525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5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</a:t>
            </a:r>
            <a:r>
              <a:rPr strike="noStrike" u="none" b="0" cap="none" baseline="0" sz="13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1996</a:t>
            </a:r>
          </a:p>
        </p:txBody>
      </p:sp>
      <p:sp>
        <p:nvSpPr>
          <p:cNvPr id="277" name="Shape 277"/>
          <p:cNvSpPr txBox="1"/>
          <p:nvPr/>
        </p:nvSpPr>
        <p:spPr>
          <a:xfrm>
            <a:off y="765206" x="5708787"/>
            <a:ext cy="284100" cx="1152600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3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2004</a:t>
            </a:r>
          </a:p>
        </p:txBody>
      </p:sp>
      <p:sp>
        <p:nvSpPr>
          <p:cNvPr id="278" name="Shape 278"/>
          <p:cNvSpPr txBox="1"/>
          <p:nvPr/>
        </p:nvSpPr>
        <p:spPr>
          <a:xfrm>
            <a:off y="1844675" x="0"/>
            <a:ext cy="512700" cx="90429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3            4</a:t>
            </a:r>
            <a:r>
              <a:rPr strike="noStrike" u="none" b="1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3                         3                   2                     3                 5                         3                        </a:t>
            </a:r>
            <a:r>
              <a:rPr b="1" sz="12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</a:t>
            </a:r>
            <a:r>
              <a:rPr strike="noStrike" u="none" b="0" cap="none" baseline="0" sz="11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1+...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trike="noStrike" u="none" b="0" cap="none" baseline="0" sz="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sz="800" lang="en-US">
                <a:solidFill>
                  <a:schemeClr val="dk1"/>
                </a:solidFill>
              </a:rPr>
              <a:t>A</a:t>
            </a:r>
            <a:r>
              <a:rPr strike="noStrike" u="none" b="0" cap="none" baseline="0" sz="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ctual )  </a:t>
            </a:r>
          </a:p>
        </p:txBody>
      </p:sp>
      <p:sp>
        <p:nvSpPr>
          <p:cNvPr id="279" name="Shape 279"/>
          <p:cNvSpPr/>
          <p:nvPr/>
        </p:nvSpPr>
        <p:spPr>
          <a:xfrm>
            <a:off y="1125537" x="3343275"/>
            <a:ext cy="647700" cx="720599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Senior </a:t>
            </a:r>
            <a:r>
              <a:rPr strike="noStrike" u="none" b="0" cap="none" baseline="0" sz="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Consultant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7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Transphere</a:t>
            </a:r>
          </a:p>
        </p:txBody>
      </p:sp>
      <p:cxnSp>
        <p:nvCxnSpPr>
          <p:cNvPr id="280" name="Shape 280"/>
          <p:cNvCxnSpPr/>
          <p:nvPr/>
        </p:nvCxnSpPr>
        <p:spPr>
          <a:xfrm>
            <a:off y="2492375" x="107950"/>
            <a:ext cy="3889375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81" name="Shape 281"/>
          <p:cNvCxnSpPr/>
          <p:nvPr/>
        </p:nvCxnSpPr>
        <p:spPr>
          <a:xfrm>
            <a:off y="6381750" x="107950"/>
            <a:ext cy="0" cx="395287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82" name="Shape 282"/>
          <p:cNvCxnSpPr/>
          <p:nvPr/>
        </p:nvCxnSpPr>
        <p:spPr>
          <a:xfrm>
            <a:off y="2924175" x="107950"/>
            <a:ext cy="0" cx="142875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83" name="Shape 283"/>
          <p:cNvCxnSpPr/>
          <p:nvPr/>
        </p:nvCxnSpPr>
        <p:spPr>
          <a:xfrm>
            <a:off y="3933825" x="107950"/>
            <a:ext cy="0" cx="503236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284" name="Shape 284"/>
          <p:cNvSpPr txBox="1"/>
          <p:nvPr/>
        </p:nvSpPr>
        <p:spPr>
          <a:xfrm>
            <a:off y="2263775" x="7275525"/>
            <a:ext cy="457200" cx="8811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4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T&amp;E</a:t>
            </a:r>
            <a:r>
              <a:rPr strike="noStrike" u="none" b="0" cap="none" baseline="0" sz="1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Rx Training</a:t>
            </a:r>
          </a:p>
        </p:txBody>
      </p:sp>
      <p:cxnSp>
        <p:nvCxnSpPr>
          <p:cNvPr id="285" name="Shape 285"/>
          <p:cNvCxnSpPr/>
          <p:nvPr/>
        </p:nvCxnSpPr>
        <p:spPr>
          <a:xfrm>
            <a:off y="2492375" x="7058025"/>
            <a:ext cy="0" cx="2174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286" name="Shape 286"/>
          <p:cNvSpPr txBox="1"/>
          <p:nvPr/>
        </p:nvSpPr>
        <p:spPr>
          <a:xfrm>
            <a:off y="6610350" x="4067175"/>
            <a:ext cy="274499" cx="2969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Innovation /</a:t>
            </a:r>
            <a:r>
              <a:rPr strike="noStrike" u="none" b="1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Change Management</a:t>
            </a:r>
          </a:p>
        </p:txBody>
      </p:sp>
      <p:sp>
        <p:nvSpPr>
          <p:cNvPr id="287" name="Shape 287"/>
          <p:cNvSpPr txBox="1"/>
          <p:nvPr/>
        </p:nvSpPr>
        <p:spPr>
          <a:xfrm>
            <a:off y="268287" x="3419475"/>
            <a:ext cy="366711" cx="192404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EXPERIENCE PATH </a:t>
            </a:r>
          </a:p>
        </p:txBody>
      </p:sp>
      <p:sp>
        <p:nvSpPr>
          <p:cNvPr id="288" name="Shape 288"/>
          <p:cNvSpPr txBox="1"/>
          <p:nvPr/>
        </p:nvSpPr>
        <p:spPr>
          <a:xfrm>
            <a:off y="2946400" x="7134625"/>
            <a:ext cy="1381199" cx="12447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Asia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Europe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North America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Latin America</a:t>
            </a:r>
          </a:p>
        </p:txBody>
      </p:sp>
      <p:cxnSp>
        <p:nvCxnSpPr>
          <p:cNvPr id="289" name="Shape 289"/>
          <p:cNvCxnSpPr/>
          <p:nvPr/>
        </p:nvCxnSpPr>
        <p:spPr>
          <a:xfrm>
            <a:off y="2781300" x="3348037"/>
            <a:ext cy="0" cx="144462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90" name="Shape 290"/>
          <p:cNvCxnSpPr/>
          <p:nvPr/>
        </p:nvCxnSpPr>
        <p:spPr>
          <a:xfrm>
            <a:off y="3213100" x="3348037"/>
            <a:ext cy="0" cx="12954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91" name="Shape 291"/>
          <p:cNvCxnSpPr/>
          <p:nvPr/>
        </p:nvCxnSpPr>
        <p:spPr>
          <a:xfrm>
            <a:off y="3573462" x="3348037"/>
            <a:ext cy="0" cx="360362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92" name="Shape 292"/>
          <p:cNvCxnSpPr/>
          <p:nvPr/>
        </p:nvCxnSpPr>
        <p:spPr>
          <a:xfrm>
            <a:off y="6089650" x="1476375"/>
            <a:ext cy="652462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293" name="Shape 293"/>
          <p:cNvSpPr txBox="1"/>
          <p:nvPr/>
        </p:nvSpPr>
        <p:spPr>
          <a:xfrm>
            <a:off y="115886" x="152702"/>
            <a:ext cy="639900" cx="11553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2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Domains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2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Expertise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Specialt</a:t>
            </a:r>
            <a:r>
              <a:rPr b="1" sz="12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ies</a:t>
            </a:r>
          </a:p>
        </p:txBody>
      </p:sp>
      <p:cxnSp>
        <p:nvCxnSpPr>
          <p:cNvPr id="294" name="Shape 294"/>
          <p:cNvCxnSpPr/>
          <p:nvPr/>
        </p:nvCxnSpPr>
        <p:spPr>
          <a:xfrm>
            <a:off y="5734050" x="107950"/>
            <a:ext cy="0" cx="71436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295" name="Shape 295"/>
          <p:cNvSpPr txBox="1"/>
          <p:nvPr/>
        </p:nvSpPr>
        <p:spPr>
          <a:xfrm>
            <a:off y="5548312" x="131761"/>
            <a:ext cy="336549" cx="7874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R&amp;D</a:t>
            </a:r>
            <a:r>
              <a:rPr strike="noStrike" u="none" b="0" cap="none" baseline="0" sz="160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</a:p>
        </p:txBody>
      </p:sp>
      <p:cxnSp>
        <p:nvCxnSpPr>
          <p:cNvPr id="296" name="Shape 296"/>
          <p:cNvCxnSpPr/>
          <p:nvPr/>
        </p:nvCxnSpPr>
        <p:spPr>
          <a:xfrm>
            <a:off y="4508500" x="4919662"/>
            <a:ext cy="0" cx="2873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297" name="Shape 297"/>
          <p:cNvSpPr txBox="1"/>
          <p:nvPr/>
        </p:nvSpPr>
        <p:spPr>
          <a:xfrm>
            <a:off y="4373562" x="5203825"/>
            <a:ext cy="274499" cx="14112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Systems integration</a:t>
            </a:r>
          </a:p>
        </p:txBody>
      </p:sp>
      <p:cxnSp>
        <p:nvCxnSpPr>
          <p:cNvPr id="298" name="Shape 298"/>
          <p:cNvCxnSpPr/>
          <p:nvPr/>
        </p:nvCxnSpPr>
        <p:spPr>
          <a:xfrm>
            <a:off y="2781300" x="900112"/>
            <a:ext cy="360362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299" name="Shape 299"/>
          <p:cNvCxnSpPr/>
          <p:nvPr/>
        </p:nvCxnSpPr>
        <p:spPr>
          <a:xfrm>
            <a:off y="2781300" x="900112"/>
            <a:ext cy="0" cx="142875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300" name="Shape 300"/>
          <p:cNvCxnSpPr/>
          <p:nvPr/>
        </p:nvCxnSpPr>
        <p:spPr>
          <a:xfrm>
            <a:off y="3141661" x="900112"/>
            <a:ext cy="0" cx="503236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301" name="Shape 301"/>
          <p:cNvSpPr txBox="1"/>
          <p:nvPr/>
        </p:nvSpPr>
        <p:spPr>
          <a:xfrm>
            <a:off y="2641600" x="1042987"/>
            <a:ext cy="304799" cx="18354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Customer Care</a:t>
            </a:r>
          </a:p>
        </p:txBody>
      </p:sp>
      <p:sp>
        <p:nvSpPr>
          <p:cNvPr id="302" name="Shape 302"/>
          <p:cNvSpPr txBox="1"/>
          <p:nvPr/>
        </p:nvSpPr>
        <p:spPr>
          <a:xfrm>
            <a:off y="3005136" x="1403350"/>
            <a:ext cy="274636" cx="126523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Customer Service</a:t>
            </a:r>
          </a:p>
        </p:txBody>
      </p:sp>
      <p:cxnSp>
        <p:nvCxnSpPr>
          <p:cNvPr id="303" name="Shape 303"/>
          <p:cNvCxnSpPr/>
          <p:nvPr/>
        </p:nvCxnSpPr>
        <p:spPr>
          <a:xfrm>
            <a:off y="3573462" x="4859337"/>
            <a:ext cy="0" cx="576262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304" name="Shape 304"/>
          <p:cNvSpPr txBox="1"/>
          <p:nvPr/>
        </p:nvSpPr>
        <p:spPr>
          <a:xfrm>
            <a:off y="3436937" x="5508625"/>
            <a:ext cy="274499" cx="11114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e-business</a:t>
            </a:r>
          </a:p>
        </p:txBody>
      </p:sp>
      <p:sp>
        <p:nvSpPr>
          <p:cNvPr id="305" name="Shape 305"/>
          <p:cNvSpPr txBox="1"/>
          <p:nvPr/>
        </p:nvSpPr>
        <p:spPr>
          <a:xfrm>
            <a:off y="5449887" x="755650"/>
            <a:ext cy="304799" cx="982661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Optometry</a:t>
            </a:r>
          </a:p>
        </p:txBody>
      </p:sp>
      <p:sp>
        <p:nvSpPr>
          <p:cNvPr id="306" name="Shape 306"/>
          <p:cNvSpPr txBox="1"/>
          <p:nvPr/>
        </p:nvSpPr>
        <p:spPr>
          <a:xfrm>
            <a:off y="5716587" x="1331912"/>
            <a:ext cy="304799" cx="871536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Materials</a:t>
            </a:r>
          </a:p>
        </p:txBody>
      </p:sp>
      <p:cxnSp>
        <p:nvCxnSpPr>
          <p:cNvPr id="307" name="Shape 307"/>
          <p:cNvCxnSpPr/>
          <p:nvPr/>
        </p:nvCxnSpPr>
        <p:spPr>
          <a:xfrm>
            <a:off y="5589587" x="755650"/>
            <a:ext cy="287337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308" name="Shape 308"/>
          <p:cNvCxnSpPr/>
          <p:nvPr/>
        </p:nvCxnSpPr>
        <p:spPr>
          <a:xfrm>
            <a:off y="5876925" x="755650"/>
            <a:ext cy="0" cx="576262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309" name="Shape 309"/>
          <p:cNvCxnSpPr/>
          <p:nvPr/>
        </p:nvCxnSpPr>
        <p:spPr>
          <a:xfrm>
            <a:off y="5589587" x="755650"/>
            <a:ext cy="0" cx="71436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310" name="Shape 310"/>
          <p:cNvCxnSpPr/>
          <p:nvPr/>
        </p:nvCxnSpPr>
        <p:spPr>
          <a:xfrm>
            <a:off y="5373687" x="3492500"/>
            <a:ext cy="287337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311" name="Shape 311"/>
          <p:cNvCxnSpPr/>
          <p:nvPr/>
        </p:nvCxnSpPr>
        <p:spPr>
          <a:xfrm>
            <a:off y="5516562" x="3348037"/>
            <a:ext cy="0" cx="144462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312" name="Shape 312"/>
          <p:cNvSpPr/>
          <p:nvPr/>
        </p:nvSpPr>
        <p:spPr>
          <a:xfrm>
            <a:off y="1125537" x="611187"/>
            <a:ext cy="647700" cx="692400"/>
          </a:xfrm>
          <a:prstGeom prst="homePlate">
            <a:avLst>
              <a:gd fmla="val 50000" name="adj"/>
            </a:avLst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strike="noStrike" u="none" b="0" cap="none" baseline="0" sz="1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Retail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GM</a:t>
            </a:r>
          </a:p>
          <a:p>
            <a:r>
              <a:t/>
            </a:r>
          </a:p>
        </p:txBody>
      </p:sp>
      <p:sp>
        <p:nvSpPr>
          <p:cNvPr id="313" name="Shape 313"/>
          <p:cNvSpPr txBox="1"/>
          <p:nvPr/>
        </p:nvSpPr>
        <p:spPr>
          <a:xfrm>
            <a:off y="765175" x="395287"/>
            <a:ext cy="284162" cx="792162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3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1984</a:t>
            </a:r>
          </a:p>
        </p:txBody>
      </p:sp>
      <p:sp>
        <p:nvSpPr>
          <p:cNvPr id="314" name="Shape 314"/>
          <p:cNvSpPr txBox="1"/>
          <p:nvPr/>
        </p:nvSpPr>
        <p:spPr>
          <a:xfrm>
            <a:off y="3859312" x="5094325"/>
            <a:ext cy="517499" cx="16301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lang="en-US">
                <a:solidFill>
                  <a:schemeClr val="dk1"/>
                </a:solidFill>
              </a:rPr>
              <a:t>Global</a:t>
            </a:r>
          </a:p>
        </p:txBody>
      </p:sp>
      <p:cxnSp>
        <p:nvCxnSpPr>
          <p:cNvPr id="315" name="Shape 315"/>
          <p:cNvCxnSpPr/>
          <p:nvPr/>
        </p:nvCxnSpPr>
        <p:spPr>
          <a:xfrm rot="10800000" flipH="1">
            <a:off y="4499112" x="6648492"/>
            <a:ext cy="11699" cx="6572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316" name="Shape 316"/>
          <p:cNvSpPr txBox="1"/>
          <p:nvPr/>
        </p:nvSpPr>
        <p:spPr>
          <a:xfrm>
            <a:off y="4190862" x="7333206"/>
            <a:ext cy="457200" cx="11561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>
                <a:solidFill>
                  <a:srgbClr val="FF0000"/>
                </a:solidFill>
              </a:rPr>
              <a:t>Global Engineering</a:t>
            </a:r>
            <a:r>
              <a:rPr strike="noStrike" u="none" b="0" cap="none" baseline="0" sz="1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Rx Training</a:t>
            </a:r>
          </a:p>
        </p:txBody>
      </p:sp>
      <p:sp>
        <p:nvSpPr>
          <p:cNvPr id="317" name="Shape 317"/>
          <p:cNvSpPr/>
          <p:nvPr/>
        </p:nvSpPr>
        <p:spPr>
          <a:xfrm>
            <a:off y="1125537" x="7894686"/>
            <a:ext cy="647700" cx="1195499"/>
          </a:xfrm>
          <a:prstGeom prst="homePlate">
            <a:avLst>
              <a:gd fmla="val 50000" name="adj"/>
            </a:avLst>
          </a:prstGeom>
          <a:solidFill>
            <a:srgbClr val="FFFFCC"/>
          </a:solidFill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b="1" sz="13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LOFT</a:t>
            </a:r>
            <a:r>
              <a:rPr strike="noStrike" u="none" b="1" cap="none" baseline="0" sz="13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sz="13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Head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1100" lang="en-US">
                <a:solidFill>
                  <a:schemeClr val="dk1"/>
                </a:solidFill>
              </a:rPr>
              <a:t>Co-Operative Intelligence</a:t>
            </a:r>
          </a:p>
          <a:p>
            <a:r>
              <a:t/>
            </a:r>
          </a:p>
        </p:txBody>
      </p:sp>
      <p:sp>
        <p:nvSpPr>
          <p:cNvPr id="318" name="Shape 318"/>
          <p:cNvSpPr txBox="1"/>
          <p:nvPr/>
        </p:nvSpPr>
        <p:spPr>
          <a:xfrm>
            <a:off y="765175" x="7773986"/>
            <a:ext cy="314400" cx="1152600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5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</a:t>
            </a:r>
            <a:r>
              <a:rPr sz="1500" lang="en-US">
                <a:solidFill>
                  <a:schemeClr val="dk1"/>
                </a:solidFill>
              </a:rPr>
              <a:t>12</a:t>
            </a:r>
          </a:p>
        </p:txBody>
      </p:sp>
      <p:sp>
        <p:nvSpPr>
          <p:cNvPr id="319" name="Shape 319"/>
          <p:cNvSpPr txBox="1"/>
          <p:nvPr/>
        </p:nvSpPr>
        <p:spPr>
          <a:xfrm>
            <a:off y="4976400" x="5708787"/>
            <a:ext cy="493499" cx="8558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lang="en-US">
                <a:solidFill>
                  <a:schemeClr val="dk1"/>
                </a:solidFill>
              </a:rPr>
              <a:t>Global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323" name="Shape 3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4" name="Shape 324"/>
          <p:cNvSpPr txBox="1"/>
          <p:nvPr/>
        </p:nvSpPr>
        <p:spPr>
          <a:xfrm>
            <a:off y="136525" x="1403350"/>
            <a:ext cy="619200" cx="7272299"/>
          </a:xfrm>
          <a:prstGeom prst="rect">
            <a:avLst/>
          </a:prstGeom>
          <a:solidFill>
            <a:srgbClr val="33CCCC">
              <a:alpha val="84710"/>
            </a:srgbClr>
          </a:solidFill>
          <a:ln>
            <a:noFill/>
          </a:ln>
        </p:spPr>
        <p:txBody>
          <a:bodyPr bIns="45475" rIns="90950" lIns="90950" tIns="45475" anchor="ctr" anchorCtr="0">
            <a:spAutoFit/>
          </a:bodyPr>
          <a:lstStyle/>
          <a:p/>
        </p:txBody>
      </p:sp>
      <p:sp>
        <p:nvSpPr>
          <p:cNvPr id="325" name="Shape 325"/>
          <p:cNvSpPr txBox="1"/>
          <p:nvPr/>
        </p:nvSpPr>
        <p:spPr>
          <a:xfrm>
            <a:off y="765175" x="1042987"/>
            <a:ext cy="284100" cx="1152600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3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1988</a:t>
            </a:r>
          </a:p>
        </p:txBody>
      </p:sp>
      <p:sp>
        <p:nvSpPr>
          <p:cNvPr id="326" name="Shape 326"/>
          <p:cNvSpPr txBox="1"/>
          <p:nvPr/>
        </p:nvSpPr>
        <p:spPr>
          <a:xfrm>
            <a:off y="6543675" x="7451725"/>
            <a:ext cy="314400" cx="1528799"/>
          </a:xfrm>
          <a:prstGeom prst="rect">
            <a:avLst/>
          </a:prstGeom>
          <a:noFill/>
          <a:ln>
            <a:noFill/>
          </a:ln>
        </p:spPr>
        <p:txBody>
          <a:bodyPr bIns="42975" rIns="85950" lIns="85950" tIns="42975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1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Update </a:t>
            </a:r>
            <a:r>
              <a:rPr strike="noStrike" u="none" b="0" cap="none" baseline="0" sz="15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z="11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28</a:t>
            </a:r>
            <a:r>
              <a:rPr strike="noStrike" u="none" b="0" cap="none" baseline="0" sz="11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sz="11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r>
            <a:r>
              <a:rPr strike="noStrike" u="none" b="0" cap="none" baseline="0" sz="11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 201</a:t>
            </a:r>
            <a:r>
              <a:rPr sz="11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strike="noStrike" u="none" b="0" cap="none" baseline="0" sz="11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FL</a:t>
            </a:r>
          </a:p>
        </p:txBody>
      </p:sp>
      <p:sp>
        <p:nvSpPr>
          <p:cNvPr id="327" name="Shape 327"/>
          <p:cNvSpPr/>
          <p:nvPr/>
        </p:nvSpPr>
        <p:spPr>
          <a:xfrm>
            <a:off y="1125537" x="2335211"/>
            <a:ext cy="647700" cx="935099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Collections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LOGO </a:t>
            </a:r>
            <a:r>
              <a:rPr strike="noStrike" u="none" b="0" cap="none" baseline="0" sz="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International</a:t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id="328" name="Shape 328"/>
          <p:cNvSpPr/>
          <p:nvPr/>
        </p:nvSpPr>
        <p:spPr>
          <a:xfrm>
            <a:off y="1125537" x="4924425"/>
            <a:ext cy="647700" cx="969000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strike="noStrike" u="none" b="0" cap="none" baseline="0" sz="1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e-Business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ELOA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Montreal/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Dallas</a:t>
            </a:r>
          </a:p>
          <a:p>
            <a:r>
              <a:t/>
            </a:r>
          </a:p>
        </p:txBody>
      </p:sp>
      <p:sp>
        <p:nvSpPr>
          <p:cNvPr id="329" name="Shape 329"/>
          <p:cNvSpPr/>
          <p:nvPr/>
        </p:nvSpPr>
        <p:spPr>
          <a:xfrm>
            <a:off y="1125537" x="107950"/>
            <a:ext cy="647700" cx="503099"/>
          </a:xfrm>
          <a:prstGeom prst="homePlate">
            <a:avLst>
              <a:gd fmla="val 50000" name="adj"/>
            </a:avLst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475" rIns="90975" lIns="90975" tIns="45475" anchor="ctr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Retail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S&amp;O</a:t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id="330" name="Shape 330"/>
          <p:cNvSpPr/>
          <p:nvPr/>
        </p:nvSpPr>
        <p:spPr>
          <a:xfrm>
            <a:off y="1125537" x="4064000"/>
            <a:ext cy="647700" cx="872699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Services Marketing Manager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Europe</a:t>
            </a:r>
          </a:p>
        </p:txBody>
      </p:sp>
      <p:sp>
        <p:nvSpPr>
          <p:cNvPr id="331" name="Shape 331"/>
          <p:cNvSpPr/>
          <p:nvPr/>
        </p:nvSpPr>
        <p:spPr>
          <a:xfrm>
            <a:off y="1125537" x="5907087"/>
            <a:ext cy="647700" cx="908399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strike="noStrike" u="none" b="0" cap="none" baseline="0" sz="1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 Flow Mgt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</a:t>
            </a:r>
          </a:p>
          <a:p>
            <a:r>
              <a:t/>
            </a:r>
          </a:p>
        </p:txBody>
      </p:sp>
      <p:sp>
        <p:nvSpPr>
          <p:cNvPr id="332" name="Shape 332"/>
          <p:cNvSpPr/>
          <p:nvPr/>
        </p:nvSpPr>
        <p:spPr>
          <a:xfrm>
            <a:off y="1125537" x="6838950"/>
            <a:ext cy="647700" cx="1045800"/>
          </a:xfrm>
          <a:prstGeom prst="homePlate">
            <a:avLst>
              <a:gd fmla="val 50000" name="adj"/>
            </a:avLst>
          </a:prstGeom>
          <a:solidFill>
            <a:srgbClr val="FFFFCC"/>
          </a:solidFill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strike="noStrike" u="none" cap="none" baseline="0" sz="13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WW Lab Training Director</a:t>
            </a:r>
          </a:p>
          <a:p>
            <a:r>
              <a:t/>
            </a:r>
          </a:p>
        </p:txBody>
      </p:sp>
      <p:sp>
        <p:nvSpPr>
          <p:cNvPr id="333" name="Shape 333"/>
          <p:cNvSpPr txBox="1"/>
          <p:nvPr/>
        </p:nvSpPr>
        <p:spPr>
          <a:xfrm>
            <a:off y="765175" x="4716462"/>
            <a:ext cy="284100" cx="1152600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3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1999</a:t>
            </a:r>
          </a:p>
        </p:txBody>
      </p:sp>
      <p:sp>
        <p:nvSpPr>
          <p:cNvPr id="334" name="Shape 334"/>
          <p:cNvSpPr txBox="1"/>
          <p:nvPr/>
        </p:nvSpPr>
        <p:spPr>
          <a:xfrm>
            <a:off y="765175" x="6630986"/>
            <a:ext cy="314400" cx="1152600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5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2007</a:t>
            </a:r>
          </a:p>
        </p:txBody>
      </p:sp>
      <p:sp>
        <p:nvSpPr>
          <p:cNvPr id="335" name="Shape 335"/>
          <p:cNvSpPr txBox="1"/>
          <p:nvPr/>
        </p:nvSpPr>
        <p:spPr>
          <a:xfrm>
            <a:off y="2740025" x="179386"/>
            <a:ext cy="336599" cx="6477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Sales</a:t>
            </a:r>
          </a:p>
        </p:txBody>
      </p:sp>
      <p:sp>
        <p:nvSpPr>
          <p:cNvPr id="336" name="Shape 336"/>
          <p:cNvSpPr txBox="1"/>
          <p:nvPr/>
        </p:nvSpPr>
        <p:spPr>
          <a:xfrm>
            <a:off y="3740150" x="611187"/>
            <a:ext cy="336599" cx="14282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Operations</a:t>
            </a:r>
          </a:p>
        </p:txBody>
      </p:sp>
      <p:sp>
        <p:nvSpPr>
          <p:cNvPr id="337" name="Shape 337"/>
          <p:cNvSpPr txBox="1"/>
          <p:nvPr/>
        </p:nvSpPr>
        <p:spPr>
          <a:xfrm>
            <a:off y="6197600" x="539750"/>
            <a:ext cy="336599" cx="1063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Quality</a:t>
            </a:r>
          </a:p>
        </p:txBody>
      </p:sp>
      <p:cxnSp>
        <p:nvCxnSpPr>
          <p:cNvPr id="338" name="Shape 338"/>
          <p:cNvCxnSpPr/>
          <p:nvPr/>
        </p:nvCxnSpPr>
        <p:spPr>
          <a:xfrm>
            <a:off y="5516562" x="1771650"/>
            <a:ext cy="0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339" name="Shape 339"/>
          <p:cNvCxnSpPr/>
          <p:nvPr/>
        </p:nvCxnSpPr>
        <p:spPr>
          <a:xfrm>
            <a:off y="6381750" x="1476375"/>
            <a:ext cy="0" cx="4317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340" name="Shape 340"/>
          <p:cNvCxnSpPr/>
          <p:nvPr/>
        </p:nvCxnSpPr>
        <p:spPr>
          <a:xfrm>
            <a:off y="6089650" x="1476375"/>
            <a:ext cy="3299" cx="8637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341" name="Shape 341"/>
          <p:cNvCxnSpPr/>
          <p:nvPr/>
        </p:nvCxnSpPr>
        <p:spPr>
          <a:xfrm>
            <a:off y="6742111" x="1476375"/>
            <a:ext cy="1500" cx="25908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342" name="Shape 342"/>
          <p:cNvSpPr txBox="1"/>
          <p:nvPr/>
        </p:nvSpPr>
        <p:spPr>
          <a:xfrm>
            <a:off y="5949950" x="2411411"/>
            <a:ext cy="304799" cx="2487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Project  Management</a:t>
            </a:r>
          </a:p>
        </p:txBody>
      </p:sp>
      <p:sp>
        <p:nvSpPr>
          <p:cNvPr id="343" name="Shape 343"/>
          <p:cNvSpPr txBox="1"/>
          <p:nvPr/>
        </p:nvSpPr>
        <p:spPr>
          <a:xfrm>
            <a:off y="5324475" x="2124075"/>
            <a:ext cy="336599" cx="11985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Purchasing</a:t>
            </a:r>
          </a:p>
        </p:txBody>
      </p:sp>
      <p:cxnSp>
        <p:nvCxnSpPr>
          <p:cNvPr id="344" name="Shape 344"/>
          <p:cNvCxnSpPr/>
          <p:nvPr/>
        </p:nvCxnSpPr>
        <p:spPr>
          <a:xfrm>
            <a:off y="4005262" x="1771650"/>
            <a:ext cy="1511399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345" name="Shape 345"/>
          <p:cNvCxnSpPr/>
          <p:nvPr/>
        </p:nvCxnSpPr>
        <p:spPr>
          <a:xfrm rot="10800000" flipH="1">
            <a:off y="5516648" x="1763711"/>
            <a:ext cy="1500" cx="3587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346" name="Shape 346"/>
          <p:cNvCxnSpPr/>
          <p:nvPr/>
        </p:nvCxnSpPr>
        <p:spPr>
          <a:xfrm>
            <a:off y="4005262" x="1771650"/>
            <a:ext cy="0" cx="8637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347" name="Shape 347"/>
          <p:cNvSpPr txBox="1"/>
          <p:nvPr/>
        </p:nvSpPr>
        <p:spPr>
          <a:xfrm>
            <a:off y="4324350" x="3708400"/>
            <a:ext cy="336599" cx="14480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Engineering</a:t>
            </a:r>
          </a:p>
        </p:txBody>
      </p:sp>
      <p:sp>
        <p:nvSpPr>
          <p:cNvPr id="348" name="Shape 348"/>
          <p:cNvSpPr txBox="1"/>
          <p:nvPr/>
        </p:nvSpPr>
        <p:spPr>
          <a:xfrm>
            <a:off y="3797300" x="2562225"/>
            <a:ext cy="618900" cx="11900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8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Rx </a:t>
            </a:r>
            <a:r>
              <a:rPr strike="noStrike" u="none" b="0" cap="none" baseline="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Laboratories</a:t>
            </a:r>
          </a:p>
        </p:txBody>
      </p:sp>
      <p:sp>
        <p:nvSpPr>
          <p:cNvPr id="349" name="Shape 349"/>
          <p:cNvSpPr txBox="1"/>
          <p:nvPr/>
        </p:nvSpPr>
        <p:spPr>
          <a:xfrm>
            <a:off y="3244850" x="1979611"/>
            <a:ext cy="336599" cx="12852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Marketing</a:t>
            </a:r>
          </a:p>
        </p:txBody>
      </p:sp>
      <p:cxnSp>
        <p:nvCxnSpPr>
          <p:cNvPr id="350" name="Shape 350"/>
          <p:cNvCxnSpPr/>
          <p:nvPr/>
        </p:nvCxnSpPr>
        <p:spPr>
          <a:xfrm>
            <a:off y="3429000" x="107950"/>
            <a:ext cy="0" cx="18716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351" name="Shape 351"/>
          <p:cNvCxnSpPr/>
          <p:nvPr/>
        </p:nvCxnSpPr>
        <p:spPr>
          <a:xfrm>
            <a:off y="3429000" x="3132136"/>
            <a:ext cy="0" cx="1446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352" name="Shape 352"/>
          <p:cNvCxnSpPr/>
          <p:nvPr/>
        </p:nvCxnSpPr>
        <p:spPr>
          <a:xfrm>
            <a:off y="2781300" x="3348037"/>
            <a:ext cy="792299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353" name="Shape 353"/>
          <p:cNvSpPr txBox="1"/>
          <p:nvPr/>
        </p:nvSpPr>
        <p:spPr>
          <a:xfrm>
            <a:off y="2636836" x="3419475"/>
            <a:ext cy="274499" cx="12066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2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Services MKG</a:t>
            </a:r>
          </a:p>
        </p:txBody>
      </p:sp>
      <p:sp>
        <p:nvSpPr>
          <p:cNvPr id="354" name="Shape 354"/>
          <p:cNvSpPr txBox="1"/>
          <p:nvPr/>
        </p:nvSpPr>
        <p:spPr>
          <a:xfrm>
            <a:off y="3076575" x="4643437"/>
            <a:ext cy="274499" cx="816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Web MKG</a:t>
            </a:r>
          </a:p>
        </p:txBody>
      </p:sp>
      <p:sp>
        <p:nvSpPr>
          <p:cNvPr id="355" name="Shape 355"/>
          <p:cNvSpPr txBox="1"/>
          <p:nvPr/>
        </p:nvSpPr>
        <p:spPr>
          <a:xfrm>
            <a:off y="3436937" x="3635375"/>
            <a:ext cy="274499" cx="14012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Transactional IT</a:t>
            </a:r>
          </a:p>
        </p:txBody>
      </p:sp>
      <p:cxnSp>
        <p:nvCxnSpPr>
          <p:cNvPr id="356" name="Shape 356"/>
          <p:cNvCxnSpPr/>
          <p:nvPr/>
        </p:nvCxnSpPr>
        <p:spPr>
          <a:xfrm>
            <a:off y="4005262" x="3219450"/>
            <a:ext cy="0" cx="5049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357" name="Shape 357"/>
          <p:cNvCxnSpPr/>
          <p:nvPr/>
        </p:nvCxnSpPr>
        <p:spPr>
          <a:xfrm>
            <a:off y="3789362" x="5095875"/>
            <a:ext cy="431700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358" name="Shape 358"/>
          <p:cNvSpPr txBox="1"/>
          <p:nvPr/>
        </p:nvSpPr>
        <p:spPr>
          <a:xfrm>
            <a:off y="3700462" x="3723950"/>
            <a:ext cy="517499" cx="16301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sz="1200" lang="en-US">
                <a:solidFill>
                  <a:schemeClr val="dk1"/>
                </a:solidFill>
              </a:rPr>
              <a:t>Regional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Europe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North America</a:t>
            </a:r>
          </a:p>
        </p:txBody>
      </p:sp>
      <p:cxnSp>
        <p:nvCxnSpPr>
          <p:cNvPr id="359" name="Shape 359"/>
          <p:cNvCxnSpPr/>
          <p:nvPr/>
        </p:nvCxnSpPr>
        <p:spPr>
          <a:xfrm>
            <a:off y="4508500" x="1763711"/>
            <a:ext cy="0" cx="18716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360" name="Shape 360"/>
          <p:cNvSpPr txBox="1"/>
          <p:nvPr/>
        </p:nvSpPr>
        <p:spPr>
          <a:xfrm>
            <a:off y="5308600" x="3492500"/>
            <a:ext cy="457200" cx="6270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Europe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Asia</a:t>
            </a:r>
          </a:p>
        </p:txBody>
      </p:sp>
      <p:cxnSp>
        <p:nvCxnSpPr>
          <p:cNvPr id="361" name="Shape 361"/>
          <p:cNvCxnSpPr/>
          <p:nvPr/>
        </p:nvCxnSpPr>
        <p:spPr>
          <a:xfrm>
            <a:off y="5084762" x="1763711"/>
            <a:ext cy="0" cx="23766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362" name="Shape 362"/>
          <p:cNvSpPr txBox="1"/>
          <p:nvPr/>
        </p:nvSpPr>
        <p:spPr>
          <a:xfrm>
            <a:off y="6219825" x="1979611"/>
            <a:ext cy="304799" cx="6315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QA</a:t>
            </a:r>
          </a:p>
        </p:txBody>
      </p:sp>
      <p:sp>
        <p:nvSpPr>
          <p:cNvPr id="363" name="Shape 363"/>
          <p:cNvSpPr txBox="1"/>
          <p:nvPr/>
        </p:nvSpPr>
        <p:spPr>
          <a:xfrm>
            <a:off y="4876800" x="4067175"/>
            <a:ext cy="692700" cx="16970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8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Supply Chain</a:t>
            </a:r>
          </a:p>
        </p:txBody>
      </p:sp>
      <p:cxnSp>
        <p:nvCxnSpPr>
          <p:cNvPr id="364" name="Shape 364"/>
          <p:cNvCxnSpPr/>
          <p:nvPr/>
        </p:nvCxnSpPr>
        <p:spPr>
          <a:xfrm rot="10800000" flipH="1">
            <a:off y="5091224" x="6525950"/>
            <a:ext cy="12900" cx="3750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365" name="Shape 365"/>
          <p:cNvSpPr txBox="1"/>
          <p:nvPr/>
        </p:nvSpPr>
        <p:spPr>
          <a:xfrm>
            <a:off y="4783137" x="6948486"/>
            <a:ext cy="517499" cx="22224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Sales &amp; Operations Plan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Products Flow Management</a:t>
            </a:r>
          </a:p>
        </p:txBody>
      </p:sp>
      <p:cxnSp>
        <p:nvCxnSpPr>
          <p:cNvPr id="366" name="Shape 366"/>
          <p:cNvCxnSpPr/>
          <p:nvPr/>
        </p:nvCxnSpPr>
        <p:spPr>
          <a:xfrm rot="10800000" flipH="1">
            <a:off y="2481874" x="107950"/>
            <a:ext cy="10500" cx="64179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367" name="Shape 367"/>
          <p:cNvSpPr txBox="1"/>
          <p:nvPr/>
        </p:nvSpPr>
        <p:spPr>
          <a:xfrm>
            <a:off y="2303825" x="6620125"/>
            <a:ext cy="366599" cx="5144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80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HR</a:t>
            </a:r>
          </a:p>
        </p:txBody>
      </p:sp>
      <p:sp>
        <p:nvSpPr>
          <p:cNvPr id="368" name="Shape 368"/>
          <p:cNvSpPr/>
          <p:nvPr/>
        </p:nvSpPr>
        <p:spPr>
          <a:xfrm>
            <a:off y="1125537" x="1328737"/>
            <a:ext cy="647700" cx="931800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Quality Manager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Essilor Frames</a:t>
            </a:r>
            <a:r>
              <a:rPr strike="noStrike" u="none" b="0" cap="none" baseline="0" sz="900" lang="en-US" i="0">
                <a:solidFill>
                  <a:srgbClr val="969696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trike="noStrike" u="none" b="0" cap="none" baseline="0" sz="7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Division</a:t>
            </a:r>
          </a:p>
        </p:txBody>
      </p:sp>
      <p:sp>
        <p:nvSpPr>
          <p:cNvPr id="369" name="Shape 369"/>
          <p:cNvSpPr txBox="1"/>
          <p:nvPr/>
        </p:nvSpPr>
        <p:spPr>
          <a:xfrm>
            <a:off y="765175" x="-107950"/>
            <a:ext cy="284100" cx="792299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3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1981</a:t>
            </a:r>
          </a:p>
        </p:txBody>
      </p:sp>
      <p:sp>
        <p:nvSpPr>
          <p:cNvPr id="370" name="Shape 370"/>
          <p:cNvSpPr txBox="1"/>
          <p:nvPr/>
        </p:nvSpPr>
        <p:spPr>
          <a:xfrm>
            <a:off y="765175" x="2051050"/>
            <a:ext cy="284100" cx="1152600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3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1991</a:t>
            </a:r>
          </a:p>
        </p:txBody>
      </p:sp>
      <p:sp>
        <p:nvSpPr>
          <p:cNvPr id="371" name="Shape 371"/>
          <p:cNvSpPr txBox="1"/>
          <p:nvPr/>
        </p:nvSpPr>
        <p:spPr>
          <a:xfrm>
            <a:off y="765175" x="2987675"/>
            <a:ext cy="284100" cx="1152600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3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1994</a:t>
            </a:r>
          </a:p>
        </p:txBody>
      </p:sp>
      <p:sp>
        <p:nvSpPr>
          <p:cNvPr id="372" name="Shape 372"/>
          <p:cNvSpPr txBox="1"/>
          <p:nvPr/>
        </p:nvSpPr>
        <p:spPr>
          <a:xfrm>
            <a:off y="765175" x="3563937"/>
            <a:ext cy="314400" cx="1152600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5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</a:t>
            </a:r>
            <a:r>
              <a:rPr strike="noStrike" u="none" b="0" cap="none" baseline="0" sz="13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1996</a:t>
            </a:r>
          </a:p>
        </p:txBody>
      </p:sp>
      <p:sp>
        <p:nvSpPr>
          <p:cNvPr id="373" name="Shape 373"/>
          <p:cNvSpPr txBox="1"/>
          <p:nvPr/>
        </p:nvSpPr>
        <p:spPr>
          <a:xfrm>
            <a:off y="765206" x="5708787"/>
            <a:ext cy="284100" cx="1152600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3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2004</a:t>
            </a:r>
          </a:p>
        </p:txBody>
      </p:sp>
      <p:sp>
        <p:nvSpPr>
          <p:cNvPr id="374" name="Shape 374"/>
          <p:cNvSpPr txBox="1"/>
          <p:nvPr/>
        </p:nvSpPr>
        <p:spPr>
          <a:xfrm>
            <a:off y="1844675" x="0"/>
            <a:ext cy="512700" cx="90429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Years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3            4</a:t>
            </a:r>
            <a:r>
              <a:rPr strike="noStrike" u="none" b="1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3                         3                   2                     3                 5                         3                        </a:t>
            </a:r>
            <a:r>
              <a:rPr b="1" sz="12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</a:t>
            </a:r>
            <a:r>
              <a:rPr strike="noStrike" u="none" b="0" cap="none" baseline="0" sz="11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1+...</a:t>
            </a:r>
            <a:r>
              <a:rPr strike="noStrike" u="none" b="0" cap="none" baseline="0" sz="16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trike="noStrike" u="none" b="0" cap="none" baseline="0" sz="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sz="800" lang="en-US">
                <a:solidFill>
                  <a:schemeClr val="dk1"/>
                </a:solidFill>
              </a:rPr>
              <a:t>A</a:t>
            </a:r>
            <a:r>
              <a:rPr strike="noStrike" u="none" b="0" cap="none" baseline="0" sz="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ctual )  </a:t>
            </a:r>
          </a:p>
        </p:txBody>
      </p:sp>
      <p:sp>
        <p:nvSpPr>
          <p:cNvPr id="375" name="Shape 375"/>
          <p:cNvSpPr/>
          <p:nvPr/>
        </p:nvSpPr>
        <p:spPr>
          <a:xfrm>
            <a:off y="1125537" x="3343275"/>
            <a:ext cy="647700" cx="720599"/>
          </a:xfrm>
          <a:prstGeom prst="homePlate">
            <a:avLst>
              <a:gd fmla="val 50000" name="adj"/>
            </a:avLst>
          </a:prstGeom>
          <a:solidFill>
            <a:srgbClr val="33CCCC"/>
          </a:solidFill>
          <a:ln>
            <a:noFill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strike="noStrike" u="none" b="0" cap="none" baseline="0" sz="9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Senior </a:t>
            </a:r>
            <a:r>
              <a:rPr strike="noStrike" u="none" b="0" cap="none" baseline="0" sz="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Consultant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7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Transphere</a:t>
            </a:r>
          </a:p>
        </p:txBody>
      </p:sp>
      <p:cxnSp>
        <p:nvCxnSpPr>
          <p:cNvPr id="376" name="Shape 376"/>
          <p:cNvCxnSpPr/>
          <p:nvPr/>
        </p:nvCxnSpPr>
        <p:spPr>
          <a:xfrm>
            <a:off y="2492375" x="107950"/>
            <a:ext cy="3889499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377" name="Shape 377"/>
          <p:cNvCxnSpPr/>
          <p:nvPr/>
        </p:nvCxnSpPr>
        <p:spPr>
          <a:xfrm>
            <a:off y="6381750" x="107950"/>
            <a:ext cy="0" cx="3953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378" name="Shape 378"/>
          <p:cNvCxnSpPr/>
          <p:nvPr/>
        </p:nvCxnSpPr>
        <p:spPr>
          <a:xfrm>
            <a:off y="2924175" x="107950"/>
            <a:ext cy="0" cx="1428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379" name="Shape 379"/>
          <p:cNvCxnSpPr/>
          <p:nvPr/>
        </p:nvCxnSpPr>
        <p:spPr>
          <a:xfrm>
            <a:off y="3933825" x="107950"/>
            <a:ext cy="0" cx="5030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380" name="Shape 380"/>
          <p:cNvSpPr txBox="1"/>
          <p:nvPr/>
        </p:nvSpPr>
        <p:spPr>
          <a:xfrm>
            <a:off y="2263775" x="7275525"/>
            <a:ext cy="457200" cx="8811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400" lang="en-US" i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T&amp;E</a:t>
            </a:r>
            <a:r>
              <a:rPr strike="noStrike" u="none" b="0" cap="none" baseline="0" sz="1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Rx Training</a:t>
            </a:r>
          </a:p>
        </p:txBody>
      </p:sp>
      <p:cxnSp>
        <p:nvCxnSpPr>
          <p:cNvPr id="381" name="Shape 381"/>
          <p:cNvCxnSpPr/>
          <p:nvPr/>
        </p:nvCxnSpPr>
        <p:spPr>
          <a:xfrm>
            <a:off y="2492375" x="7058025"/>
            <a:ext cy="0" cx="2174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382" name="Shape 382"/>
          <p:cNvSpPr txBox="1"/>
          <p:nvPr/>
        </p:nvSpPr>
        <p:spPr>
          <a:xfrm>
            <a:off y="6610350" x="4067175"/>
            <a:ext cy="274499" cx="29693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Innovation /</a:t>
            </a:r>
            <a:r>
              <a:rPr strike="noStrike" u="none" b="1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Change Management</a:t>
            </a:r>
          </a:p>
        </p:txBody>
      </p:sp>
      <p:sp>
        <p:nvSpPr>
          <p:cNvPr id="383" name="Shape 383"/>
          <p:cNvSpPr txBox="1"/>
          <p:nvPr/>
        </p:nvSpPr>
        <p:spPr>
          <a:xfrm>
            <a:off y="268287" x="3419475"/>
            <a:ext cy="366599" cx="27734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18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FORCES LANES LEAPS</a:t>
            </a:r>
            <a:r>
              <a:rPr strike="noStrike" u="none" b="0" cap="none" baseline="0" sz="18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PATH </a:t>
            </a:r>
          </a:p>
        </p:txBody>
      </p:sp>
      <p:cxnSp>
        <p:nvCxnSpPr>
          <p:cNvPr id="384" name="Shape 384"/>
          <p:cNvCxnSpPr/>
          <p:nvPr/>
        </p:nvCxnSpPr>
        <p:spPr>
          <a:xfrm>
            <a:off y="2781300" x="3348037"/>
            <a:ext cy="0" cx="1446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385" name="Shape 385"/>
          <p:cNvCxnSpPr/>
          <p:nvPr/>
        </p:nvCxnSpPr>
        <p:spPr>
          <a:xfrm>
            <a:off y="3213100" x="3348037"/>
            <a:ext cy="0" cx="12954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386" name="Shape 386"/>
          <p:cNvCxnSpPr/>
          <p:nvPr/>
        </p:nvCxnSpPr>
        <p:spPr>
          <a:xfrm>
            <a:off y="3573462" x="3348037"/>
            <a:ext cy="0" cx="3602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387" name="Shape 387"/>
          <p:cNvCxnSpPr/>
          <p:nvPr/>
        </p:nvCxnSpPr>
        <p:spPr>
          <a:xfrm>
            <a:off y="6089650" x="1476375"/>
            <a:ext cy="652500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388" name="Shape 388"/>
          <p:cNvSpPr txBox="1"/>
          <p:nvPr/>
        </p:nvSpPr>
        <p:spPr>
          <a:xfrm>
            <a:off y="115886" x="152702"/>
            <a:ext cy="639900" cx="11553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2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Domains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2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Expertise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1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Specialt</a:t>
            </a:r>
            <a:r>
              <a:rPr b="1" sz="12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ies</a:t>
            </a:r>
          </a:p>
        </p:txBody>
      </p:sp>
      <p:cxnSp>
        <p:nvCxnSpPr>
          <p:cNvPr id="389" name="Shape 389"/>
          <p:cNvCxnSpPr/>
          <p:nvPr/>
        </p:nvCxnSpPr>
        <p:spPr>
          <a:xfrm>
            <a:off y="5734050" x="107950"/>
            <a:ext cy="0" cx="714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390" name="Shape 390"/>
          <p:cNvSpPr txBox="1"/>
          <p:nvPr/>
        </p:nvSpPr>
        <p:spPr>
          <a:xfrm>
            <a:off y="5548312" x="131761"/>
            <a:ext cy="336599" cx="7874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600" lang="en-US" i="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R&amp;D</a:t>
            </a:r>
            <a:r>
              <a:rPr strike="noStrike" u="none" b="0" cap="none" baseline="0" sz="1600" lang="en-US" i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</a:p>
        </p:txBody>
      </p:sp>
      <p:cxnSp>
        <p:nvCxnSpPr>
          <p:cNvPr id="391" name="Shape 391"/>
          <p:cNvCxnSpPr/>
          <p:nvPr/>
        </p:nvCxnSpPr>
        <p:spPr>
          <a:xfrm>
            <a:off y="4508500" x="4919662"/>
            <a:ext cy="0" cx="2873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392" name="Shape 392"/>
          <p:cNvSpPr txBox="1"/>
          <p:nvPr/>
        </p:nvSpPr>
        <p:spPr>
          <a:xfrm>
            <a:off y="4373562" x="5203825"/>
            <a:ext cy="274499" cx="14112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Systems integration</a:t>
            </a:r>
          </a:p>
        </p:txBody>
      </p:sp>
      <p:cxnSp>
        <p:nvCxnSpPr>
          <p:cNvPr id="393" name="Shape 393"/>
          <p:cNvCxnSpPr/>
          <p:nvPr/>
        </p:nvCxnSpPr>
        <p:spPr>
          <a:xfrm>
            <a:off y="2781300" x="900112"/>
            <a:ext cy="360299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394" name="Shape 394"/>
          <p:cNvCxnSpPr/>
          <p:nvPr/>
        </p:nvCxnSpPr>
        <p:spPr>
          <a:xfrm>
            <a:off y="2781300" x="900112"/>
            <a:ext cy="0" cx="1428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395" name="Shape 395"/>
          <p:cNvCxnSpPr/>
          <p:nvPr/>
        </p:nvCxnSpPr>
        <p:spPr>
          <a:xfrm>
            <a:off y="3141661" x="900112"/>
            <a:ext cy="0" cx="5030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396" name="Shape 396"/>
          <p:cNvSpPr txBox="1"/>
          <p:nvPr/>
        </p:nvSpPr>
        <p:spPr>
          <a:xfrm>
            <a:off y="2641600" x="1042987"/>
            <a:ext cy="304799" cx="18354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Customer Care</a:t>
            </a:r>
          </a:p>
        </p:txBody>
      </p:sp>
      <p:sp>
        <p:nvSpPr>
          <p:cNvPr id="397" name="Shape 397"/>
          <p:cNvSpPr txBox="1"/>
          <p:nvPr/>
        </p:nvSpPr>
        <p:spPr>
          <a:xfrm>
            <a:off y="3005136" x="1403350"/>
            <a:ext cy="274499" cx="12651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Customer Service</a:t>
            </a:r>
          </a:p>
        </p:txBody>
      </p:sp>
      <p:cxnSp>
        <p:nvCxnSpPr>
          <p:cNvPr id="398" name="Shape 398"/>
          <p:cNvCxnSpPr/>
          <p:nvPr/>
        </p:nvCxnSpPr>
        <p:spPr>
          <a:xfrm>
            <a:off y="3573462" x="4859337"/>
            <a:ext cy="0" cx="5763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399" name="Shape 399"/>
          <p:cNvSpPr txBox="1"/>
          <p:nvPr/>
        </p:nvSpPr>
        <p:spPr>
          <a:xfrm>
            <a:off y="3436937" x="5508625"/>
            <a:ext cy="274499" cx="11114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2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e-business</a:t>
            </a:r>
          </a:p>
        </p:txBody>
      </p:sp>
      <p:sp>
        <p:nvSpPr>
          <p:cNvPr id="400" name="Shape 400"/>
          <p:cNvSpPr txBox="1"/>
          <p:nvPr/>
        </p:nvSpPr>
        <p:spPr>
          <a:xfrm>
            <a:off y="5449887" x="755650"/>
            <a:ext cy="304799" cx="982800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Optometry</a:t>
            </a:r>
          </a:p>
        </p:txBody>
      </p:sp>
      <p:sp>
        <p:nvSpPr>
          <p:cNvPr id="401" name="Shape 401"/>
          <p:cNvSpPr txBox="1"/>
          <p:nvPr/>
        </p:nvSpPr>
        <p:spPr>
          <a:xfrm>
            <a:off y="5716587" x="1331912"/>
            <a:ext cy="304799" cx="8714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4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Materials</a:t>
            </a:r>
          </a:p>
        </p:txBody>
      </p:sp>
      <p:cxnSp>
        <p:nvCxnSpPr>
          <p:cNvPr id="402" name="Shape 402"/>
          <p:cNvCxnSpPr/>
          <p:nvPr/>
        </p:nvCxnSpPr>
        <p:spPr>
          <a:xfrm>
            <a:off y="5589587" x="755650"/>
            <a:ext cy="287399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403" name="Shape 403"/>
          <p:cNvCxnSpPr/>
          <p:nvPr/>
        </p:nvCxnSpPr>
        <p:spPr>
          <a:xfrm>
            <a:off y="5876925" x="755650"/>
            <a:ext cy="0" cx="5763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404" name="Shape 404"/>
          <p:cNvCxnSpPr/>
          <p:nvPr/>
        </p:nvCxnSpPr>
        <p:spPr>
          <a:xfrm>
            <a:off y="5589587" x="755650"/>
            <a:ext cy="0" cx="714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405" name="Shape 405"/>
          <p:cNvCxnSpPr/>
          <p:nvPr/>
        </p:nvCxnSpPr>
        <p:spPr>
          <a:xfrm>
            <a:off y="5373687" x="3492500"/>
            <a:ext cy="287399" cx="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cxnSp>
        <p:nvCxnSpPr>
          <p:cNvPr id="406" name="Shape 406"/>
          <p:cNvCxnSpPr/>
          <p:nvPr/>
        </p:nvCxnSpPr>
        <p:spPr>
          <a:xfrm>
            <a:off y="5516562" x="3348037"/>
            <a:ext cy="0" cx="144600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407" name="Shape 407"/>
          <p:cNvSpPr/>
          <p:nvPr/>
        </p:nvSpPr>
        <p:spPr>
          <a:xfrm>
            <a:off y="1125537" x="611187"/>
            <a:ext cy="647700" cx="692400"/>
          </a:xfrm>
          <a:prstGeom prst="homePlate">
            <a:avLst>
              <a:gd fmla="val 50000" name="adj"/>
            </a:avLst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strike="noStrike" u="none" b="0" cap="none" baseline="0" sz="1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Retail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0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GM</a:t>
            </a:r>
          </a:p>
          <a:p>
            <a:r>
              <a:t/>
            </a:r>
          </a:p>
        </p:txBody>
      </p:sp>
      <p:sp>
        <p:nvSpPr>
          <p:cNvPr id="408" name="Shape 408"/>
          <p:cNvSpPr txBox="1"/>
          <p:nvPr/>
        </p:nvSpPr>
        <p:spPr>
          <a:xfrm>
            <a:off y="765175" x="395287"/>
            <a:ext cy="284100" cx="792299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6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3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1984</a:t>
            </a:r>
          </a:p>
        </p:txBody>
      </p:sp>
      <p:sp>
        <p:nvSpPr>
          <p:cNvPr id="409" name="Shape 409"/>
          <p:cNvSpPr txBox="1"/>
          <p:nvPr/>
        </p:nvSpPr>
        <p:spPr>
          <a:xfrm>
            <a:off y="3859312" x="5094325"/>
            <a:ext cy="517499" cx="16301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lang="en-US">
                <a:solidFill>
                  <a:schemeClr val="dk1"/>
                </a:solidFill>
              </a:rPr>
              <a:t>Global</a:t>
            </a:r>
          </a:p>
        </p:txBody>
      </p:sp>
      <p:cxnSp>
        <p:nvCxnSpPr>
          <p:cNvPr id="410" name="Shape 410"/>
          <p:cNvCxnSpPr/>
          <p:nvPr/>
        </p:nvCxnSpPr>
        <p:spPr>
          <a:xfrm rot="10800000" flipH="1">
            <a:off y="4499112" x="6648492"/>
            <a:ext cy="11699" cx="657299"/>
          </a:xfrm>
          <a:prstGeom prst="straightConnector1">
            <a:avLst/>
          </a:prstGeom>
          <a:noFill/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</p:cxnSp>
      <p:sp>
        <p:nvSpPr>
          <p:cNvPr id="411" name="Shape 411"/>
          <p:cNvSpPr txBox="1"/>
          <p:nvPr/>
        </p:nvSpPr>
        <p:spPr>
          <a:xfrm>
            <a:off y="4190862" x="7333206"/>
            <a:ext cy="457200" cx="11561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>
                <a:solidFill>
                  <a:srgbClr val="FF0000"/>
                </a:solidFill>
              </a:rPr>
              <a:t>Global Engineering</a:t>
            </a:r>
            <a:r>
              <a:rPr strike="noStrike" u="none" b="0" cap="none" baseline="0" sz="14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1" cap="none" baseline="0" sz="10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Rx Training</a:t>
            </a:r>
          </a:p>
        </p:txBody>
      </p:sp>
      <p:sp>
        <p:nvSpPr>
          <p:cNvPr id="412" name="Shape 412"/>
          <p:cNvSpPr/>
          <p:nvPr/>
        </p:nvSpPr>
        <p:spPr>
          <a:xfrm>
            <a:off y="1125537" x="7894686"/>
            <a:ext cy="647700" cx="1195499"/>
          </a:xfrm>
          <a:prstGeom prst="homePlate">
            <a:avLst>
              <a:gd fmla="val 50000" name="adj"/>
            </a:avLst>
          </a:prstGeom>
          <a:solidFill>
            <a:srgbClr val="FFFFCC"/>
          </a:solidFill>
          <a:ln w="9525" cap="rnd">
            <a:solidFill>
              <a:schemeClr val="dk1"/>
            </a:solidFill>
            <a:prstDash val="solid"/>
            <a:miter/>
            <a:headEnd w="med" len="med" type="none"/>
            <a:tailEnd w="med" len="med" type="none"/>
          </a:ln>
        </p:spPr>
        <p:txBody>
          <a:bodyPr bIns="45475" rIns="90975" lIns="90975" tIns="45475" anchor="ctr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trike="noStrike" u="none" b="0" cap="none" baseline="0" sz="18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b="1" sz="13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LOFT</a:t>
            </a:r>
            <a:r>
              <a:rPr strike="noStrike" u="none" b="1" cap="none" baseline="0" sz="13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sz="13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Head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sz="1100" lang="en-US">
                <a:solidFill>
                  <a:schemeClr val="dk1"/>
                </a:solidFill>
              </a:rPr>
              <a:t>Co-Operative Intelligence</a:t>
            </a:r>
          </a:p>
          <a:p>
            <a:r>
              <a:t/>
            </a:r>
          </a:p>
        </p:txBody>
      </p:sp>
      <p:sp>
        <p:nvSpPr>
          <p:cNvPr id="413" name="Shape 413"/>
          <p:cNvSpPr txBox="1"/>
          <p:nvPr/>
        </p:nvSpPr>
        <p:spPr>
          <a:xfrm>
            <a:off y="765175" x="7773986"/>
            <a:ext cy="314400" cx="1152600"/>
          </a:xfrm>
          <a:prstGeom prst="rect">
            <a:avLst/>
          </a:prstGeom>
          <a:noFill/>
          <a:ln>
            <a:noFill/>
          </a:ln>
        </p:spPr>
        <p:txBody>
          <a:bodyPr bIns="43025" rIns="86050" lIns="86050" tIns="43025" anchor="t" anchorCtr="0">
            <a:sp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1500" lang="en-US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</a:t>
            </a:r>
            <a:r>
              <a:rPr sz="1500" lang="en-US">
                <a:solidFill>
                  <a:schemeClr val="dk1"/>
                </a:solidFill>
              </a:rPr>
              <a:t>12</a:t>
            </a:r>
          </a:p>
        </p:txBody>
      </p:sp>
      <p:sp>
        <p:nvSpPr>
          <p:cNvPr id="414" name="Shape 414"/>
          <p:cNvSpPr txBox="1"/>
          <p:nvPr/>
        </p:nvSpPr>
        <p:spPr>
          <a:xfrm>
            <a:off y="4976400" x="5708787"/>
            <a:ext cy="493499" cx="8558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spAutoFit/>
          </a:bodyPr>
          <a:lstStyle/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lang="en-US">
                <a:solidFill>
                  <a:schemeClr val="dk1"/>
                </a:solidFill>
              </a:rPr>
              <a:t>Global</a:t>
            </a:r>
          </a:p>
        </p:txBody>
      </p:sp>
      <p:sp>
        <p:nvSpPr>
          <p:cNvPr id="415" name="Shape 415"/>
          <p:cNvSpPr txBox="1"/>
          <p:nvPr/>
        </p:nvSpPr>
        <p:spPr>
          <a:xfrm>
            <a:off y="2303825" x="3982291"/>
            <a:ext cy="467700" cx="4998300"/>
          </a:xfrm>
          <a:prstGeom prst="rect">
            <a:avLst/>
          </a:prstGeom>
          <a:solidFill>
            <a:srgbClr val="CFE2F3"/>
          </a:solidFill>
        </p:spPr>
        <p:txBody>
          <a:bodyPr bIns="91425" rIns="91425" lIns="91425" tIns="91425" anchor="ctr" anchorCtr="0">
            <a:spAutoFit/>
          </a:bodyPr>
          <a:lstStyle/>
          <a:p>
            <a:pPr rtl="0" lvl="0">
              <a:buNone/>
            </a:pPr>
            <a:r>
              <a:rPr sz="18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Force Lane 6 Collective Effort L2+L8+L9+L11+L14</a:t>
            </a:r>
          </a:p>
        </p:txBody>
      </p:sp>
      <p:sp>
        <p:nvSpPr>
          <p:cNvPr id="416" name="Shape 416"/>
          <p:cNvSpPr txBox="1"/>
          <p:nvPr/>
        </p:nvSpPr>
        <p:spPr>
          <a:xfrm>
            <a:off y="3151550" x="2678279"/>
            <a:ext cy="436800" cx="5523599"/>
          </a:xfrm>
          <a:prstGeom prst="rect">
            <a:avLst/>
          </a:prstGeom>
          <a:solidFill>
            <a:srgbClr val="CFE2F3"/>
          </a:solidFill>
        </p:spPr>
        <p:txBody>
          <a:bodyPr bIns="91425" rIns="91425" lIns="91425" tIns="91425" anchor="ctr" anchorCtr="0">
            <a:spAutoFit/>
          </a:bodyPr>
          <a:lstStyle/>
          <a:p>
            <a:pPr rtl="0" lvl="0">
              <a:buNone/>
            </a:pPr>
            <a:r>
              <a:rPr sz="18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 5 Multi Disciplinarity (Medley skills) L2+L3+L7+L18 </a:t>
            </a:r>
          </a:p>
          <a:p>
            <a:r>
              <a:t/>
            </a:r>
          </a:p>
        </p:txBody>
      </p:sp>
      <p:sp>
        <p:nvSpPr>
          <p:cNvPr id="417" name="Shape 417"/>
          <p:cNvSpPr txBox="1"/>
          <p:nvPr/>
        </p:nvSpPr>
        <p:spPr>
          <a:xfrm>
            <a:off y="4005262" x="1172950"/>
            <a:ext cy="433500" cx="4287899"/>
          </a:xfrm>
          <a:prstGeom prst="rect">
            <a:avLst/>
          </a:prstGeom>
          <a:solidFill>
            <a:srgbClr val="CFE2F3"/>
          </a:solidFill>
        </p:spPr>
        <p:txBody>
          <a:bodyPr bIns="91425" rIns="91425" lIns="91425" tIns="91425" anchor="ctr" anchorCtr="0">
            <a:spAutoFit/>
          </a:bodyPr>
          <a:lstStyle/>
          <a:p>
            <a:pPr rtl="0" lvl="0">
              <a:buNone/>
            </a:pPr>
            <a:r>
              <a:rPr sz="18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 4 Long Distance Vision L3+L6+L15</a:t>
            </a:r>
          </a:p>
        </p:txBody>
      </p:sp>
      <p:sp>
        <p:nvSpPr>
          <p:cNvPr id="418" name="Shape 418"/>
          <p:cNvSpPr txBox="1"/>
          <p:nvPr/>
        </p:nvSpPr>
        <p:spPr>
          <a:xfrm>
            <a:off y="4648062" x="392050"/>
            <a:ext cy="455999" cx="3287700"/>
          </a:xfrm>
          <a:prstGeom prst="rect">
            <a:avLst/>
          </a:prstGeom>
          <a:solidFill>
            <a:srgbClr val="CFE2F3"/>
          </a:solidFill>
        </p:spPr>
        <p:txBody>
          <a:bodyPr bIns="91425" rIns="91425" lIns="91425" tIns="91425" anchor="ctr" anchorCtr="0">
            <a:spAutoFit/>
          </a:bodyPr>
          <a:lstStyle/>
          <a:p>
            <a:pPr rtl="0" lvl="0">
              <a:buNone/>
            </a:pPr>
            <a:r>
              <a:rPr sz="18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 3 Experience : L3+L5 +L18</a:t>
            </a:r>
          </a:p>
        </p:txBody>
      </p:sp>
      <p:sp>
        <p:nvSpPr>
          <p:cNvPr id="419" name="Shape 419"/>
          <p:cNvSpPr txBox="1"/>
          <p:nvPr/>
        </p:nvSpPr>
        <p:spPr>
          <a:xfrm>
            <a:off y="5088150" x="3563937"/>
            <a:ext cy="270000" cx="3537600"/>
          </a:xfrm>
          <a:prstGeom prst="rect">
            <a:avLst/>
          </a:prstGeom>
          <a:solidFill>
            <a:srgbClr val="CFE2F3"/>
          </a:solidFill>
        </p:spPr>
        <p:txBody>
          <a:bodyPr bIns="91425" rIns="91425" lIns="91425" tIns="91425" anchor="ctr" anchorCtr="0">
            <a:spAutoFit/>
          </a:bodyPr>
          <a:lstStyle/>
          <a:p>
            <a:pPr rtl="0" lvl="0">
              <a:buNone/>
            </a:pPr>
            <a:r>
              <a:rPr sz="18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 2 Re-Invention : L12+L7+L6+L8  </a:t>
            </a:r>
          </a:p>
        </p:txBody>
      </p:sp>
      <p:sp>
        <p:nvSpPr>
          <p:cNvPr id="420" name="Shape 420"/>
          <p:cNvSpPr txBox="1"/>
          <p:nvPr/>
        </p:nvSpPr>
        <p:spPr>
          <a:xfrm>
            <a:off y="6092950" x="3021225"/>
            <a:ext cy="317699" cx="5061300"/>
          </a:xfrm>
          <a:prstGeom prst="rect">
            <a:avLst/>
          </a:prstGeom>
          <a:solidFill>
            <a:srgbClr val="CFE2F3"/>
          </a:solidFill>
        </p:spPr>
        <p:txBody>
          <a:bodyPr bIns="91425" rIns="91425" lIns="91425" tIns="91425" anchor="ctr" anchorCtr="0">
            <a:spAutoFit/>
          </a:bodyPr>
          <a:lstStyle/>
          <a:p>
            <a:pPr rtl="0" lvl="0">
              <a:buNone/>
            </a:pPr>
            <a:r>
              <a:rPr sz="1800"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 1 Diversity :  L18+L14+L11+L9+L2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BBE0E3"/>
      </a:accent4>
      <a:accent5>
        <a:srgbClr val="333399"/>
      </a:accent5>
      <a:accent6>
        <a:srgbClr val="FFFFFF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BBE0E3"/>
      </a:accent4>
      <a:accent5>
        <a:srgbClr val="333399"/>
      </a:accent5>
      <a:accent6>
        <a:srgbClr val="FFFFFF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