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58" r:id="rId3"/>
    <p:sldId id="262" r:id="rId4"/>
    <p:sldId id="260" r:id="rId5"/>
    <p:sldId id="287" r:id="rId6"/>
    <p:sldId id="261" r:id="rId7"/>
    <p:sldId id="257"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253"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AAB1D3-8611-4E1D-B671-658BCDB55317}" type="datetimeFigureOut">
              <a:rPr lang="en-US" smtClean="0"/>
              <a:t>1/6/2013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1011A5-C059-4751-9AB7-BA442DF0C09A}" type="slidenum">
              <a:rPr lang="en-US" smtClean="0"/>
              <a:t>‹#›</a:t>
            </a:fld>
            <a:endParaRPr lang="en-US" dirty="0"/>
          </a:p>
        </p:txBody>
      </p:sp>
    </p:spTree>
    <p:extLst>
      <p:ext uri="{BB962C8B-B14F-4D97-AF65-F5344CB8AC3E}">
        <p14:creationId xmlns:p14="http://schemas.microsoft.com/office/powerpoint/2010/main" val="2712458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974C4A-5408-4C4C-849B-A7A8BC3DF3DF}" type="datetime1">
              <a:rPr lang="en-US" smtClean="0"/>
              <a:t>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2046691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D05F5-ACC1-4E65-9212-1356BE5D2C95}" type="datetime1">
              <a:rPr lang="en-US" smtClean="0"/>
              <a:t>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301597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622387-55A5-4C05-83AF-EAC6D62B29EA}" type="datetime1">
              <a:rPr lang="en-US" smtClean="0"/>
              <a:t>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2780172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61E50C-41E5-45C2-8C07-071DBA4BEB76}" type="datetime1">
              <a:rPr lang="en-US" smtClean="0"/>
              <a:t>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169989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5AD0DB-6BD9-49EA-ADC3-EE3774251AE9}" type="datetime1">
              <a:rPr lang="en-US" smtClean="0"/>
              <a:t>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111285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2E8823-67D6-46D1-8C87-B4508247B65A}" type="datetime1">
              <a:rPr lang="en-US" smtClean="0"/>
              <a:t>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369868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0445E2-815C-4203-A981-3609A180D45B}" type="datetime1">
              <a:rPr lang="en-US" smtClean="0"/>
              <a:t>1/6/2013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3217524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6A4C3B-64B4-40FB-846D-3E6607A2CA83}" type="datetime1">
              <a:rPr lang="en-US" smtClean="0"/>
              <a:t>1/6/2013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1783496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460EF-22C5-4728-9577-F9C32FF656EF}" type="datetime1">
              <a:rPr lang="en-US" smtClean="0"/>
              <a:t>1/6/2013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109396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25A02B-1A36-4FE1-AE09-DD8C9DD2BD32}" type="datetime1">
              <a:rPr lang="en-US" smtClean="0"/>
              <a:t>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418536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46BDD-0763-4F25-A476-C6D8922C5516}" type="datetime1">
              <a:rPr lang="en-US" smtClean="0"/>
              <a:t>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E571C6-1E05-43F8-9DBD-4C7F869F0F58}" type="slidenum">
              <a:rPr lang="en-US" smtClean="0"/>
              <a:t>‹#›</a:t>
            </a:fld>
            <a:endParaRPr lang="en-US" dirty="0"/>
          </a:p>
        </p:txBody>
      </p:sp>
    </p:spTree>
    <p:extLst>
      <p:ext uri="{BB962C8B-B14F-4D97-AF65-F5344CB8AC3E}">
        <p14:creationId xmlns:p14="http://schemas.microsoft.com/office/powerpoint/2010/main" val="440753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4DDCE-3B29-4A8A-92C4-0A3B90A64BF0}" type="datetime1">
              <a:rPr lang="en-US" smtClean="0"/>
              <a:t>1/6/2013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571C6-1E05-43F8-9DBD-4C7F869F0F58}" type="slidenum">
              <a:rPr lang="en-US" smtClean="0"/>
              <a:t>‹#›</a:t>
            </a:fld>
            <a:endParaRPr lang="en-US" dirty="0"/>
          </a:p>
        </p:txBody>
      </p:sp>
    </p:spTree>
    <p:extLst>
      <p:ext uri="{BB962C8B-B14F-4D97-AF65-F5344CB8AC3E}">
        <p14:creationId xmlns:p14="http://schemas.microsoft.com/office/powerpoint/2010/main" val="4069494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mailto:mark.k.clare@gmail.co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847850"/>
          </a:xfrm>
        </p:spPr>
        <p:txBody>
          <a:bodyPr>
            <a:normAutofit fontScale="90000"/>
          </a:bodyPr>
          <a:lstStyle/>
          <a:p>
            <a:r>
              <a:rPr lang="en-US" u="sng" dirty="0" smtClean="0"/>
              <a:t>Innovation Cards</a:t>
            </a:r>
            <a:r>
              <a:rPr lang="en-US" dirty="0" smtClean="0"/>
              <a:t> </a:t>
            </a:r>
            <a:br>
              <a:rPr lang="en-US" dirty="0" smtClean="0"/>
            </a:br>
            <a:r>
              <a:rPr lang="en-US" dirty="0"/>
              <a:t> </a:t>
            </a:r>
            <a:r>
              <a:rPr lang="en-US" sz="3100" dirty="0" smtClean="0"/>
              <a:t>a Sample Deck for</a:t>
            </a:r>
            <a:r>
              <a:rPr lang="en-US" sz="3100" dirty="0"/>
              <a:t/>
            </a:r>
            <a:br>
              <a:rPr lang="en-US" sz="3100" dirty="0"/>
            </a:br>
            <a:r>
              <a:rPr lang="en-US" sz="3100" dirty="0" smtClean="0"/>
              <a:t>The M-Prize Competition </a:t>
            </a:r>
            <a:br>
              <a:rPr lang="en-US" sz="3100" dirty="0" smtClean="0"/>
            </a:br>
            <a:r>
              <a:rPr lang="en-US" sz="3100" dirty="0" smtClean="0"/>
              <a:t>on </a:t>
            </a:r>
            <a:r>
              <a:rPr lang="en-US" sz="3100" dirty="0"/>
              <a:t>Innovating Innovation</a:t>
            </a:r>
            <a:br>
              <a:rPr lang="en-US" sz="3100" dirty="0"/>
            </a:br>
            <a:endParaRPr lang="en-US" sz="3100" dirty="0"/>
          </a:p>
        </p:txBody>
      </p:sp>
      <p:sp>
        <p:nvSpPr>
          <p:cNvPr id="3" name="Subtitle 2"/>
          <p:cNvSpPr>
            <a:spLocks noGrp="1"/>
          </p:cNvSpPr>
          <p:nvPr>
            <p:ph type="subTitle" idx="1"/>
          </p:nvPr>
        </p:nvSpPr>
        <p:spPr>
          <a:xfrm>
            <a:off x="2133600" y="3886200"/>
            <a:ext cx="5181600" cy="1752600"/>
          </a:xfrm>
          <a:solidFill>
            <a:schemeClr val="accent4">
              <a:lumMod val="20000"/>
              <a:lumOff val="80000"/>
            </a:schemeClr>
          </a:solidFill>
        </p:spPr>
        <p:txBody>
          <a:bodyPr>
            <a:noAutofit/>
          </a:bodyPr>
          <a:lstStyle/>
          <a:p>
            <a:r>
              <a:rPr lang="en-US" sz="2400" dirty="0" smtClean="0">
                <a:solidFill>
                  <a:schemeClr val="tx1"/>
                </a:solidFill>
              </a:rPr>
              <a:t>Mark Clare</a:t>
            </a:r>
          </a:p>
          <a:p>
            <a:r>
              <a:rPr lang="en-US" sz="2400" dirty="0" smtClean="0">
                <a:solidFill>
                  <a:schemeClr val="tx1"/>
                </a:solidFill>
              </a:rPr>
              <a:t>Northwestern University</a:t>
            </a:r>
          </a:p>
          <a:p>
            <a:r>
              <a:rPr lang="en-US" sz="2400" dirty="0" smtClean="0">
                <a:solidFill>
                  <a:schemeClr val="tx1"/>
                </a:solidFill>
              </a:rPr>
              <a:t>New Value Streams Consulting</a:t>
            </a:r>
          </a:p>
          <a:p>
            <a:r>
              <a:rPr lang="en-US" sz="2400" dirty="0" smtClean="0">
                <a:solidFill>
                  <a:schemeClr val="tx1"/>
                </a:solidFill>
              </a:rPr>
              <a:t>January 2013</a:t>
            </a:r>
            <a:endParaRPr lang="en-US" sz="2400" dirty="0">
              <a:solidFill>
                <a:schemeClr val="tx1"/>
              </a:solidFill>
            </a:endParaRPr>
          </a:p>
        </p:txBody>
      </p:sp>
    </p:spTree>
    <p:extLst>
      <p:ext uri="{BB962C8B-B14F-4D97-AF65-F5344CB8AC3E}">
        <p14:creationId xmlns:p14="http://schemas.microsoft.com/office/powerpoint/2010/main" val="1117024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gr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Explore Touch to Find New Ways to Enhance Products</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"Often the hands will solve a mystery that the intellect has struggled with in vain."</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Carl G. Jung, founder of analytical psychology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Shape, texture and adhesion define our tactile experience. For example, tapered utensils, tight-grip tools and fine fountain pens feel good in our hands.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Use your hands today and find at least one object that delights your sense of touch. Document your findings and include detail on shape, size, materials and overall feel.</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10</a:t>
            </a:fld>
            <a:endParaRPr lang="en-US" dirty="0"/>
          </a:p>
        </p:txBody>
      </p:sp>
    </p:spTree>
    <p:extLst>
      <p:ext uri="{BB962C8B-B14F-4D97-AF65-F5344CB8AC3E}">
        <p14:creationId xmlns:p14="http://schemas.microsoft.com/office/powerpoint/2010/main" val="668185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gr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Taste and Flavor Offer New Ways to Experience the World</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“…taste can be categorized into five basic tastes: sweet, bitter, sour,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salty and umami” Wikipedia</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Innovators find new ways to activate taste buds. For example, flavored envelopes and pen caps and edible accents engage the sense of taste in new ways.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Find one object or experience – other than food and drink – that creates a taste for you today. Document the sensory details include what you smell and see.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11</a:t>
            </a:fld>
            <a:endParaRPr lang="en-US" dirty="0"/>
          </a:p>
        </p:txBody>
      </p:sp>
    </p:spTree>
    <p:extLst>
      <p:ext uri="{BB962C8B-B14F-4D97-AF65-F5344CB8AC3E}">
        <p14:creationId xmlns:p14="http://schemas.microsoft.com/office/powerpoint/2010/main" val="497407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gr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Stress Your Senses to Build New Observation Skills</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“Hong Kong…. it will feed your senses.”</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discoverhongkong.com</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Environments rich in complex and novel stimulus challenge our senses.</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For example, waterfalls, crowded urban centers and action video games develop our senses.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Each day immerse yourself in at least one environment that overloads your senses.</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Pause to savor it and identify specific perceptions and new associations.</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12</a:t>
            </a:fld>
            <a:endParaRPr lang="en-US" dirty="0"/>
          </a:p>
        </p:txBody>
      </p:sp>
    </p:spTree>
    <p:extLst>
      <p:ext uri="{BB962C8B-B14F-4D97-AF65-F5344CB8AC3E}">
        <p14:creationId xmlns:p14="http://schemas.microsoft.com/office/powerpoint/2010/main" val="18441067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gr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Study Surprise to Gain Insight into How Minds Work</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“The backbone of surprise is fusing speed with secrecy.”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Karl Von Clausewitz, soldier and military theorist</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We remember, learn from and can be delighted by surprise. Magic, jokes, games, sudden good fortune, chance encounters and things out of place all set off our novelty detectors.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Watch carefully today for small events that create pleasant surprises for other people.  Document how they work and how they could be used in your innovation.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13</a:t>
            </a:fld>
            <a:endParaRPr lang="en-US" dirty="0"/>
          </a:p>
        </p:txBody>
      </p:sp>
    </p:spTree>
    <p:extLst>
      <p:ext uri="{BB962C8B-B14F-4D97-AF65-F5344CB8AC3E}">
        <p14:creationId xmlns:p14="http://schemas.microsoft.com/office/powerpoint/2010/main" val="32977548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gr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Special Moments and Objects Reveal the Human Heart</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“Life is not measured by the breaths we take, but by the moments that take our breath away.” Hilary Cooper, artist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Life is made special by certain people, events and objects. For example, a childhood teacher, a chance sighting of a rare animal and a family heirloom all make us feel special.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Take time today to experience something that is truly special to you.  Make notes on how your innovation could reproduce the feelings of specialness.</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14</a:t>
            </a:fld>
            <a:endParaRPr lang="en-US" dirty="0"/>
          </a:p>
        </p:txBody>
      </p:sp>
    </p:spTree>
    <p:extLst>
      <p:ext uri="{BB962C8B-B14F-4D97-AF65-F5344CB8AC3E}">
        <p14:creationId xmlns:p14="http://schemas.microsoft.com/office/powerpoint/2010/main" val="2367616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Catalog Metaphors that Reveal How Others Think</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“We mutter about six metaphors a minute.”</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James Geary, TED talk</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Innovators tap into metaphors to discover needs, communicate new ideas and encourage adoption.  For example, this process is like pulling teeth.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Catalog the metaphors used by the group you are innovating for.  Listen to conversations and read documents looking for sentences that use one thing to explain or describe another.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15</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1446162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Read Emotions and Unlock New Opportunities for Innovation</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“Human behavior flows from three main sources: desire, emotion,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and knowledge.“</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Plato, a founder of Western philosophy</a:t>
            </a:r>
            <a:endParaRPr lang="en-US" sz="1200" dirty="0">
              <a:effectLst/>
              <a:latin typeface="Calibri"/>
              <a:ea typeface="Calibri"/>
              <a:cs typeface="Times New Roman"/>
            </a:endParaRPr>
          </a:p>
          <a:p>
            <a:pPr marL="0" marR="0" algn="ctr">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Successful innovations produce strong emotions. For example, movies make us laugh, people love their iPhone and lottery tickets deliver a hope of making it big.</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Take time out today to observe one emotionally charged event in detail.</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Make note of the facial expressions, hand gestures, posture and vocal tones of the people involved.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16</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935948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Intense Beliefs and Feelings are Needs to Be Met</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“One person with passion is better than forty people merely interested.”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E. M. Forster, writer </a:t>
            </a:r>
            <a:endParaRPr lang="en-US" sz="1200" dirty="0">
              <a:effectLst/>
              <a:latin typeface="Calibri"/>
              <a:ea typeface="Calibri"/>
              <a:cs typeface="Times New Roman"/>
            </a:endParaRPr>
          </a:p>
          <a:p>
            <a:pPr marL="0" marR="0" algn="ctr">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Customer’s intense beliefs and  feeling are opportunities innovators.  For example, a strong belief in the value of self-expression drives the popularity of blogging.</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Listen carefully today for “I believe” or “I feel” that is stated with verbal or gestural intensity by those you are innovating for.  Make notes and include related beliefs and justifications.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17</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1004010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Collect Images and Videos to Dig Deep</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“Have you ever wondered what your subconscious mind looks like?”</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David Icke, writer of conspiracy literature </a:t>
              </a:r>
              <a:endParaRPr lang="en-US" sz="1200" dirty="0">
                <a:effectLst/>
                <a:latin typeface="Calibri"/>
                <a:ea typeface="Calibri"/>
                <a:cs typeface="Times New Roman"/>
              </a:endParaRPr>
            </a:p>
            <a:p>
              <a:pPr marL="0" marR="0" algn="ctr">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Hidden assumptions and complex emotions can be expressed through images. For example, collages of pictures are used to uncover metaphors and mental models.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 preparing for an innovation meeting today ask participants to Google an image or video that best expresses the key issue of the meeting. Take time to examine one in detail.</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18</a:t>
            </a:fld>
            <a:endParaRPr lang="en-US" dirty="0"/>
          </a:p>
        </p:txBody>
      </p:sp>
    </p:spTree>
    <p:extLst>
      <p:ext uri="{BB962C8B-B14F-4D97-AF65-F5344CB8AC3E}">
        <p14:creationId xmlns:p14="http://schemas.microsoft.com/office/powerpoint/2010/main" val="1264129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Map out Surrounding Artifacts to Understand the Ecosystem</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"A system is a network of interdependent components that work together to try to accomplish the aim of the system.” Edwards Deming, statistician and quality guru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Products and services don’t work by themselves they are part of an ecosystem.</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For example, dinner out includes, a table, chairs, menu, food, wait service, music and many other artifacts.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Take time today to map out the ecosystem for your innovation. Identify the objects, people and processes involved and diagram how they connect.</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19</a:t>
            </a:fld>
            <a:endParaRPr lang="en-US" dirty="0"/>
          </a:p>
        </p:txBody>
      </p:sp>
    </p:spTree>
    <p:extLst>
      <p:ext uri="{BB962C8B-B14F-4D97-AF65-F5344CB8AC3E}">
        <p14:creationId xmlns:p14="http://schemas.microsoft.com/office/powerpoint/2010/main" val="3793349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Cards</a:t>
            </a:r>
            <a:endParaRPr lang="en-US" dirty="0"/>
          </a:p>
        </p:txBody>
      </p:sp>
      <p:sp>
        <p:nvSpPr>
          <p:cNvPr id="3" name="Content Placeholder 2"/>
          <p:cNvSpPr>
            <a:spLocks noGrp="1"/>
          </p:cNvSpPr>
          <p:nvPr>
            <p:ph idx="1"/>
          </p:nvPr>
        </p:nvSpPr>
        <p:spPr>
          <a:xfrm>
            <a:off x="457200" y="1600200"/>
            <a:ext cx="6781800" cy="4525963"/>
          </a:xfrm>
        </p:spPr>
        <p:txBody>
          <a:bodyPr>
            <a:normAutofit fontScale="70000" lnSpcReduction="20000"/>
          </a:bodyPr>
          <a:lstStyle/>
          <a:p>
            <a:r>
              <a:rPr lang="en-US" dirty="0" smtClean="0"/>
              <a:t>The best innovators are able to:</a:t>
            </a:r>
          </a:p>
          <a:p>
            <a:pPr lvl="1"/>
            <a:r>
              <a:rPr lang="en-US" dirty="0"/>
              <a:t>Find </a:t>
            </a:r>
            <a:r>
              <a:rPr lang="en-US" dirty="0" smtClean="0"/>
              <a:t>and </a:t>
            </a:r>
            <a:r>
              <a:rPr lang="en-US" dirty="0"/>
              <a:t>be energized by an innovation calling</a:t>
            </a:r>
          </a:p>
          <a:p>
            <a:pPr lvl="1"/>
            <a:r>
              <a:rPr lang="en-US" dirty="0"/>
              <a:t>Reframe thinking to find new ways of creating value</a:t>
            </a:r>
          </a:p>
          <a:p>
            <a:pPr lvl="1"/>
            <a:r>
              <a:rPr lang="en-US" dirty="0"/>
              <a:t>Learn rapidly and deeply from experience</a:t>
            </a:r>
          </a:p>
          <a:p>
            <a:pPr lvl="1"/>
            <a:r>
              <a:rPr lang="en-US" dirty="0"/>
              <a:t>Influence others to adopt new practices.</a:t>
            </a:r>
          </a:p>
          <a:p>
            <a:pPr marL="0" indent="0">
              <a:buNone/>
            </a:pPr>
            <a:endParaRPr lang="en-US" dirty="0"/>
          </a:p>
          <a:p>
            <a:r>
              <a:rPr lang="en-US" dirty="0" smtClean="0"/>
              <a:t>We have developed five decks of knowledge cards to help you master each of these competences and develop the innovator’s habit.</a:t>
            </a:r>
          </a:p>
          <a:p>
            <a:pPr marL="971550" lvl="1" indent="-514350">
              <a:buFont typeface="+mj-lt"/>
              <a:buAutoNum type="arabicPeriod"/>
            </a:pPr>
            <a:r>
              <a:rPr lang="en-US" dirty="0"/>
              <a:t>Find Your Innovation Calling </a:t>
            </a:r>
          </a:p>
          <a:p>
            <a:pPr marL="971550" lvl="1" indent="-514350">
              <a:buFont typeface="+mj-lt"/>
              <a:buAutoNum type="arabicPeriod"/>
            </a:pPr>
            <a:r>
              <a:rPr lang="en-US" dirty="0" smtClean="0"/>
              <a:t>Reframe </a:t>
            </a:r>
            <a:r>
              <a:rPr lang="en-US" dirty="0"/>
              <a:t>Your Thinking </a:t>
            </a:r>
          </a:p>
          <a:p>
            <a:pPr marL="971550" lvl="1" indent="-514350">
              <a:buFont typeface="+mj-lt"/>
              <a:buAutoNum type="arabicPeriod"/>
            </a:pPr>
            <a:r>
              <a:rPr lang="en-US" dirty="0" smtClean="0"/>
              <a:t>Sharpen </a:t>
            </a:r>
            <a:r>
              <a:rPr lang="en-US" dirty="0"/>
              <a:t>Your Observation Skills </a:t>
            </a:r>
          </a:p>
          <a:p>
            <a:pPr marL="971550" lvl="1" indent="-514350">
              <a:buFont typeface="+mj-lt"/>
              <a:buAutoNum type="arabicPeriod"/>
            </a:pPr>
            <a:r>
              <a:rPr lang="en-US" dirty="0" smtClean="0"/>
              <a:t>Sharpen </a:t>
            </a:r>
            <a:r>
              <a:rPr lang="en-US" dirty="0"/>
              <a:t>Your </a:t>
            </a:r>
            <a:r>
              <a:rPr lang="en-US" dirty="0" smtClean="0"/>
              <a:t>Interpretation </a:t>
            </a:r>
            <a:r>
              <a:rPr lang="en-US" dirty="0"/>
              <a:t>Skills</a:t>
            </a:r>
          </a:p>
          <a:p>
            <a:pPr marL="971550" lvl="1" indent="-514350">
              <a:buFont typeface="+mj-lt"/>
              <a:buAutoNum type="arabicPeriod"/>
            </a:pPr>
            <a:r>
              <a:rPr lang="en-US" dirty="0" smtClean="0"/>
              <a:t>Sharpen </a:t>
            </a:r>
            <a:r>
              <a:rPr lang="en-US" dirty="0"/>
              <a:t>Your Influence Skills </a:t>
            </a:r>
          </a:p>
          <a:p>
            <a:pPr marL="0" indent="0">
              <a:buNone/>
            </a:pPr>
            <a:endParaRPr lang="en-US" dirty="0"/>
          </a:p>
          <a:p>
            <a:endParaRPr lang="en-US" dirty="0"/>
          </a:p>
          <a:p>
            <a:endParaRPr lang="en-US" dirty="0"/>
          </a:p>
        </p:txBody>
      </p:sp>
      <p:sp>
        <p:nvSpPr>
          <p:cNvPr id="4" name="TextBox 3"/>
          <p:cNvSpPr txBox="1"/>
          <p:nvPr/>
        </p:nvSpPr>
        <p:spPr>
          <a:xfrm>
            <a:off x="304800" y="6096000"/>
            <a:ext cx="8382000" cy="369332"/>
          </a:xfrm>
          <a:prstGeom prst="rect">
            <a:avLst/>
          </a:prstGeom>
          <a:noFill/>
        </p:spPr>
        <p:txBody>
          <a:bodyPr wrap="square" rtlCol="0">
            <a:spAutoFit/>
          </a:bodyPr>
          <a:lstStyle/>
          <a:p>
            <a:r>
              <a:rPr lang="en-US" dirty="0" smtClean="0"/>
              <a:t>Decks 3 and 4 cover the competency of learning rapidly  and deeply from experience.</a:t>
            </a:r>
            <a:endParaRPr lang="en-US" dirty="0"/>
          </a:p>
        </p:txBody>
      </p:sp>
      <p:sp>
        <p:nvSpPr>
          <p:cNvPr id="5" name="TextBox 4"/>
          <p:cNvSpPr txBox="1"/>
          <p:nvPr/>
        </p:nvSpPr>
        <p:spPr>
          <a:xfrm>
            <a:off x="7239000" y="1676400"/>
            <a:ext cx="1524000" cy="4185761"/>
          </a:xfrm>
          <a:prstGeom prst="rect">
            <a:avLst/>
          </a:prstGeom>
          <a:solidFill>
            <a:schemeClr val="accent5">
              <a:lumMod val="40000"/>
              <a:lumOff val="60000"/>
            </a:schemeClr>
          </a:solidFill>
          <a:ln cmpd="dbl">
            <a:solidFill>
              <a:schemeClr val="tx1"/>
            </a:solidFill>
          </a:ln>
        </p:spPr>
        <p:txBody>
          <a:bodyPr wrap="square" rtlCol="0">
            <a:spAutoFit/>
          </a:bodyPr>
          <a:lstStyle/>
          <a:p>
            <a:r>
              <a:rPr lang="en-US" sz="1400" b="1" dirty="0"/>
              <a:t>Innovation cards</a:t>
            </a:r>
            <a:r>
              <a:rPr lang="en-US" sz="1400" dirty="0"/>
              <a:t> are a new way to develop the habits of successful innovators. They can be used by individuals looking to improve their own abilities or by leaders, educators, consultants and others that seek to improve team innovation or establish a culture of creativity. </a:t>
            </a:r>
          </a:p>
        </p:txBody>
      </p:sp>
      <p:sp>
        <p:nvSpPr>
          <p:cNvPr id="6" name="Slide Number Placeholder 5"/>
          <p:cNvSpPr>
            <a:spLocks noGrp="1"/>
          </p:cNvSpPr>
          <p:nvPr>
            <p:ph type="sldNum" sz="quarter" idx="12"/>
          </p:nvPr>
        </p:nvSpPr>
        <p:spPr/>
        <p:txBody>
          <a:bodyPr/>
          <a:lstStyle/>
          <a:p>
            <a:fld id="{63E571C6-1E05-43F8-9DBD-4C7F869F0F58}" type="slidenum">
              <a:rPr lang="en-US" smtClean="0"/>
              <a:t>2</a:t>
            </a:fld>
            <a:endParaRPr lang="en-US" dirty="0"/>
          </a:p>
        </p:txBody>
      </p:sp>
    </p:spTree>
    <p:extLst>
      <p:ext uri="{BB962C8B-B14F-4D97-AF65-F5344CB8AC3E}">
        <p14:creationId xmlns:p14="http://schemas.microsoft.com/office/powerpoint/2010/main" val="2670315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The World is a Learning Lab – Use it!</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“A discovery is said to be an accident meeting a prepared mind.”</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Albert Szent-Gyorgyi, Nobel Prize winner</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Daily routines are filled with opportunities to test ideas and learn.  For example, travelers on long flights can interact with others they might not otherwise meet.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Each morning identify questions, observations or simple requests you can make that day to refine your innovation or expand your thinking. Carefully record the results.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20</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3417945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Watch People Work to See Ingenuity and Opportunity</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“Pleasure in the job puts perfection in the work.”</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Aristotle, philosopher and teacher of Alexander the Great</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Every day best practices and needs are showcased to alert innovators.</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For example, new businesses have started from watching people wait for cabs or struggle with reservations.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Today study happy drug store clerks, restaurant workers, bus drivers or others.  Make note of practices and emotions and how to adapt them to your innovation.</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21</a:t>
            </a:fld>
            <a:endParaRPr lang="en-US" dirty="0"/>
          </a:p>
        </p:txBody>
      </p:sp>
    </p:spTree>
    <p:extLst>
      <p:ext uri="{BB962C8B-B14F-4D97-AF65-F5344CB8AC3E}">
        <p14:creationId xmlns:p14="http://schemas.microsoft.com/office/powerpoint/2010/main" val="1640633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Experience the World: Ask for and Give Help</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“Wherever a man turns he can find someone who needs him.”</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Albert Schweitzer, medical missionary and philosopher</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Small kindnesses reveal needs and opportunities to innovate. For example, holding a door, giving directions or showing someone how to work a gadget are kindnesses or services.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Help someone that does not expect it today.  You will need to watch closely for people that need assistance and appear open to help.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22</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2084963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Immerse Yourself in the Community that Uses Your Innovation</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“A little experience often upsets a lot of theory.”</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S. Parkes Cadman, Clergyman and writer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The best innovators observe needs, problems and opportunities first-hand. For example, both Steven Jobs and Tim Cook of Apple spend time responding to customer emails.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Define one small but new way to immerse yourself in the customer’s world today.  Be sure to record what you see, hear, smell, touch and taste.</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23</a:t>
            </a:fld>
            <a:endParaRPr lang="en-US" dirty="0"/>
          </a:p>
        </p:txBody>
      </p:sp>
    </p:spTree>
    <p:extLst>
      <p:ext uri="{BB962C8B-B14F-4D97-AF65-F5344CB8AC3E}">
        <p14:creationId xmlns:p14="http://schemas.microsoft.com/office/powerpoint/2010/main" val="1555560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Move from Observer to Participant for Empathetic Insights</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"Empathy…  seeing with the eyes of another, listening with the ears of another, and feeling with the heart of another."  A. Adler, founder of individual psychology</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New observations flow when you are the customer. For example, you have new observations about bikes learning to ride them than you do just watching others.</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Work today for at least an hour in the area your problem or innovation comes from. Document new and interesting thoughts, feelings, sensations or other empathetic observations you have.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24</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7181689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Always Be on the Hunt for a Good Story</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“The universe is made of stories, not atoms.”</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Muriel Rukeyser, American poet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Innovators like good reporters can sniff out the important story.</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For example, conflicts can be a great source of insight if you get the whole story.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 a casual setting today ask someone for their opinion on healthcare or education.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Listen carefully and ask questions to get the full story - who, what, when, where, how and why.</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25</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5440502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Get More from Questions That Show Respect and Interest</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“Never take a person’s dignity: it is worth everything to them, and nothing to you.”</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Frank Barron, psychologist</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The best innovators ask questions that open people up.</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For example, “That’s fascinating, how did you make that work?”</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Write out one question you need to ask today. Preface it with terms that show respect, give kudos, demonstrate keen interest or otherwise affirm the other person.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26</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40363264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Think About the Questions You Failed to Ask</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“Innovators not only ask provocative questions, but constantly work at asking better ones.”</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Jeff Dyer, </a:t>
              </a:r>
              <a:r>
                <a:rPr lang="en-US" sz="1100" i="1" dirty="0">
                  <a:solidFill>
                    <a:srgbClr val="000000"/>
                  </a:solidFill>
                  <a:effectLst/>
                  <a:latin typeface="Calibri"/>
                  <a:ea typeface="Times New Roman"/>
                  <a:cs typeface="Times New Roman"/>
                </a:rPr>
                <a:t>The Innovator’s DNA</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The best innovators think about questions. For example, they craft specific questions ahead of time and identify questions that go unasked and unanswered.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This morning </a:t>
              </a:r>
              <a:r>
                <a:rPr lang="en-US" sz="1100" dirty="0">
                  <a:solidFill>
                    <a:srgbClr val="000000"/>
                  </a:solidFill>
                  <a:effectLst/>
                  <a:latin typeface="Calibri"/>
                  <a:ea typeface="Times New Roman"/>
                  <a:cs typeface="Times New Roman"/>
                </a:rPr>
                <a:t>review a recent meeting or call and make a list of the questions you wished you would have asked.</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Identify an upcoming meeting, call or visit where you can use a wish-I-had-asked question.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27</a:t>
            </a:fld>
            <a:endParaRPr lang="en-US" dirty="0"/>
          </a:p>
        </p:txBody>
      </p:sp>
    </p:spTree>
    <p:extLst>
      <p:ext uri="{BB962C8B-B14F-4D97-AF65-F5344CB8AC3E}">
        <p14:creationId xmlns:p14="http://schemas.microsoft.com/office/powerpoint/2010/main" val="23927276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Record Observations Before They are Lost or Distorted </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“Accuracy of observation is the equivalent of accuracy of thinking.”</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Wallace Stevens, Insurance executive and poet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Innovators capture observations as they occur. For example, Richard Branson the famous British entrepreneur is well known for taking copious notes.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Take daily field notes to capture the context and details on behaviors, work processes and objects you find interesting or unique. Make your notes in real-time or as you observe.</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28</a:t>
            </a:fld>
            <a:endParaRPr lang="en-US" dirty="0"/>
          </a:p>
        </p:txBody>
      </p:sp>
    </p:spTree>
    <p:extLst>
      <p:ext uri="{BB962C8B-B14F-4D97-AF65-F5344CB8AC3E}">
        <p14:creationId xmlns:p14="http://schemas.microsoft.com/office/powerpoint/2010/main" val="31264163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103120" y="2148840"/>
            <a:ext cx="4937760" cy="2560320"/>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Use a Camera to Capture Context, Beauty and Detail</a:t>
            </a:r>
            <a:endParaRPr lang="en-US" sz="1200" dirty="0">
              <a:effectLst/>
              <a:latin typeface="Calibri"/>
              <a:ea typeface="Calibri"/>
              <a:cs typeface="Times New Roman"/>
            </a:endParaRPr>
          </a:p>
          <a:p>
            <a:pPr marL="0" marR="0" algn="ctr">
              <a:spcBef>
                <a:spcPts val="0"/>
              </a:spcBef>
              <a:spcAft>
                <a:spcPts val="0"/>
              </a:spcAft>
            </a:pPr>
            <a:r>
              <a:rPr lang="en-US" sz="4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"The camera is an instrument that teaches people how to see without a camera."</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Dorothea Lange, documentary photographer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Innovators use cameras to automatically capture detail for later study. For example, photos and videos from the field are intensely reviewed by design teams for insights.</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The camera in your mobile phone is an important innovation tool. Take two pictures today that capture photos worthy of further study.</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3" name="Slide Number Placeholder 2"/>
          <p:cNvSpPr>
            <a:spLocks noGrp="1"/>
          </p:cNvSpPr>
          <p:nvPr>
            <p:ph type="sldNum" sz="quarter" idx="12"/>
          </p:nvPr>
        </p:nvSpPr>
        <p:spPr/>
        <p:txBody>
          <a:bodyPr/>
          <a:lstStyle/>
          <a:p>
            <a:fld id="{63E571C6-1E05-43F8-9DBD-4C7F869F0F58}" type="slidenum">
              <a:rPr lang="en-US" smtClean="0"/>
              <a:t>29</a:t>
            </a:fld>
            <a:endParaRPr lang="en-US" dirty="0"/>
          </a:p>
        </p:txBody>
      </p:sp>
      <p:sp>
        <p:nvSpPr>
          <p:cNvPr id="4" name="Text Box 4"/>
          <p:cNvSpPr txBox="1">
            <a:spLocks noChangeArrowheads="1"/>
          </p:cNvSpPr>
          <p:nvPr/>
        </p:nvSpPr>
        <p:spPr bwMode="auto">
          <a:xfrm>
            <a:off x="2202722" y="4442460"/>
            <a:ext cx="4709298" cy="228600"/>
          </a:xfrm>
          <a:prstGeom prst="rect">
            <a:avLst/>
          </a:prstGeom>
          <a:blipFill>
            <a:blip r:embed="rId2"/>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spTree>
    <p:extLst>
      <p:ext uri="{BB962C8B-B14F-4D97-AF65-F5344CB8AC3E}">
        <p14:creationId xmlns:p14="http://schemas.microsoft.com/office/powerpoint/2010/main" val="1436100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Deck</a:t>
            </a:r>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Sharpen Your Observation Skills</a:t>
            </a:r>
            <a:r>
              <a:rPr lang="en-US" sz="2800" dirty="0" smtClean="0"/>
              <a:t> is one of five decks of innovation cards. It teaches you how to use all five senses to drive the deep learning necessary for innovation. Techniques include:</a:t>
            </a:r>
          </a:p>
          <a:p>
            <a:pPr marL="0" indent="0">
              <a:buNone/>
            </a:pPr>
            <a:endParaRPr lang="en-US" sz="2800" dirty="0" smtClean="0"/>
          </a:p>
          <a:p>
            <a:pPr lvl="1"/>
            <a:r>
              <a:rPr lang="en-US" sz="2000" dirty="0" smtClean="0"/>
              <a:t>Engage </a:t>
            </a:r>
            <a:r>
              <a:rPr lang="en-US" sz="2000" dirty="0"/>
              <a:t>sight, hearing, taste, touch and smell</a:t>
            </a:r>
          </a:p>
          <a:p>
            <a:pPr lvl="1"/>
            <a:r>
              <a:rPr lang="en-US" sz="2000" dirty="0"/>
              <a:t>Master mindfulness or being fully in the moment </a:t>
            </a:r>
          </a:p>
          <a:p>
            <a:pPr lvl="1"/>
            <a:r>
              <a:rPr lang="en-US" sz="2000" dirty="0"/>
              <a:t>Study surprise, special moments, emotions and intense beliefs</a:t>
            </a:r>
          </a:p>
          <a:p>
            <a:pPr lvl="1"/>
            <a:r>
              <a:rPr lang="en-US" sz="2000" dirty="0"/>
              <a:t>Field work, immersion, questioning and recording. </a:t>
            </a:r>
          </a:p>
          <a:p>
            <a:endParaRPr lang="en-US" dirty="0"/>
          </a:p>
        </p:txBody>
      </p:sp>
      <p:sp>
        <p:nvSpPr>
          <p:cNvPr id="4" name="Slide Number Placeholder 3"/>
          <p:cNvSpPr>
            <a:spLocks noGrp="1"/>
          </p:cNvSpPr>
          <p:nvPr>
            <p:ph type="sldNum" sz="quarter" idx="12"/>
          </p:nvPr>
        </p:nvSpPr>
        <p:spPr/>
        <p:txBody>
          <a:bodyPr/>
          <a:lstStyle/>
          <a:p>
            <a:fld id="{63E571C6-1E05-43F8-9DBD-4C7F869F0F58}" type="slidenum">
              <a:rPr lang="en-US" smtClean="0"/>
              <a:t>3</a:t>
            </a:fld>
            <a:endParaRPr lang="en-US" dirty="0"/>
          </a:p>
        </p:txBody>
      </p:sp>
    </p:spTree>
    <p:extLst>
      <p:ext uri="{BB962C8B-B14F-4D97-AF65-F5344CB8AC3E}">
        <p14:creationId xmlns:p14="http://schemas.microsoft.com/office/powerpoint/2010/main" val="33830167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Collect Samples to Generate Insights and New Questions </a:t>
              </a:r>
              <a:endParaRPr lang="en-US" sz="1200" dirty="0">
                <a:effectLst/>
                <a:latin typeface="Calibri"/>
                <a:ea typeface="Calibri"/>
                <a:cs typeface="Times New Roman"/>
              </a:endParaRPr>
            </a:p>
            <a:p>
              <a:pPr marL="0" marR="0" algn="ctr">
                <a:spcBef>
                  <a:spcPts val="0"/>
                </a:spcBef>
                <a:spcAft>
                  <a:spcPts val="0"/>
                </a:spcAft>
              </a:pPr>
              <a:r>
                <a:rPr lang="en-US" sz="4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“Nearly every artifact has a story connected to it….”</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Stephen Ambrose, historian</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Samples from site visits or field work can reveal important clues later. For example, defective parts, example forms, scrap, packaging and screen shots are a rich source of detail.</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While otherwise making observations today collect a relevant sample.  Later in the day study it closely and generate a list of follow-up questions.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30</a:t>
            </a:fld>
            <a:endParaRPr lang="en-US" dirty="0"/>
          </a:p>
        </p:txBody>
      </p:sp>
    </p:spTree>
    <p:extLst>
      <p:ext uri="{BB962C8B-B14F-4D97-AF65-F5344CB8AC3E}">
        <p14:creationId xmlns:p14="http://schemas.microsoft.com/office/powerpoint/2010/main" val="12428238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 of Sample Deck</a:t>
            </a:r>
            <a:endParaRPr lang="en-US" dirty="0"/>
          </a:p>
        </p:txBody>
      </p:sp>
      <p:sp>
        <p:nvSpPr>
          <p:cNvPr id="3" name="Subtitle 2"/>
          <p:cNvSpPr>
            <a:spLocks noGrp="1"/>
          </p:cNvSpPr>
          <p:nvPr>
            <p:ph type="subTitle" idx="1"/>
          </p:nvPr>
        </p:nvSpPr>
        <p:spPr>
          <a:solidFill>
            <a:schemeClr val="accent4">
              <a:lumMod val="20000"/>
              <a:lumOff val="80000"/>
            </a:schemeClr>
          </a:solidFill>
        </p:spPr>
        <p:txBody>
          <a:bodyPr/>
          <a:lstStyle/>
          <a:p>
            <a:r>
              <a:rPr lang="en-US" dirty="0" smtClean="0"/>
              <a:t>Please send comments, questions and requests for other innovation decks to </a:t>
            </a:r>
            <a:r>
              <a:rPr lang="en-US" dirty="0" smtClean="0">
                <a:hlinkClick r:id="rId2"/>
              </a:rPr>
              <a:t>mark.k.clare@gmail.com</a:t>
            </a:r>
            <a:r>
              <a:rPr lang="en-US" dirty="0" smtClean="0"/>
              <a:t> </a:t>
            </a:r>
            <a:endParaRPr lang="en-US" dirty="0"/>
          </a:p>
        </p:txBody>
      </p:sp>
    </p:spTree>
    <p:extLst>
      <p:ext uri="{BB962C8B-B14F-4D97-AF65-F5344CB8AC3E}">
        <p14:creationId xmlns:p14="http://schemas.microsoft.com/office/powerpoint/2010/main" val="1928418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Observation Cards</a:t>
            </a:r>
            <a:endParaRPr lang="en-US" dirty="0"/>
          </a:p>
        </p:txBody>
      </p:sp>
      <p:sp>
        <p:nvSpPr>
          <p:cNvPr id="3" name="Content Placeholder 2"/>
          <p:cNvSpPr>
            <a:spLocks noGrp="1"/>
          </p:cNvSpPr>
          <p:nvPr>
            <p:ph idx="1"/>
          </p:nvPr>
        </p:nvSpPr>
        <p:spPr>
          <a:xfrm>
            <a:off x="457200" y="1219200"/>
            <a:ext cx="8229600" cy="5486400"/>
          </a:xfrm>
        </p:spPr>
        <p:txBody>
          <a:bodyPr>
            <a:normAutofit fontScale="25000" lnSpcReduction="20000"/>
          </a:bodyPr>
          <a:lstStyle/>
          <a:p>
            <a:pPr marL="514350" lvl="0" indent="-514350">
              <a:buFont typeface="+mj-lt"/>
              <a:buAutoNum type="arabicPeriod"/>
            </a:pPr>
            <a:r>
              <a:rPr lang="en-US" sz="5600" dirty="0"/>
              <a:t>Focus Your Mind to Enlarge Your Senses</a:t>
            </a:r>
          </a:p>
          <a:p>
            <a:pPr marL="514350" lvl="0" indent="-514350">
              <a:buFont typeface="+mj-lt"/>
              <a:buAutoNum type="arabicPeriod"/>
            </a:pPr>
            <a:r>
              <a:rPr lang="en-US" sz="5600" dirty="0"/>
              <a:t>Practice Watching  Daily and Learn to See the World </a:t>
            </a:r>
          </a:p>
          <a:p>
            <a:pPr marL="514350" lvl="0" indent="-514350">
              <a:buFont typeface="+mj-lt"/>
              <a:buAutoNum type="arabicPeriod"/>
            </a:pPr>
            <a:r>
              <a:rPr lang="en-US" sz="5600" dirty="0"/>
              <a:t>Listen for the Sounds of Innovation</a:t>
            </a:r>
          </a:p>
          <a:p>
            <a:pPr marL="514350" lvl="0" indent="-514350">
              <a:buFont typeface="+mj-lt"/>
              <a:buAutoNum type="arabicPeriod"/>
            </a:pPr>
            <a:r>
              <a:rPr lang="en-US" sz="5600" dirty="0"/>
              <a:t>What You Smell Shapes Product and Service Experience</a:t>
            </a:r>
          </a:p>
          <a:p>
            <a:pPr marL="514350" lvl="0" indent="-514350">
              <a:buFont typeface="+mj-lt"/>
              <a:buAutoNum type="arabicPeriod"/>
            </a:pPr>
            <a:r>
              <a:rPr lang="en-US" sz="5600" dirty="0"/>
              <a:t>Explore Touch to Find New Ways to Enhance Products</a:t>
            </a:r>
          </a:p>
          <a:p>
            <a:pPr marL="514350" lvl="0" indent="-514350">
              <a:buFont typeface="+mj-lt"/>
              <a:buAutoNum type="arabicPeriod"/>
            </a:pPr>
            <a:r>
              <a:rPr lang="en-US" sz="5600" dirty="0"/>
              <a:t>Taste and Flavor Offer New Ways to Experience the World </a:t>
            </a:r>
          </a:p>
          <a:p>
            <a:pPr marL="514350" lvl="0" indent="-514350">
              <a:buFont typeface="+mj-lt"/>
              <a:buAutoNum type="arabicPeriod"/>
            </a:pPr>
            <a:r>
              <a:rPr lang="en-US" sz="5600" dirty="0"/>
              <a:t>Stress Your Senses to Build New </a:t>
            </a:r>
            <a:r>
              <a:rPr lang="en-US" sz="5600" dirty="0" smtClean="0"/>
              <a:t>Observations Skills</a:t>
            </a:r>
            <a:r>
              <a:rPr lang="en-US" sz="5600" dirty="0"/>
              <a:t>	</a:t>
            </a:r>
          </a:p>
          <a:p>
            <a:pPr marL="514350" lvl="0" indent="-514350">
              <a:buFont typeface="+mj-lt"/>
              <a:buAutoNum type="arabicPeriod"/>
            </a:pPr>
            <a:r>
              <a:rPr lang="en-US" sz="5600" dirty="0"/>
              <a:t>Study Surprise to Gain Insight into How Minds Work</a:t>
            </a:r>
          </a:p>
          <a:p>
            <a:pPr marL="514350" lvl="0" indent="-514350">
              <a:buFont typeface="+mj-lt"/>
              <a:buAutoNum type="arabicPeriod"/>
            </a:pPr>
            <a:r>
              <a:rPr lang="en-US" sz="5600" dirty="0"/>
              <a:t>Special Moments and Objects Reveal the Human Heart</a:t>
            </a:r>
          </a:p>
          <a:p>
            <a:pPr marL="514350" lvl="0" indent="-514350">
              <a:buFont typeface="+mj-lt"/>
              <a:buAutoNum type="arabicPeriod"/>
            </a:pPr>
            <a:r>
              <a:rPr lang="en-US" sz="5600" dirty="0"/>
              <a:t>Catalog Metaphors that Reveal How Others Think</a:t>
            </a:r>
          </a:p>
          <a:p>
            <a:pPr marL="514350" lvl="0" indent="-514350">
              <a:buFont typeface="+mj-lt"/>
              <a:buAutoNum type="arabicPeriod"/>
            </a:pPr>
            <a:r>
              <a:rPr lang="en-US" sz="5600" dirty="0"/>
              <a:t>Read Emotions and Unlock New Opportunities for Innovation</a:t>
            </a:r>
          </a:p>
          <a:p>
            <a:pPr marL="514350" lvl="0" indent="-514350">
              <a:buFont typeface="+mj-lt"/>
              <a:buAutoNum type="arabicPeriod"/>
            </a:pPr>
            <a:r>
              <a:rPr lang="en-US" sz="5600" dirty="0"/>
              <a:t>Intense Beliefs and Feelings are Needs to Be Met</a:t>
            </a:r>
          </a:p>
          <a:p>
            <a:pPr marL="514350" lvl="0" indent="-514350">
              <a:buFont typeface="+mj-lt"/>
              <a:buAutoNum type="arabicPeriod"/>
            </a:pPr>
            <a:r>
              <a:rPr lang="en-US" sz="5600" dirty="0"/>
              <a:t>Collect Images and Videos to Dig Deep</a:t>
            </a:r>
          </a:p>
          <a:p>
            <a:pPr marL="514350" lvl="0" indent="-514350">
              <a:buFont typeface="+mj-lt"/>
              <a:buAutoNum type="arabicPeriod"/>
            </a:pPr>
            <a:r>
              <a:rPr lang="en-US" sz="5600" dirty="0"/>
              <a:t>Map out Surrounding Artifacts to Understand the Ecosystem </a:t>
            </a:r>
          </a:p>
          <a:p>
            <a:pPr marL="514350" lvl="0" indent="-514350">
              <a:buFont typeface="+mj-lt"/>
              <a:buAutoNum type="arabicPeriod"/>
            </a:pPr>
            <a:r>
              <a:rPr lang="en-US" sz="5600" dirty="0"/>
              <a:t>The World is a Learning Lab – Use it!</a:t>
            </a:r>
          </a:p>
          <a:p>
            <a:pPr marL="514350" lvl="0" indent="-514350">
              <a:buFont typeface="+mj-lt"/>
              <a:buAutoNum type="arabicPeriod"/>
            </a:pPr>
            <a:r>
              <a:rPr lang="en-US" sz="5600" dirty="0"/>
              <a:t>Watch People Work to See Ingenuity and Opportunity</a:t>
            </a:r>
          </a:p>
          <a:p>
            <a:pPr marL="514350" lvl="0" indent="-514350">
              <a:buFont typeface="+mj-lt"/>
              <a:buAutoNum type="arabicPeriod"/>
            </a:pPr>
            <a:r>
              <a:rPr lang="en-US" sz="5600" dirty="0"/>
              <a:t>Experience the World: Ask for and Give Help</a:t>
            </a:r>
          </a:p>
          <a:p>
            <a:pPr marL="514350" lvl="0" indent="-514350">
              <a:buFont typeface="+mj-lt"/>
              <a:buAutoNum type="arabicPeriod"/>
            </a:pPr>
            <a:r>
              <a:rPr lang="en-US" sz="5600" dirty="0"/>
              <a:t>Immerse Yourself in the Community that Uses Your Innovation </a:t>
            </a:r>
          </a:p>
          <a:p>
            <a:pPr marL="514350" lvl="0" indent="-514350">
              <a:buFont typeface="+mj-lt"/>
              <a:buAutoNum type="arabicPeriod"/>
            </a:pPr>
            <a:r>
              <a:rPr lang="en-US" sz="5600" dirty="0"/>
              <a:t>Move from Observer to Participant for Empathetic Insights </a:t>
            </a:r>
          </a:p>
          <a:p>
            <a:pPr marL="514350" lvl="0" indent="-514350">
              <a:buFont typeface="+mj-lt"/>
              <a:buAutoNum type="arabicPeriod"/>
            </a:pPr>
            <a:r>
              <a:rPr lang="en-US" sz="5600" dirty="0"/>
              <a:t>Always Be on the Hunt for a Good Story</a:t>
            </a:r>
          </a:p>
          <a:p>
            <a:pPr marL="514350" lvl="0" indent="-514350">
              <a:buFont typeface="+mj-lt"/>
              <a:buAutoNum type="arabicPeriod"/>
            </a:pPr>
            <a:r>
              <a:rPr lang="en-US" sz="5600" dirty="0"/>
              <a:t>Get More from Questions That Show Respect and Interest</a:t>
            </a:r>
          </a:p>
          <a:p>
            <a:pPr marL="514350" lvl="0" indent="-514350">
              <a:buFont typeface="+mj-lt"/>
              <a:buAutoNum type="arabicPeriod"/>
            </a:pPr>
            <a:r>
              <a:rPr lang="en-US" sz="5600" dirty="0"/>
              <a:t>Think About the Questions You Failed to Ask</a:t>
            </a:r>
          </a:p>
          <a:p>
            <a:pPr marL="514350" lvl="0" indent="-514350">
              <a:buFont typeface="+mj-lt"/>
              <a:buAutoNum type="arabicPeriod"/>
            </a:pPr>
            <a:r>
              <a:rPr lang="en-US" sz="5600" dirty="0"/>
              <a:t>Record Observations Before They are Lost or Distorted </a:t>
            </a:r>
          </a:p>
          <a:p>
            <a:pPr marL="514350" lvl="0" indent="-514350">
              <a:buFont typeface="+mj-lt"/>
              <a:buAutoNum type="arabicPeriod"/>
            </a:pPr>
            <a:r>
              <a:rPr lang="en-US" sz="5600" dirty="0"/>
              <a:t>Use a Camera to Capture Context, Beauty and Detail</a:t>
            </a:r>
          </a:p>
          <a:p>
            <a:pPr marL="514350" lvl="0" indent="-514350">
              <a:buFont typeface="+mj-lt"/>
              <a:buAutoNum type="arabicPeriod"/>
            </a:pPr>
            <a:r>
              <a:rPr lang="en-US" sz="5600" dirty="0"/>
              <a:t>Collect Samples to Generate Insights and New Questions </a:t>
            </a:r>
          </a:p>
          <a:p>
            <a:endParaRPr lang="en-US" dirty="0"/>
          </a:p>
        </p:txBody>
      </p:sp>
      <p:sp>
        <p:nvSpPr>
          <p:cNvPr id="4" name="TextBox 3"/>
          <p:cNvSpPr txBox="1"/>
          <p:nvPr/>
        </p:nvSpPr>
        <p:spPr>
          <a:xfrm>
            <a:off x="7239000" y="1676400"/>
            <a:ext cx="1524000" cy="1815882"/>
          </a:xfrm>
          <a:prstGeom prst="rect">
            <a:avLst/>
          </a:prstGeom>
          <a:solidFill>
            <a:schemeClr val="accent5">
              <a:lumMod val="40000"/>
              <a:lumOff val="60000"/>
            </a:schemeClr>
          </a:solidFill>
          <a:ln cmpd="dbl">
            <a:solidFill>
              <a:schemeClr val="tx1"/>
            </a:solidFill>
          </a:ln>
        </p:spPr>
        <p:txBody>
          <a:bodyPr wrap="square" rtlCol="0">
            <a:spAutoFit/>
          </a:bodyPr>
          <a:lstStyle/>
          <a:p>
            <a:r>
              <a:rPr lang="en-US" sz="1400" b="1" dirty="0" smtClean="0"/>
              <a:t>Sharpen Your Innovation Skills </a:t>
            </a:r>
            <a:r>
              <a:rPr lang="en-US" sz="1400" dirty="0" smtClean="0"/>
              <a:t>includes  25 </a:t>
            </a:r>
            <a:r>
              <a:rPr lang="en-US" sz="1400" dirty="0"/>
              <a:t>cards all backed by research and designed to build the </a:t>
            </a:r>
            <a:r>
              <a:rPr lang="en-US" sz="1400" dirty="0" smtClean="0"/>
              <a:t>habits </a:t>
            </a:r>
            <a:r>
              <a:rPr lang="en-US" sz="1400" dirty="0"/>
              <a:t>of astute observers. </a:t>
            </a:r>
          </a:p>
        </p:txBody>
      </p:sp>
      <p:sp>
        <p:nvSpPr>
          <p:cNvPr id="5" name="Slide Number Placeholder 4"/>
          <p:cNvSpPr>
            <a:spLocks noGrp="1"/>
          </p:cNvSpPr>
          <p:nvPr>
            <p:ph type="sldNum" sz="quarter" idx="12"/>
          </p:nvPr>
        </p:nvSpPr>
        <p:spPr/>
        <p:txBody>
          <a:bodyPr/>
          <a:lstStyle/>
          <a:p>
            <a:fld id="{63E571C6-1E05-43F8-9DBD-4C7F869F0F58}" type="slidenum">
              <a:rPr lang="en-US" smtClean="0"/>
              <a:t>4</a:t>
            </a:fld>
            <a:endParaRPr lang="en-US" dirty="0"/>
          </a:p>
        </p:txBody>
      </p:sp>
    </p:spTree>
    <p:extLst>
      <p:ext uri="{BB962C8B-B14F-4D97-AF65-F5344CB8AC3E}">
        <p14:creationId xmlns:p14="http://schemas.microsoft.com/office/powerpoint/2010/main" val="1306053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Guidelines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Get started by picking any card that interests you </a:t>
            </a:r>
          </a:p>
          <a:p>
            <a:pPr lvl="0"/>
            <a:r>
              <a:rPr lang="en-US" dirty="0"/>
              <a:t>Play a card every day or every few days  </a:t>
            </a:r>
          </a:p>
          <a:p>
            <a:pPr lvl="0"/>
            <a:r>
              <a:rPr lang="en-US" dirty="0"/>
              <a:t>Expect to play a card multiple times</a:t>
            </a:r>
          </a:p>
          <a:p>
            <a:pPr lvl="0"/>
            <a:r>
              <a:rPr lang="en-US" dirty="0"/>
              <a:t>You can play the same card repeatedly or pick a new card</a:t>
            </a:r>
          </a:p>
          <a:p>
            <a:pPr lvl="0"/>
            <a:r>
              <a:rPr lang="en-US" dirty="0"/>
              <a:t>Try each card in the deck at least once unless it is already a habit</a:t>
            </a:r>
          </a:p>
          <a:p>
            <a:pPr lvl="0"/>
            <a:r>
              <a:rPr lang="en-US" dirty="0"/>
              <a:t>To master a card play it as many times as it takes to become a habit</a:t>
            </a:r>
          </a:p>
          <a:p>
            <a:pPr lvl="0"/>
            <a:r>
              <a:rPr lang="en-US" dirty="0"/>
              <a:t>You don’t need to master all the cards to see big improvements</a:t>
            </a:r>
          </a:p>
          <a:p>
            <a:pPr lvl="0"/>
            <a:r>
              <a:rPr lang="en-US" dirty="0"/>
              <a:t>Expect to play a deck for at least 90 days</a:t>
            </a:r>
          </a:p>
          <a:p>
            <a:pPr lvl="0"/>
            <a:r>
              <a:rPr lang="en-US" dirty="0"/>
              <a:t>You should see improvements or gain insight every few days</a:t>
            </a:r>
          </a:p>
          <a:p>
            <a:pPr lvl="0"/>
            <a:r>
              <a:rPr lang="en-US" dirty="0"/>
              <a:t>Jot down ideas for new cards or decks</a:t>
            </a:r>
          </a:p>
          <a:p>
            <a:pPr lvl="0"/>
            <a:r>
              <a:rPr lang="en-US" dirty="0"/>
              <a:t>Share your cards</a:t>
            </a:r>
          </a:p>
          <a:p>
            <a:pPr marL="0" indent="0">
              <a:buNone/>
            </a:pPr>
            <a:endParaRPr lang="en-US" dirty="0"/>
          </a:p>
        </p:txBody>
      </p:sp>
      <p:sp>
        <p:nvSpPr>
          <p:cNvPr id="4" name="Slide Number Placeholder 3"/>
          <p:cNvSpPr>
            <a:spLocks noGrp="1"/>
          </p:cNvSpPr>
          <p:nvPr>
            <p:ph type="sldNum" sz="quarter" idx="12"/>
          </p:nvPr>
        </p:nvSpPr>
        <p:spPr/>
        <p:txBody>
          <a:bodyPr/>
          <a:lstStyle/>
          <a:p>
            <a:fld id="{63E571C6-1E05-43F8-9DBD-4C7F869F0F58}" type="slidenum">
              <a:rPr lang="en-US" smtClean="0"/>
              <a:t>5</a:t>
            </a:fld>
            <a:endParaRPr lang="en-US" dirty="0"/>
          </a:p>
        </p:txBody>
      </p:sp>
      <p:sp>
        <p:nvSpPr>
          <p:cNvPr id="5" name="TextBox 4"/>
          <p:cNvSpPr txBox="1"/>
          <p:nvPr/>
        </p:nvSpPr>
        <p:spPr>
          <a:xfrm>
            <a:off x="1524000" y="5553670"/>
            <a:ext cx="5562600" cy="923330"/>
          </a:xfrm>
          <a:prstGeom prst="rect">
            <a:avLst/>
          </a:prstGeom>
          <a:solidFill>
            <a:schemeClr val="accent4">
              <a:lumMod val="20000"/>
              <a:lumOff val="80000"/>
            </a:schemeClr>
          </a:solidFill>
        </p:spPr>
        <p:txBody>
          <a:bodyPr wrap="square" rtlCol="0">
            <a:spAutoFit/>
          </a:bodyPr>
          <a:lstStyle/>
          <a:p>
            <a:r>
              <a:rPr lang="en-US" dirty="0"/>
              <a:t>You can play </a:t>
            </a:r>
            <a:r>
              <a:rPr lang="en-US" dirty="0" smtClean="0"/>
              <a:t>the cards </a:t>
            </a:r>
            <a:r>
              <a:rPr lang="en-US" dirty="0"/>
              <a:t>by yourself, with a partner or in groups.  Use them as standalone program   or to augment other training, development and coaching materials. </a:t>
            </a:r>
          </a:p>
        </p:txBody>
      </p:sp>
    </p:spTree>
    <p:extLst>
      <p:ext uri="{BB962C8B-B14F-4D97-AF65-F5344CB8AC3E}">
        <p14:creationId xmlns:p14="http://schemas.microsoft.com/office/powerpoint/2010/main" val="27137398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9" name="Text Box 3"/>
            <p:cNvSpPr txBox="1">
              <a:spLocks noChangeArrowheads="1"/>
            </p:cNvSpPr>
            <p:nvPr/>
          </p:nvSpPr>
          <p:spPr bwMode="auto">
            <a:xfrm>
              <a:off x="768" y="3732"/>
              <a:ext cx="7932" cy="4032"/>
            </a:xfrm>
            <a:prstGeom prst="rect">
              <a:avLst/>
            </a:prstGeom>
            <a:gr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effectLst/>
                  <a:latin typeface="Calibri"/>
                  <a:ea typeface="Calibri"/>
                  <a:cs typeface="Times New Roman"/>
                </a:rPr>
                <a:t>Focus Your Mind to Enlarge Your Senses</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effectLst/>
                  <a:latin typeface="Calibri"/>
                  <a:ea typeface="Calibri"/>
                  <a:cs typeface="Times New Roman"/>
                </a:rPr>
                <a:t>“Walk as if you are kissing the Earth with your feet.”</a:t>
              </a:r>
              <a:endParaRPr lang="en-US" sz="1200" dirty="0">
                <a:effectLst/>
                <a:latin typeface="Calibri"/>
                <a:ea typeface="Calibri"/>
                <a:cs typeface="Times New Roman"/>
              </a:endParaRPr>
            </a:p>
            <a:p>
              <a:pPr marL="0" marR="0" algn="ctr">
                <a:spcBef>
                  <a:spcPts val="0"/>
                </a:spcBef>
                <a:spcAft>
                  <a:spcPts val="0"/>
                </a:spcAft>
              </a:pPr>
              <a:r>
                <a:rPr lang="en-US" sz="1100" dirty="0">
                  <a:effectLst/>
                  <a:latin typeface="Calibri"/>
                  <a:ea typeface="Calibri"/>
                  <a:cs typeface="Times New Roman"/>
                </a:rPr>
                <a:t>Thich Nhat Hanh, Buddhist monk</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effectLst/>
                  <a:latin typeface="Calibri"/>
                  <a:ea typeface="Calibri"/>
                  <a:cs typeface="Times New Roman"/>
                </a:rPr>
                <a:t>Innovators make the richest observations when they are fully in the </a:t>
              </a:r>
              <a:r>
                <a:rPr lang="en-US" sz="1100" dirty="0" smtClean="0">
                  <a:effectLst/>
                  <a:latin typeface="Calibri"/>
                  <a:ea typeface="Calibri"/>
                  <a:cs typeface="Times New Roman"/>
                </a:rPr>
                <a:t>moment. </a:t>
              </a:r>
              <a:r>
                <a:rPr lang="en-US" sz="1100" dirty="0">
                  <a:effectLst/>
                  <a:latin typeface="Calibri"/>
                  <a:ea typeface="Calibri"/>
                  <a:cs typeface="Times New Roman"/>
                </a:rPr>
                <a:t>For example, thinking about the past or worrying about the future distracts you from immediate experience.</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effectLst/>
                  <a:latin typeface="Calibri"/>
                  <a:ea typeface="Calibri"/>
                  <a:cs typeface="Times New Roman"/>
                </a:rPr>
                <a:t>When eating today practice focusing on the sensations of the moment.</a:t>
              </a:r>
              <a:r>
                <a:rPr lang="en-US" sz="1200" dirty="0">
                  <a:effectLst/>
                  <a:latin typeface="Calibri"/>
                  <a:ea typeface="Calibri"/>
                  <a:cs typeface="Times New Roman"/>
                </a:rPr>
                <a:t> </a:t>
              </a:r>
              <a:r>
                <a:rPr lang="en-US" sz="1100" dirty="0">
                  <a:effectLst/>
                  <a:latin typeface="Calibri"/>
                  <a:ea typeface="Calibri"/>
                  <a:cs typeface="Times New Roman"/>
                </a:rPr>
                <a:t>Take a full minute to scrutinize, breath in, touch, chew, swish, savor and swallow one bit of food or drink.</a:t>
              </a:r>
              <a:endParaRPr lang="en-US" sz="1200" dirty="0">
                <a:effectLst/>
                <a:latin typeface="Calibri"/>
                <a:ea typeface="Calibri"/>
                <a:cs typeface="Times New Roman"/>
              </a:endParaRPr>
            </a:p>
          </p:txBody>
        </p:sp>
        <p:sp>
          <p:nvSpPr>
            <p:cNvPr id="10"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2" name="Slide Number Placeholder 1"/>
          <p:cNvSpPr>
            <a:spLocks noGrp="1"/>
          </p:cNvSpPr>
          <p:nvPr>
            <p:ph type="sldNum" sz="quarter" idx="12"/>
          </p:nvPr>
        </p:nvSpPr>
        <p:spPr/>
        <p:txBody>
          <a:bodyPr/>
          <a:lstStyle/>
          <a:p>
            <a:fld id="{63E571C6-1E05-43F8-9DBD-4C7F869F0F58}" type="slidenum">
              <a:rPr lang="en-US" smtClean="0"/>
              <a:t>6</a:t>
            </a:fld>
            <a:endParaRPr lang="en-US" dirty="0"/>
          </a:p>
        </p:txBody>
      </p:sp>
    </p:spTree>
    <p:extLst>
      <p:ext uri="{BB962C8B-B14F-4D97-AF65-F5344CB8AC3E}">
        <p14:creationId xmlns:p14="http://schemas.microsoft.com/office/powerpoint/2010/main" val="1594569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6" name="Text Box 3"/>
            <p:cNvSpPr txBox="1">
              <a:spLocks noChangeArrowheads="1"/>
            </p:cNvSpPr>
            <p:nvPr/>
          </p:nvSpPr>
          <p:spPr bwMode="auto">
            <a:xfrm>
              <a:off x="768" y="3732"/>
              <a:ext cx="7932" cy="4032"/>
            </a:xfrm>
            <a:prstGeom prst="rect">
              <a:avLst/>
            </a:prstGeom>
            <a:gr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Practice Watching Daily and Learn to See the World</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“Watch with glittering eyes the world around you.”</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Roald Dahl, writer and fighter pilot theorist</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Innovators watch with their eyes wide open. For example, designers watch carefully </a:t>
              </a:r>
              <a:r>
                <a:rPr lang="en-US" sz="1100" dirty="0" smtClean="0">
                  <a:solidFill>
                    <a:srgbClr val="000000"/>
                  </a:solidFill>
                  <a:effectLst/>
                  <a:latin typeface="Calibri"/>
                  <a:ea typeface="Times New Roman"/>
                  <a:cs typeface="Times New Roman"/>
                </a:rPr>
                <a:t>for </a:t>
              </a:r>
              <a:r>
                <a:rPr lang="en-US" sz="1100" dirty="0">
                  <a:solidFill>
                    <a:srgbClr val="000000"/>
                  </a:solidFill>
                  <a:effectLst/>
                  <a:latin typeface="Calibri"/>
                  <a:ea typeface="Times New Roman"/>
                  <a:cs typeface="Times New Roman"/>
                </a:rPr>
                <a:t>gaps and inconveniences as we use products.</a:t>
              </a:r>
              <a:endParaRPr lang="en-US" sz="1200" dirty="0">
                <a:effectLst/>
                <a:latin typeface="Calibri"/>
                <a:ea typeface="Calibri"/>
                <a:cs typeface="Times New Roman"/>
              </a:endParaRPr>
            </a:p>
            <a:p>
              <a:pPr marL="0" marR="0">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Take part of your day, say a meeting, riding the bus or eating lunch and practice seeing. Look at the objects, people and motion, see details about size, color, shape and texture.</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7"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2" name="Slide Number Placeholder 1"/>
          <p:cNvSpPr>
            <a:spLocks noGrp="1"/>
          </p:cNvSpPr>
          <p:nvPr>
            <p:ph type="sldNum" sz="quarter" idx="12"/>
          </p:nvPr>
        </p:nvSpPr>
        <p:spPr/>
        <p:txBody>
          <a:bodyPr/>
          <a:lstStyle/>
          <a:p>
            <a:fld id="{63E571C6-1E05-43F8-9DBD-4C7F869F0F58}" type="slidenum">
              <a:rPr lang="en-US" smtClean="0"/>
              <a:t>7</a:t>
            </a:fld>
            <a:endParaRPr lang="en-US" dirty="0"/>
          </a:p>
        </p:txBody>
      </p:sp>
    </p:spTree>
    <p:extLst>
      <p:ext uri="{BB962C8B-B14F-4D97-AF65-F5344CB8AC3E}">
        <p14:creationId xmlns:p14="http://schemas.microsoft.com/office/powerpoint/2010/main" val="2718819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3" name="Text Box 3"/>
            <p:cNvSpPr txBox="1">
              <a:spLocks noChangeArrowheads="1"/>
            </p:cNvSpPr>
            <p:nvPr/>
          </p:nvSpPr>
          <p:spPr bwMode="auto">
            <a:xfrm>
              <a:off x="768" y="3732"/>
              <a:ext cx="7932" cy="4032"/>
            </a:xfrm>
            <a:prstGeom prst="rect">
              <a:avLst/>
            </a:prstGeom>
            <a:gr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Listen for the Sounds of Innovation</a:t>
              </a:r>
              <a:endParaRPr lang="en-US" sz="1200" dirty="0">
                <a:effectLst/>
                <a:latin typeface="Calibri"/>
                <a:ea typeface="Calibri"/>
                <a:cs typeface="Times New Roman"/>
              </a:endParaRPr>
            </a:p>
            <a:p>
              <a:pPr marL="0" marR="0">
                <a:spcBef>
                  <a:spcPts val="0"/>
                </a:spcBef>
                <a:spcAft>
                  <a:spcPts val="0"/>
                </a:spcAft>
              </a:pPr>
              <a:r>
                <a:rPr lang="en-US" sz="400" dirty="0">
                  <a:effectLst/>
                  <a:latin typeface="Calibri"/>
                  <a:ea typeface="Calibri"/>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“You cannot truly listen to anyone and do anything else at the same time."</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M. Scott Peck, psychiatrist and best-selling author</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Innovation flows from listening carefully.</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For example, a clerk might hear an angry customer and an entrepreneur might hear an opportunity. </a:t>
              </a:r>
              <a:endParaRPr lang="en-US" sz="1200" dirty="0">
                <a:effectLst/>
                <a:latin typeface="Calibri"/>
                <a:ea typeface="Calibri"/>
                <a:cs typeface="Times New Roman"/>
              </a:endParaRPr>
            </a:p>
            <a:p>
              <a:pPr marL="0" marR="0">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Take part of your day, say a meeting, riding the bus or eating lunch and practice listening.</a:t>
              </a:r>
              <a:r>
                <a:rPr lang="en-US" sz="1100" dirty="0">
                  <a:solidFill>
                    <a:srgbClr val="000000"/>
                  </a:solidFill>
                  <a:effectLst/>
                  <a:latin typeface="Calibri"/>
                  <a:ea typeface="Calibri"/>
                  <a:cs typeface="Times New Roman"/>
                </a:rPr>
                <a:t> </a:t>
              </a:r>
              <a:r>
                <a:rPr lang="en-US" sz="1100" dirty="0">
                  <a:solidFill>
                    <a:srgbClr val="000000"/>
                  </a:solidFill>
                  <a:effectLst/>
                  <a:latin typeface="Calibri"/>
                  <a:ea typeface="Times New Roman"/>
                  <a:cs typeface="Times New Roman"/>
                </a:rPr>
                <a:t>Hear each of the words, coughs, laughs, mechanical noises, chirping birds and other sounds.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4" name="Text Box 4"/>
            <p:cNvSpPr txBox="1">
              <a:spLocks noChangeArrowheads="1"/>
            </p:cNvSpPr>
            <p:nvPr/>
          </p:nvSpPr>
          <p:spPr bwMode="auto">
            <a:xfrm>
              <a:off x="928" y="734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dirty="0">
                  <a:effectLst/>
                  <a:latin typeface="Calibri"/>
                  <a:ea typeface="Calibri"/>
                  <a:cs typeface="Times New Roman"/>
                </a:rPr>
                <a:t>Innovation as an everyday everywhere capability in your organization</a:t>
              </a:r>
              <a:endParaRPr lang="en-US" sz="1200" dirty="0">
                <a:effectLst/>
                <a:latin typeface="Calibri"/>
                <a:ea typeface="Calibri"/>
                <a:cs typeface="Times New Roman"/>
              </a:endParaRPr>
            </a:p>
            <a:p>
              <a:pPr marL="0" marR="0" algn="ctr">
                <a:spcBef>
                  <a:spcPts val="0"/>
                </a:spcBef>
                <a:spcAft>
                  <a:spcPts val="0"/>
                </a:spcAft>
              </a:pPr>
              <a:r>
                <a:rPr lang="en-US" sz="1000" dirty="0">
                  <a:effectLst/>
                  <a:latin typeface="Calibri"/>
                  <a:ea typeface="Calibri"/>
                  <a:cs typeface="Times New Roman"/>
                </a:rPr>
                <a:t> </a:t>
              </a:r>
              <a:endParaRPr lang="en-US" sz="1200" dirty="0">
                <a:effectLst/>
                <a:latin typeface="Calibri"/>
                <a:ea typeface="Calibri"/>
                <a:cs typeface="Times New Roman"/>
              </a:endParaRPr>
            </a:p>
          </p:txBody>
        </p:sp>
      </p:grpSp>
      <p:sp>
        <p:nvSpPr>
          <p:cNvPr id="5" name="Slide Number Placeholder 4"/>
          <p:cNvSpPr>
            <a:spLocks noGrp="1"/>
          </p:cNvSpPr>
          <p:nvPr>
            <p:ph type="sldNum" sz="quarter" idx="12"/>
          </p:nvPr>
        </p:nvSpPr>
        <p:spPr/>
        <p:txBody>
          <a:bodyPr/>
          <a:lstStyle/>
          <a:p>
            <a:fld id="{63E571C6-1E05-43F8-9DBD-4C7F869F0F58}" type="slidenum">
              <a:rPr lang="en-US" smtClean="0"/>
              <a:t>8</a:t>
            </a:fld>
            <a:endParaRPr lang="en-US" dirty="0"/>
          </a:p>
        </p:txBody>
      </p:sp>
    </p:spTree>
    <p:extLst>
      <p:ext uri="{BB962C8B-B14F-4D97-AF65-F5344CB8AC3E}">
        <p14:creationId xmlns:p14="http://schemas.microsoft.com/office/powerpoint/2010/main" val="648229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3E571C6-1E05-43F8-9DBD-4C7F869F0F58}" type="slidenum">
              <a:rPr lang="en-US" smtClean="0"/>
              <a:t>9</a:t>
            </a:fld>
            <a:endParaRPr lang="en-US" dirty="0"/>
          </a:p>
        </p:txBody>
      </p:sp>
      <p:grpSp>
        <p:nvGrpSpPr>
          <p:cNvPr id="12" name="Group 11"/>
          <p:cNvGrpSpPr>
            <a:grpSpLocks/>
          </p:cNvGrpSpPr>
          <p:nvPr/>
        </p:nvGrpSpPr>
        <p:grpSpPr bwMode="auto">
          <a:xfrm>
            <a:off x="2103120" y="2148840"/>
            <a:ext cx="4937760" cy="2560320"/>
            <a:chOff x="768" y="3732"/>
            <a:chExt cx="7932" cy="4032"/>
          </a:xfrm>
          <a:blipFill>
            <a:blip r:embed="rId2"/>
            <a:tile tx="0" ty="0" sx="100000" sy="100000" flip="none" algn="tl"/>
          </a:blipFill>
        </p:grpSpPr>
        <p:sp>
          <p:nvSpPr>
            <p:cNvPr id="13" name="Text Box 3"/>
            <p:cNvSpPr txBox="1">
              <a:spLocks noChangeArrowheads="1"/>
            </p:cNvSpPr>
            <p:nvPr/>
          </p:nvSpPr>
          <p:spPr bwMode="auto">
            <a:xfrm>
              <a:off x="768" y="3732"/>
              <a:ext cx="7932" cy="4032"/>
            </a:xfrm>
            <a:prstGeom prst="rect">
              <a:avLst/>
            </a:prstGeom>
            <a:blipFill>
              <a:blip r:embed="rId2"/>
              <a:tile tx="0" ty="0" sx="100000" sy="100000" flip="none" algn="tl"/>
            </a:blip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marL="0" marR="0" algn="ctr">
                <a:spcBef>
                  <a:spcPts val="0"/>
                </a:spcBef>
                <a:spcAft>
                  <a:spcPts val="0"/>
                </a:spcAft>
              </a:pPr>
              <a:r>
                <a:rPr lang="en-US" sz="1200" b="1" dirty="0">
                  <a:solidFill>
                    <a:srgbClr val="000000"/>
                  </a:solidFill>
                  <a:effectLst/>
                  <a:latin typeface="Calibri"/>
                  <a:ea typeface="Times New Roman"/>
                  <a:cs typeface="Times New Roman"/>
                </a:rPr>
                <a:t>What You Smell Shapes Product and Service Experience</a:t>
              </a:r>
              <a:endParaRPr lang="en-US" sz="1200" dirty="0">
                <a:effectLst/>
                <a:latin typeface="Calibri"/>
                <a:ea typeface="Calibri"/>
                <a:cs typeface="Times New Roman"/>
              </a:endParaRPr>
            </a:p>
            <a:p>
              <a:pPr marL="0" marR="0" algn="ctr">
                <a:spcBef>
                  <a:spcPts val="0"/>
                </a:spcBef>
                <a:spcAft>
                  <a:spcPts val="0"/>
                </a:spcAft>
              </a:pPr>
              <a:r>
                <a:rPr lang="en-US" sz="4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“Memories, imagination, old sentiments, and associations are more readily reached through the sense of smell than through any other channel.”  </a:t>
              </a:r>
              <a:endParaRPr lang="en-US" sz="1200" dirty="0">
                <a:effectLst/>
                <a:latin typeface="Calibri"/>
                <a:ea typeface="Calibri"/>
                <a:cs typeface="Times New Roman"/>
              </a:endParaRPr>
            </a:p>
            <a:p>
              <a:pPr marL="0" marR="0" algn="ctr">
                <a:spcBef>
                  <a:spcPts val="0"/>
                </a:spcBef>
                <a:spcAft>
                  <a:spcPts val="0"/>
                </a:spcAft>
              </a:pPr>
              <a:r>
                <a:rPr lang="en-US" sz="1100" dirty="0">
                  <a:solidFill>
                    <a:srgbClr val="000000"/>
                  </a:solidFill>
                  <a:effectLst/>
                  <a:latin typeface="Calibri"/>
                  <a:ea typeface="Times New Roman"/>
                  <a:cs typeface="Times New Roman"/>
                </a:rPr>
                <a:t>Oliver Wendell Holmes, Fireside poet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THINK: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Innovators create breakthroughs by adding scents to products. For example, </a:t>
              </a:r>
              <a:r>
                <a:rPr lang="en-US" sz="1100" dirty="0" err="1">
                  <a:solidFill>
                    <a:srgbClr val="000000"/>
                  </a:solidFill>
                  <a:effectLst/>
                  <a:latin typeface="Calibri"/>
                  <a:ea typeface="Times New Roman"/>
                  <a:cs typeface="Times New Roman"/>
                </a:rPr>
                <a:t>Febreze</a:t>
              </a:r>
              <a:r>
                <a:rPr lang="en-US" sz="1100" dirty="0">
                  <a:solidFill>
                    <a:srgbClr val="000000"/>
                  </a:solidFill>
                  <a:effectLst/>
                  <a:latin typeface="Calibri"/>
                  <a:ea typeface="Times New Roman"/>
                  <a:cs typeface="Times New Roman"/>
                </a:rPr>
                <a:t>® remade the cleaning experience by adding scents that reward.</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b="1" dirty="0">
                  <a:effectLst/>
                  <a:latin typeface="Calibri"/>
                  <a:ea typeface="Calibri"/>
                  <a:cs typeface="Times New Roman"/>
                </a:rPr>
                <a:t>DO: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Each day use your nose to identify a product or service that has been differentiated by scent. </a:t>
              </a:r>
              <a:r>
                <a:rPr lang="en-US" sz="1100" dirty="0">
                  <a:solidFill>
                    <a:srgbClr val="000000"/>
                  </a:solidFill>
                  <a:effectLst/>
                  <a:latin typeface="Calibri"/>
                  <a:ea typeface="Calibri"/>
                  <a:cs typeface="Times New Roman"/>
                </a:rPr>
                <a:t>Record the results and imagine how they can be applied to your innovation.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100" dirty="0">
                  <a:solidFill>
                    <a:srgbClr val="000000"/>
                  </a:solidFill>
                  <a:effectLst/>
                  <a:latin typeface="Calibri"/>
                  <a:ea typeface="Times New Roman"/>
                  <a:cs typeface="Times New Roman"/>
                </a:rPr>
                <a:t> </a:t>
              </a:r>
              <a:endParaRPr lang="en-US" sz="1200" dirty="0">
                <a:effectLst/>
                <a:latin typeface="Calibri"/>
                <a:ea typeface="Calibri"/>
                <a:cs typeface="Times New Roman"/>
              </a:endParaRPr>
            </a:p>
            <a:p>
              <a:pPr marL="0" marR="0">
                <a:spcBef>
                  <a:spcPts val="0"/>
                </a:spcBef>
                <a:spcAft>
                  <a:spcPts val="0"/>
                </a:spcAft>
              </a:pPr>
              <a:r>
                <a:rPr lang="en-US" sz="1200" dirty="0">
                  <a:effectLst/>
                  <a:latin typeface="Calibri"/>
                  <a:ea typeface="Calibri"/>
                  <a:cs typeface="Times New Roman"/>
                </a:rPr>
                <a:t> </a:t>
              </a:r>
            </a:p>
          </p:txBody>
        </p:sp>
        <p:sp>
          <p:nvSpPr>
            <p:cNvPr id="14" name="Text Box 4"/>
            <p:cNvSpPr txBox="1">
              <a:spLocks noChangeArrowheads="1"/>
            </p:cNvSpPr>
            <p:nvPr/>
          </p:nvSpPr>
          <p:spPr bwMode="auto">
            <a:xfrm>
              <a:off x="928" y="7354"/>
              <a:ext cx="7565" cy="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i="1" u="sng">
                  <a:effectLst/>
                  <a:latin typeface="Calibri"/>
                  <a:ea typeface="Calibri"/>
                  <a:cs typeface="Times New Roman"/>
                </a:rPr>
                <a:t>Innovation as an everyday everywhere capability in your organization</a:t>
              </a:r>
              <a:endParaRPr lang="en-US" sz="1200">
                <a:effectLst/>
                <a:latin typeface="Calibri"/>
                <a:ea typeface="Calibri"/>
                <a:cs typeface="Times New Roman"/>
              </a:endParaRPr>
            </a:p>
            <a:p>
              <a:pPr marL="0" marR="0" algn="ctr">
                <a:spcBef>
                  <a:spcPts val="0"/>
                </a:spcBef>
                <a:spcAft>
                  <a:spcPts val="0"/>
                </a:spcAft>
              </a:pPr>
              <a:r>
                <a:rPr lang="en-US" sz="1000">
                  <a:effectLst/>
                  <a:latin typeface="Calibri"/>
                  <a:ea typeface="Calibri"/>
                  <a:cs typeface="Times New Roman"/>
                </a:rPr>
                <a:t> </a:t>
              </a:r>
              <a:endParaRPr lang="en-US" sz="1200">
                <a:effectLst/>
                <a:latin typeface="Calibri"/>
                <a:ea typeface="Calibri"/>
                <a:cs typeface="Times New Roman"/>
              </a:endParaRPr>
            </a:p>
          </p:txBody>
        </p:sp>
      </p:grpSp>
    </p:spTree>
    <p:extLst>
      <p:ext uri="{BB962C8B-B14F-4D97-AF65-F5344CB8AC3E}">
        <p14:creationId xmlns:p14="http://schemas.microsoft.com/office/powerpoint/2010/main" val="2888265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932</Words>
  <Application>Microsoft Office PowerPoint</Application>
  <PresentationFormat>On-screen Show (4:3)</PresentationFormat>
  <Paragraphs>560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Innovation Cards   a Sample Deck for The M-Prize Competition  on Innovating Innovation </vt:lpstr>
      <vt:lpstr>Innovation Cards</vt:lpstr>
      <vt:lpstr>Sample Deck</vt:lpstr>
      <vt:lpstr>Observation Cards</vt:lpstr>
      <vt:lpstr>Use Guidelines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Sample Deck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Cards</dc:title>
  <dc:creator>Mark</dc:creator>
  <cp:lastModifiedBy>Mark</cp:lastModifiedBy>
  <cp:revision>31</cp:revision>
  <dcterms:created xsi:type="dcterms:W3CDTF">2013-01-05T10:54:51Z</dcterms:created>
  <dcterms:modified xsi:type="dcterms:W3CDTF">2013-01-06T11:35:13Z</dcterms:modified>
</cp:coreProperties>
</file>