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1"/>
  </p:notesMasterIdLst>
  <p:handoutMasterIdLst>
    <p:handoutMasterId r:id="rId32"/>
  </p:handoutMasterIdLst>
  <p:sldIdLst>
    <p:sldId id="301" r:id="rId2"/>
    <p:sldId id="336" r:id="rId3"/>
    <p:sldId id="297" r:id="rId4"/>
    <p:sldId id="308" r:id="rId5"/>
    <p:sldId id="339" r:id="rId6"/>
    <p:sldId id="310" r:id="rId7"/>
    <p:sldId id="338" r:id="rId8"/>
    <p:sldId id="311" r:id="rId9"/>
    <p:sldId id="316" r:id="rId10"/>
    <p:sldId id="312" r:id="rId11"/>
    <p:sldId id="313" r:id="rId12"/>
    <p:sldId id="300" r:id="rId13"/>
    <p:sldId id="275" r:id="rId14"/>
    <p:sldId id="291" r:id="rId15"/>
    <p:sldId id="317" r:id="rId16"/>
    <p:sldId id="315" r:id="rId17"/>
    <p:sldId id="344" r:id="rId18"/>
    <p:sldId id="345" r:id="rId19"/>
    <p:sldId id="298" r:id="rId20"/>
    <p:sldId id="325" r:id="rId21"/>
    <p:sldId id="331" r:id="rId22"/>
    <p:sldId id="340" r:id="rId23"/>
    <p:sldId id="342" r:id="rId24"/>
    <p:sldId id="334" r:id="rId25"/>
    <p:sldId id="332" r:id="rId26"/>
    <p:sldId id="343" r:id="rId27"/>
    <p:sldId id="329" r:id="rId28"/>
    <p:sldId id="285" r:id="rId29"/>
    <p:sldId id="27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58CF1-574D-49B4-AB38-500F12A9A76A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AF8DF-D736-4C50-8737-2D4EA43961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CD63D-B032-420C-A214-B1336A9EC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CD63D-B032-420C-A214-B1336A9ECCE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20141B0-4D2E-4F3D-BFD3-3521C3FD995A}" type="datetimeFigureOut">
              <a:rPr lang="en-US" smtClean="0"/>
              <a:pPr/>
              <a:t>1/7/2013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97012-E4C9-41A6-B241-BACE71675C82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E3F2-F25C-4416-A932-62B0EB34209F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6907-E7D0-469B-888E-F15D8C94BC2E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93A6-2A42-49DF-B767-0DFB2FC0ADAC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505C3-546E-4C68-80BA-05A119BD358F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AE01-C83D-4319-92F9-E8F00531350F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CDC7-AE81-4DAC-9B23-66069C3A987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66306-B199-4DB7-AAEC-104962986D2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A564-3DFE-43FC-BCAB-4C186C2AEA7E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898D-BADD-47DA-ACE9-D004A7738D8D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9ED4B-0026-4A60-B6CC-BDEBC8C5159F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EE80D3-7736-4927-BCED-2213DB472F1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audreychinkwiehing@gmail.co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Reliability </a:t>
            </a:r>
            <a:r>
              <a:rPr lang="en-US" dirty="0" err="1" smtClean="0"/>
              <a:t>Centred</a:t>
            </a:r>
            <a:r>
              <a:rPr lang="en-US" dirty="0" smtClean="0"/>
              <a:t> Maintenance (RCM) approach in Suriname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09606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Audrey L. Chin</a:t>
            </a:r>
          </a:p>
          <a:p>
            <a:r>
              <a:rPr lang="en-US" dirty="0" smtClean="0"/>
              <a:t>CDI Consultancy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Suriname, South America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COST-BENEFIT PAYOFF WITH RCM </a:t>
            </a:r>
            <a:r>
              <a:rPr lang="en-US" sz="3600" dirty="0" smtClean="0">
                <a:solidFill>
                  <a:schemeClr val="tx1"/>
                </a:solidFill>
              </a:rPr>
              <a:t>(</a:t>
            </a:r>
            <a:r>
              <a:rPr lang="en-US" sz="3600" dirty="0" err="1" smtClean="0">
                <a:solidFill>
                  <a:schemeClr val="tx1"/>
                </a:solidFill>
              </a:rPr>
              <a:t>Goel</a:t>
            </a:r>
            <a:r>
              <a:rPr lang="en-US" sz="3600" dirty="0" smtClean="0">
                <a:solidFill>
                  <a:schemeClr val="tx1"/>
                </a:solidFill>
              </a:rPr>
              <a:t>, 2004)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970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57200" y="2116024"/>
            <a:ext cx="8229600" cy="4027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C822-74B1-4A56-B591-6F6AB6268ECE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Problem Statement #1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can RCM method be adopted and implemented in Suriname </a:t>
            </a:r>
            <a:r>
              <a:rPr lang="en-US" dirty="0" err="1" smtClean="0"/>
              <a:t>succesfully</a:t>
            </a:r>
            <a:r>
              <a:rPr lang="en-US" dirty="0" smtClean="0"/>
              <a:t> in shortest time possible?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CDC7-AE81-4DAC-9B23-66069C3A987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</a:t>
            </a:r>
            <a:r>
              <a:rPr lang="en-US" dirty="0" smtClean="0">
                <a:solidFill>
                  <a:schemeClr val="tx1"/>
                </a:solidFill>
              </a:rPr>
              <a:t>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Note : Knowledge-based thinking required /</a:t>
            </a:r>
            <a:r>
              <a:rPr lang="en-US" dirty="0" err="1" smtClean="0"/>
              <a:t>Mindmapping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62912"/>
          </a:xfrm>
        </p:spPr>
        <p:txBody>
          <a:bodyPr>
            <a:normAutofit/>
          </a:bodyPr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The Manufacturing Business Systems Model , Cambridge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908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CC93E-1A9D-4A39-892D-2553375F46EA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9512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Cambridge MLP model used as basis for SYSTEMATIC REVIEW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908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3400" y="4191000"/>
            <a:ext cx="15240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4191000"/>
            <a:ext cx="7620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RCM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3962400"/>
            <a:ext cx="1524000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Knowledge Transfer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C20D-75E1-4AC7-99AF-41D6979E9BE9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KNOWLEGDE ECONOMY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6868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Production factors are now :</a:t>
            </a:r>
          </a:p>
          <a:p>
            <a:r>
              <a:rPr lang="en-US" sz="4400" strike="sngStrike" dirty="0" smtClean="0">
                <a:solidFill>
                  <a:srgbClr val="FFFF00"/>
                </a:solidFill>
              </a:rPr>
              <a:t>Labor</a:t>
            </a:r>
          </a:p>
          <a:p>
            <a:r>
              <a:rPr lang="en-US" sz="4400" strike="sngStrike" dirty="0" smtClean="0">
                <a:solidFill>
                  <a:srgbClr val="FFFF00"/>
                </a:solidFill>
              </a:rPr>
              <a:t>Land</a:t>
            </a:r>
          </a:p>
          <a:p>
            <a:r>
              <a:rPr lang="en-US" sz="4400" strike="sngStrike" dirty="0" smtClean="0">
                <a:solidFill>
                  <a:srgbClr val="FFFF00"/>
                </a:solidFill>
              </a:rPr>
              <a:t>Capital </a:t>
            </a:r>
          </a:p>
          <a:p>
            <a:r>
              <a:rPr lang="en-US" sz="4400" dirty="0" smtClean="0">
                <a:solidFill>
                  <a:srgbClr val="FFFF00"/>
                </a:solidFill>
              </a:rPr>
              <a:t>Intellectual capital /knowledge assets  (useful application)</a:t>
            </a:r>
          </a:p>
          <a:p>
            <a:endParaRPr lang="en-US" sz="4400" strike="sngStrike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4200" strike="sngStrike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9233-AEDE-4076-8600-543075E6833E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305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Paradigm Shifts due to global trends 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908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3400" y="4191000"/>
            <a:ext cx="15240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4191000"/>
            <a:ext cx="7620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RCM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3962400"/>
            <a:ext cx="1524000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Knowledge Assets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C20D-75E1-4AC7-99AF-41D6979E9BE9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1676400"/>
            <a:ext cx="3124200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Paradigm shift Maintenance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From “Support Production” to ‘Strategic Management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95800" y="1524000"/>
            <a:ext cx="449580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Paradigm shift Management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From “Management of People &amp; Facilities” to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“Management of Technology &amp; Innovation”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Multi-</a:t>
            </a:r>
            <a:r>
              <a:rPr lang="en-US" dirty="0" err="1" smtClean="0"/>
              <a:t>disciplinairy</a:t>
            </a:r>
            <a:r>
              <a:rPr lang="en-US" dirty="0" smtClean="0"/>
              <a:t> Fields Identified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interrelated engineering fields of reliability engineering and maintenance engineering. These fields deal with methods to control risks associated with competition, safety and legal obligations connected with a product, equipment, process or system. They are multidisciplinary  engineering  sciences  related  to  areas  of  safety,  design, operational research, statistics, quality, production and management (Kumar, 1996). </a:t>
            </a:r>
          </a:p>
          <a:p>
            <a:endParaRPr lang="en-US" dirty="0" smtClean="0"/>
          </a:p>
          <a:p>
            <a:r>
              <a:rPr lang="en-US" dirty="0" smtClean="0"/>
              <a:t>Technology Management is a multifunctional and multi-</a:t>
            </a:r>
            <a:r>
              <a:rPr lang="en-US" dirty="0" err="1" smtClean="0"/>
              <a:t>disciplinairy</a:t>
            </a:r>
            <a:r>
              <a:rPr lang="en-US" dirty="0" smtClean="0"/>
              <a:t> field, requiring inputs from both commercial and technical functions and a synthesis of academic perspectives , such as engineering, economics, business studies, social science and psychology (</a:t>
            </a:r>
            <a:r>
              <a:rPr lang="en-US" dirty="0" err="1" smtClean="0"/>
              <a:t>Phaal</a:t>
            </a:r>
            <a:r>
              <a:rPr lang="en-US" dirty="0" smtClean="0"/>
              <a:t> et al, 2004).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Research Framework</a:t>
            </a:r>
            <a:endParaRPr lang="en-US" dirty="0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4947" y="1289050"/>
            <a:ext cx="8418880" cy="523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FURTHER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APPROACH FOR RCM RESEARCH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8988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TIPS for AUDIENCE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RCM is a transformative maintenance strategy (fundamental change in thinking &amp; working), so access to relevant information is critical for transformation.</a:t>
            </a: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  <a:latin typeface="+mj-lt"/>
              </a:rPr>
              <a:t>Note : Lean logics, Systems &amp; Knowledge-based</a:t>
            </a: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  <a:latin typeface="+mj-lt"/>
              </a:rPr>
              <a:t>Will be incorporated as paradigm shifts in the presentation</a:t>
            </a:r>
          </a:p>
          <a:p>
            <a:endParaRPr lang="en-US" i="1" dirty="0" smtClean="0">
              <a:latin typeface="+mj-lt"/>
            </a:endParaRPr>
          </a:p>
          <a:p>
            <a:pPr>
              <a:buNone/>
            </a:pPr>
            <a:endParaRPr lang="en-US" i="1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AF3A-7E47-4106-85FE-96827B8CE88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Applicability in Industry &amp; Country </a:t>
            </a:r>
            <a:r>
              <a:rPr lang="en-US" sz="3600" dirty="0" smtClean="0"/>
              <a:t>(Fraser, 2011)</a:t>
            </a:r>
            <a:endParaRPr lang="en-US" sz="3600" dirty="0"/>
          </a:p>
        </p:txBody>
      </p:sp>
      <p:sp>
        <p:nvSpPr>
          <p:cNvPr id="5" name="Vertical Text Placeholder 4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05000"/>
            <a:ext cx="8077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62000" y="5257800"/>
            <a:ext cx="8382000" cy="95410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scene3d>
            <a:camera prst="orthographicFront">
              <a:rot lat="0" lon="21299999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NEXT : I don’t see Suriname or the Caribbean. Can I just adopt RCM in Suriname? 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D4F3-0701-4386-A06B-A1D75D3259DA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84486"/>
            <a:ext cx="6553200" cy="662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 rot="1230663">
            <a:off x="5289368" y="2946925"/>
            <a:ext cx="2933846" cy="320774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105400" y="5562600"/>
            <a:ext cx="685800" cy="68580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BD737-FFF4-4043-824B-C75104988DC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898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Which approach for RCM research?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RCM is a transformative maintenance strategy (fundamental change in thinking &amp; working), so access to relevant information is critical for transformation.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Prioritize : What kind of knowledge in what order to use?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>
                <a:latin typeface="+mj-lt"/>
              </a:rPr>
              <a:t>Phase 1 : Minimizing Transformation Issues (Innovation)</a:t>
            </a:r>
          </a:p>
          <a:p>
            <a:pPr>
              <a:buNone/>
            </a:pPr>
            <a:r>
              <a:rPr lang="en-US" i="1" dirty="0" smtClean="0">
                <a:latin typeface="+mj-lt"/>
              </a:rPr>
              <a:t>Phase 2 : Develop Knowledge-based Infrastructure (University –Industry Research)</a:t>
            </a:r>
          </a:p>
          <a:p>
            <a:pPr>
              <a:buNone/>
            </a:pPr>
            <a:r>
              <a:rPr lang="en-US" i="1" dirty="0" smtClean="0">
                <a:latin typeface="+mj-lt"/>
              </a:rPr>
              <a:t>Phase 3 : Develop Technical Infrastructure (Knowledge Hub)</a:t>
            </a: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  <a:latin typeface="+mj-lt"/>
            </a:endParaRPr>
          </a:p>
          <a:p>
            <a:endParaRPr lang="en-US" i="1" dirty="0" smtClean="0">
              <a:latin typeface="+mj-lt"/>
            </a:endParaRPr>
          </a:p>
          <a:p>
            <a:pPr>
              <a:buNone/>
            </a:pPr>
            <a:endParaRPr lang="en-US" i="1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AF3A-7E47-4106-85FE-96827B8CE88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Define Innovative Knowledge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14400" y="1981200"/>
            <a:ext cx="7266871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1066800" y="3733800"/>
            <a:ext cx="1371600" cy="1143000"/>
          </a:xfrm>
          <a:prstGeom prst="roundRect">
            <a:avLst/>
          </a:prstGeom>
          <a:solidFill>
            <a:schemeClr val="accent5">
              <a:lumMod val="75000"/>
              <a:alpha val="49804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886200" y="2057400"/>
            <a:ext cx="1371600" cy="1066800"/>
          </a:xfrm>
          <a:prstGeom prst="roundRect">
            <a:avLst/>
          </a:prstGeom>
          <a:solidFill>
            <a:schemeClr val="accent5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705600" y="3657600"/>
            <a:ext cx="1371600" cy="1143000"/>
          </a:xfrm>
          <a:prstGeom prst="roundRect">
            <a:avLst/>
          </a:prstGeom>
          <a:solidFill>
            <a:schemeClr val="accent5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886200" y="5334000"/>
            <a:ext cx="1371600" cy="990600"/>
          </a:xfrm>
          <a:prstGeom prst="roundRect">
            <a:avLst/>
          </a:prstGeom>
          <a:solidFill>
            <a:schemeClr val="accent5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14400" y="9144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00B050"/>
                </a:solidFill>
              </a:rPr>
              <a:t>Innovative Knowledge  System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62200" y="914400"/>
            <a:ext cx="83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i="1" dirty="0" smtClean="0">
                <a:solidFill>
                  <a:srgbClr val="FF0000"/>
                </a:solidFill>
              </a:rPr>
              <a:t>=</a:t>
            </a:r>
            <a:endParaRPr lang="en-US" sz="6600" i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8382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“Typical Knowledge Boundary”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762000"/>
            <a:ext cx="83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i="1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en-US" sz="66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62600" y="8382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GLOBAL</a:t>
            </a:r>
            <a:b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TRENDS</a:t>
            </a:r>
            <a:endParaRPr lang="en-U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05600" y="762000"/>
            <a:ext cx="83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i="1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en-US" sz="66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15200" y="8382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LOCALE</a:t>
            </a:r>
          </a:p>
          <a:p>
            <a:endParaRPr lang="en-U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PATTERNS</a:t>
            </a:r>
            <a:endParaRPr lang="en-U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181600" y="685800"/>
            <a:ext cx="3657600" cy="16002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4EEC3-7470-448C-8DAB-94D975D87FED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MULTI-DISCIPLINAIR APPROACH TO SOLVE THE PROBLEM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752600"/>
            <a:ext cx="86106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6629400" y="2057400"/>
            <a:ext cx="1371600" cy="762000"/>
          </a:xfrm>
          <a:prstGeom prst="ellipse">
            <a:avLst/>
          </a:prstGeom>
          <a:solidFill>
            <a:schemeClr val="accent1">
              <a:alpha val="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urved Connector 16"/>
          <p:cNvCxnSpPr/>
          <p:nvPr/>
        </p:nvCxnSpPr>
        <p:spPr>
          <a:xfrm rot="5400000">
            <a:off x="6033666" y="4329534"/>
            <a:ext cx="3657602" cy="180134"/>
          </a:xfrm>
          <a:prstGeom prst="curvedConnector3">
            <a:avLst>
              <a:gd name="adj1" fmla="val 50000"/>
            </a:avLst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81600" y="6324600"/>
            <a:ext cx="28956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70C0"/>
                </a:solidFill>
              </a:rPr>
              <a:t>Adapt to radical change</a:t>
            </a:r>
            <a:endParaRPr lang="en-US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Define Knowledge Infrastructure </a:t>
            </a:r>
            <a:r>
              <a:rPr lang="en-US" dirty="0" smtClean="0">
                <a:solidFill>
                  <a:schemeClr val="tx1"/>
                </a:solidFill>
              </a:rPr>
              <a:t>(Technological </a:t>
            </a:r>
            <a:r>
              <a:rPr lang="en-US" dirty="0" smtClean="0">
                <a:solidFill>
                  <a:schemeClr val="tx1"/>
                </a:solidFill>
              </a:rPr>
              <a:t>&amp; Organizational)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	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Paradigm shift in Knowledge Transfer</a:t>
            </a:r>
            <a:r>
              <a:rPr lang="en-US" sz="2700" dirty="0" smtClean="0"/>
              <a:t>(Ruiz, 2010)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086600" y="5562600"/>
            <a:ext cx="1905000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Experienced-based Knowledge from Industry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5867400"/>
            <a:ext cx="2133600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Academic Knowledge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3886200"/>
            <a:ext cx="190500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Innovative-based knowledge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391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	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Where are you in this Knowledge Transfer System in RCM? </a:t>
            </a:r>
            <a:r>
              <a:rPr lang="en-US" sz="3600" dirty="0" smtClean="0"/>
              <a:t>(Ruiz, 2010)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8382000" cy="419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699EC-0411-4F07-B0EB-1BFA0D07F1D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19800" y="39624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Local Innovation networks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308848" cy="1257736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7000" dirty="0" smtClean="0">
                <a:hlinkClick r:id="rId2"/>
              </a:rPr>
              <a:t>audreychinkwiehing@gmail.com</a:t>
            </a:r>
            <a:endParaRPr lang="en-US" sz="7000" dirty="0" smtClean="0"/>
          </a:p>
          <a:p>
            <a:endParaRPr lang="en-US" sz="4800" dirty="0" smtClean="0"/>
          </a:p>
          <a:p>
            <a:endParaRPr lang="en-US" sz="4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F0F7-B947-420B-96C3-2CAB90C43C7D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RCM</a:t>
            </a:r>
          </a:p>
          <a:p>
            <a:endParaRPr lang="en-US" dirty="0" smtClean="0"/>
          </a:p>
          <a:p>
            <a:r>
              <a:rPr lang="en-US" dirty="0" smtClean="0"/>
              <a:t>Method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Development of the multi-</a:t>
            </a:r>
            <a:r>
              <a:rPr lang="en-US" dirty="0" err="1" smtClean="0"/>
              <a:t>disciplinairy</a:t>
            </a:r>
            <a:r>
              <a:rPr lang="en-US" dirty="0" smtClean="0"/>
              <a:t>  Research Framework</a:t>
            </a:r>
          </a:p>
          <a:p>
            <a:endParaRPr lang="en-US" dirty="0" smtClean="0"/>
          </a:p>
          <a:p>
            <a:r>
              <a:rPr lang="en-US" dirty="0" smtClean="0"/>
              <a:t>Approach: Knowledge-based and Innovation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Development of the Transfer System in RCM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Introduction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r>
              <a:rPr lang="en-US" dirty="0" smtClean="0"/>
              <a:t>Maintenance and its management has become of strategic importance.</a:t>
            </a:r>
          </a:p>
          <a:p>
            <a:r>
              <a:rPr lang="en-US" dirty="0" smtClean="0"/>
              <a:t>In the manufacturing sector, maintenance has become a financial burden. Maintenance constitute a significant part of the operating budget of manufacturing firms  and may be become higher  in the future [</a:t>
            </a:r>
            <a:r>
              <a:rPr lang="en-US" sz="1800" dirty="0" smtClean="0"/>
              <a:t>for example </a:t>
            </a:r>
          </a:p>
          <a:p>
            <a:pPr>
              <a:buNone/>
            </a:pPr>
            <a:r>
              <a:rPr lang="en-US" sz="1800" dirty="0" smtClean="0"/>
              <a:t>	MAINTENANCE COSTS = 15 -70% of OPERATING BUDGET in 2000 for one firm] </a:t>
            </a:r>
          </a:p>
          <a:p>
            <a:r>
              <a:rPr lang="en-US" dirty="0" smtClean="0"/>
              <a:t>Many organizations worldwide to seek and </a:t>
            </a:r>
            <a:r>
              <a:rPr lang="en-US" b="1" dirty="0" smtClean="0">
                <a:solidFill>
                  <a:srgbClr val="C00000"/>
                </a:solidFill>
              </a:rPr>
              <a:t>adopt effective and efficient maintenance strategies </a:t>
            </a:r>
            <a:r>
              <a:rPr lang="en-US" dirty="0" smtClean="0"/>
              <a:t>over the traditional firefighting </a:t>
            </a:r>
            <a:r>
              <a:rPr lang="en-US" b="1" dirty="0" smtClean="0">
                <a:solidFill>
                  <a:srgbClr val="C00000"/>
                </a:solidFill>
              </a:rPr>
              <a:t>reactive maintenance </a:t>
            </a:r>
            <a:r>
              <a:rPr lang="en-US" dirty="0" smtClean="0"/>
              <a:t>approaches.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2209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MAINTENANCE COSTS = 15 -70% of </a:t>
            </a:r>
            <a:r>
              <a:rPr lang="en-US" dirty="0"/>
              <a:t>OPERATING </a:t>
            </a:r>
            <a:r>
              <a:rPr lang="en-US" dirty="0" smtClean="0"/>
              <a:t>BUDGET in 2000 </a:t>
            </a:r>
            <a:r>
              <a:rPr lang="en-US" sz="3600" dirty="0" smtClean="0"/>
              <a:t>(Fraser, 2011)</a:t>
            </a:r>
            <a:endParaRPr lang="en-US" sz="3600" dirty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514600"/>
            <a:ext cx="8229600" cy="3823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11"/>
          <p:cNvSpPr/>
          <p:nvPr/>
        </p:nvSpPr>
        <p:spPr>
          <a:xfrm>
            <a:off x="2971800" y="3657600"/>
            <a:ext cx="1600200" cy="1066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3400" y="3657600"/>
            <a:ext cx="1371600" cy="7620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08E4-ED02-4820-BB22-C9A65251186D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Why RCM as Maintenance Strategy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600" i="1" dirty="0" smtClean="0"/>
              <a:t>    </a:t>
            </a:r>
          </a:p>
          <a:p>
            <a:endParaRPr lang="en-US" sz="5000" i="1" dirty="0" smtClean="0"/>
          </a:p>
          <a:p>
            <a:r>
              <a:rPr lang="en-US" sz="5000" i="1" dirty="0" smtClean="0"/>
              <a:t>RCM as the most cost-effective way to develop world-class maintenance strategies</a:t>
            </a:r>
          </a:p>
          <a:p>
            <a:endParaRPr lang="en-US" sz="5000" i="1" dirty="0" smtClean="0"/>
          </a:p>
          <a:p>
            <a:r>
              <a:rPr lang="en-US" sz="5000" i="1" dirty="0" smtClean="0"/>
              <a:t>World’s leading method for identifying maintenance and other activities required to sustain reliable performance of physical assets</a:t>
            </a:r>
          </a:p>
          <a:p>
            <a:endParaRPr lang="en-US" sz="5000" i="1" dirty="0" smtClean="0"/>
          </a:p>
          <a:p>
            <a:endParaRPr lang="en-US" sz="5000" i="1" dirty="0" smtClean="0"/>
          </a:p>
          <a:p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    </a:t>
            </a:r>
            <a:endParaRPr lang="en-US" i="1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B3E1-D718-4932-A385-E4D72E03C36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Reliability </a:t>
            </a:r>
            <a:r>
              <a:rPr lang="en-US" dirty="0" err="1" smtClean="0">
                <a:solidFill>
                  <a:schemeClr val="tx1"/>
                </a:solidFill>
              </a:rPr>
              <a:t>Centred</a:t>
            </a:r>
            <a:r>
              <a:rPr lang="en-US" dirty="0" smtClean="0">
                <a:solidFill>
                  <a:schemeClr val="tx1"/>
                </a:solidFill>
              </a:rPr>
              <a:t> Maintenance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RCM  original method</a:t>
            </a:r>
          </a:p>
          <a:p>
            <a:r>
              <a:rPr lang="en-US" dirty="0" smtClean="0"/>
              <a:t>Original developed in 1978 by Stan </a:t>
            </a:r>
            <a:r>
              <a:rPr lang="en-US" dirty="0" err="1" smtClean="0"/>
              <a:t>Nowlan</a:t>
            </a:r>
            <a:r>
              <a:rPr lang="en-US" dirty="0" smtClean="0"/>
              <a:t> and Howard Heap</a:t>
            </a:r>
          </a:p>
          <a:p>
            <a:r>
              <a:rPr lang="en-US" dirty="0" smtClean="0"/>
              <a:t>For the aircraft industries to reduce maintenance cost &amp; improve safety.</a:t>
            </a:r>
          </a:p>
          <a:p>
            <a:r>
              <a:rPr lang="en-US" dirty="0" smtClean="0"/>
              <a:t>RCM II by John </a:t>
            </a:r>
            <a:r>
              <a:rPr lang="en-US" dirty="0" err="1" smtClean="0"/>
              <a:t>Moubray</a:t>
            </a:r>
            <a:r>
              <a:rPr lang="en-US" dirty="0" smtClean="0"/>
              <a:t> in 1991</a:t>
            </a:r>
          </a:p>
          <a:p>
            <a:r>
              <a:rPr lang="en-US" dirty="0" smtClean="0"/>
              <a:t>Adjusted RCM method specifically for use in industrial application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5480-3823-4767-BC60-733CE62D742B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RCM?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A definition is “A systematic approach for identifying effective and  efficient preventive maintenance tasks for items in accordance with a specific set of procedures and for establishing intervals between maintenance tasks” (IEC60300-3-11, 1999). </a:t>
            </a:r>
          </a:p>
          <a:p>
            <a:r>
              <a:rPr lang="en-US" dirty="0" smtClean="0"/>
              <a:t>Basically,  RCM  does  not  contain  any  new  principles  for  performing maintenance, it is more a structured way of </a:t>
            </a:r>
            <a:r>
              <a:rPr lang="en-US" dirty="0" err="1" smtClean="0"/>
              <a:t>utilising</a:t>
            </a:r>
            <a:r>
              <a:rPr lang="en-US" dirty="0" smtClean="0"/>
              <a:t> the best of several methods </a:t>
            </a:r>
            <a:br>
              <a:rPr lang="en-US" dirty="0" smtClean="0"/>
            </a:br>
            <a:r>
              <a:rPr lang="en-US" dirty="0" smtClean="0"/>
              <a:t>and disciplines, see e.g. </a:t>
            </a:r>
            <a:r>
              <a:rPr lang="en-US" dirty="0" err="1" smtClean="0"/>
              <a:t>Sandtorv</a:t>
            </a:r>
            <a:r>
              <a:rPr lang="en-US" dirty="0" smtClean="0"/>
              <a:t> &amp; </a:t>
            </a:r>
            <a:r>
              <a:rPr lang="en-US" dirty="0" err="1" smtClean="0"/>
              <a:t>Rausand</a:t>
            </a:r>
            <a:r>
              <a:rPr lang="en-US" dirty="0" smtClean="0"/>
              <a:t> (1991)</a:t>
            </a:r>
          </a:p>
          <a:p>
            <a:r>
              <a:rPr lang="en-US" b="1" dirty="0" smtClean="0"/>
              <a:t>“Note : Lean Thinking required”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B3E1-D718-4932-A385-E4D72E03C36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RCM benefits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-   Reduced maintenance activity. </a:t>
            </a:r>
          </a:p>
          <a:p>
            <a:r>
              <a:rPr lang="en-US" dirty="0" smtClean="0"/>
              <a:t>-   Improved maintenance management systems. </a:t>
            </a:r>
          </a:p>
          <a:p>
            <a:r>
              <a:rPr lang="en-US" dirty="0" smtClean="0"/>
              <a:t>-   Improved productivity. </a:t>
            </a:r>
          </a:p>
          <a:p>
            <a:r>
              <a:rPr lang="en-US" dirty="0" smtClean="0"/>
              <a:t>-   Greater safety and environmental integrity. </a:t>
            </a:r>
          </a:p>
          <a:p>
            <a:r>
              <a:rPr lang="en-US" dirty="0" smtClean="0"/>
              <a:t>-   Other benefits. </a:t>
            </a:r>
          </a:p>
          <a:p>
            <a:endParaRPr lang="en-US" dirty="0" smtClean="0"/>
          </a:p>
          <a:p>
            <a:r>
              <a:rPr lang="en-US" dirty="0" smtClean="0"/>
              <a:t>Mainly</a:t>
            </a:r>
          </a:p>
          <a:p>
            <a:r>
              <a:rPr lang="en-US" dirty="0" smtClean="0"/>
              <a:t>-   Risk reductions. </a:t>
            </a:r>
          </a:p>
          <a:p>
            <a:r>
              <a:rPr lang="en-US" dirty="0" smtClean="0"/>
              <a:t>-   Cost savings. 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B3E1-D718-4932-A385-E4D72E03C368}" type="datetime1">
              <a:rPr lang="en-US" smtClean="0"/>
              <a:pPr/>
              <a:t>1/7/2013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80D3-7736-4927-BCED-2213DB472F1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2961</TotalTime>
  <Words>793</Words>
  <Application>Microsoft Office PowerPoint</Application>
  <PresentationFormat>On-screen Show (4:3)</PresentationFormat>
  <Paragraphs>197</Paragraphs>
  <Slides>29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The Reliability Centred Maintenance (RCM) approach in Suriname</vt:lpstr>
      <vt:lpstr>TIPS for AUDIENCE</vt:lpstr>
      <vt:lpstr> Overview</vt:lpstr>
      <vt:lpstr> Introduction</vt:lpstr>
      <vt:lpstr>MAINTENANCE COSTS = 15 -70% of OPERATING BUDGET in 2000 (Fraser, 2011)</vt:lpstr>
      <vt:lpstr>Why RCM as Maintenance Strategy</vt:lpstr>
      <vt:lpstr>Reliability Centred Maintenance</vt:lpstr>
      <vt:lpstr>What is RCM?</vt:lpstr>
      <vt:lpstr>RCM benefits</vt:lpstr>
      <vt:lpstr>COST-BENEFIT PAYOFF WITH RCM (Goel, 2004)</vt:lpstr>
      <vt:lpstr> Problem Statement #1</vt:lpstr>
      <vt:lpstr>    METHOD</vt:lpstr>
      <vt:lpstr>The Manufacturing Business Systems Model , Cambridge</vt:lpstr>
      <vt:lpstr>Cambridge MLP model used as basis for SYSTEMATIC REVIEW</vt:lpstr>
      <vt:lpstr>KNOWLEGDE ECONOMY</vt:lpstr>
      <vt:lpstr>Paradigm Shifts due to global trends </vt:lpstr>
      <vt:lpstr>Multi-disciplinairy Fields Identified</vt:lpstr>
      <vt:lpstr>Research Framework</vt:lpstr>
      <vt:lpstr> FURTHER APPROACH FOR RCM RESEARCH </vt:lpstr>
      <vt:lpstr>Applicability in Industry &amp; Country (Fraser, 2011)</vt:lpstr>
      <vt:lpstr>Slide 21</vt:lpstr>
      <vt:lpstr>Which approach for RCM research?</vt:lpstr>
      <vt:lpstr> Define Innovative Knowledge</vt:lpstr>
      <vt:lpstr>Slide 24</vt:lpstr>
      <vt:lpstr> MULTI-DISCIPLINAIR APPROACH TO SOLVE THE PROBLEM</vt:lpstr>
      <vt:lpstr> Define Knowledge Infrastructure (Technological &amp; Organizational)</vt:lpstr>
      <vt:lpstr>          Paradigm shift in Knowledge Transfer(Ruiz, 2010)  </vt:lpstr>
      <vt:lpstr>          Where are you in this Knowledge Transfer System in RCM? (Ruiz, 2010)  </vt:lpstr>
      <vt:lpstr>CONTACT </vt:lpstr>
    </vt:vector>
  </TitlesOfParts>
  <Company>AdeKUS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Audrey Chin</dc:creator>
  <cp:lastModifiedBy>user</cp:lastModifiedBy>
  <cp:revision>196</cp:revision>
  <dcterms:created xsi:type="dcterms:W3CDTF">2012-03-23T13:20:45Z</dcterms:created>
  <dcterms:modified xsi:type="dcterms:W3CDTF">2013-01-07T15:23:45Z</dcterms:modified>
</cp:coreProperties>
</file>