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5"/>
  </p:notesMasterIdLst>
  <p:sldIdLst>
    <p:sldId id="262" r:id="rId2"/>
    <p:sldId id="318" r:id="rId3"/>
    <p:sldId id="313" r:id="rId4"/>
    <p:sldId id="314" r:id="rId5"/>
    <p:sldId id="315" r:id="rId6"/>
    <p:sldId id="319" r:id="rId7"/>
    <p:sldId id="298" r:id="rId8"/>
    <p:sldId id="268" r:id="rId9"/>
    <p:sldId id="300" r:id="rId10"/>
    <p:sldId id="320" r:id="rId11"/>
    <p:sldId id="273" r:id="rId12"/>
    <p:sldId id="291" r:id="rId13"/>
    <p:sldId id="292" r:id="rId14"/>
    <p:sldId id="293" r:id="rId15"/>
    <p:sldId id="308" r:id="rId16"/>
    <p:sldId id="321" r:id="rId17"/>
    <p:sldId id="302" r:id="rId18"/>
    <p:sldId id="303" r:id="rId19"/>
    <p:sldId id="316" r:id="rId20"/>
    <p:sldId id="312" r:id="rId21"/>
    <p:sldId id="285" r:id="rId22"/>
    <p:sldId id="286" r:id="rId23"/>
    <p:sldId id="287" r:id="rId24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54" d="100"/>
          <a:sy n="54" d="100"/>
        </p:scale>
        <p:origin x="-1147" y="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F22528D2-8124-4153-BB3E-B71334FC25ED}" type="datetimeFigureOut">
              <a:rPr lang="en-US" smtClean="0"/>
              <a:t>5/11/2012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704850"/>
            <a:ext cx="4692650" cy="3519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9A9182B1-A2F8-47DB-8CF9-B404EFDCE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971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182B1-A2F8-47DB-8CF9-B404EFDCE37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8569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2377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24190" indent="-278535" defTabSz="942377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14140" indent="-222828" defTabSz="942377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559795" indent="-222828" defTabSz="942377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05451" indent="-222828" defTabSz="942377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451106" indent="-222828" defTabSz="9423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896762" indent="-222828" defTabSz="9423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342417" indent="-222828" defTabSz="9423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788074" indent="-222828" defTabSz="9423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eaLnBrk="1" hangingPunct="1"/>
            <a:fld id="{1C483019-4F0E-4BF7-8A1D-341D15F00D62}" type="slidenum">
              <a:rPr lang="en-US" smtClean="0">
                <a:latin typeface="Arial" charset="0"/>
              </a:rPr>
              <a:pPr eaLnBrk="1" hangingPunct="1"/>
              <a:t>9</a:t>
            </a:fld>
            <a:endParaRPr lang="en-US" smtClean="0">
              <a:latin typeface="Arial" charset="0"/>
            </a:endParaRPr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4913" y="704850"/>
            <a:ext cx="4694237" cy="3519488"/>
          </a:xfrm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381" y="4459838"/>
            <a:ext cx="5209715" cy="4223881"/>
          </a:xfrm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2377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24190" indent="-278535" defTabSz="942377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14140" indent="-222828" defTabSz="942377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559795" indent="-222828" defTabSz="942377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05451" indent="-222828" defTabSz="942377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451106" indent="-222828" defTabSz="9423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896762" indent="-222828" defTabSz="9423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342417" indent="-222828" defTabSz="9423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788074" indent="-222828" defTabSz="9423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eaLnBrk="1" hangingPunct="1"/>
            <a:fld id="{5D3B5BDA-72E1-4BB4-BE62-2A39229E88E5}" type="slidenum">
              <a:rPr lang="en-US" smtClean="0">
                <a:latin typeface="Arial" charset="0"/>
              </a:rPr>
              <a:pPr eaLnBrk="1" hangingPunct="1"/>
              <a:t>11</a:t>
            </a:fld>
            <a:endParaRPr lang="en-US" smtClean="0">
              <a:latin typeface="Arial" charset="0"/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4913" y="704850"/>
            <a:ext cx="4694237" cy="3519488"/>
          </a:xfrm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381" y="4459838"/>
            <a:ext cx="5209715" cy="4223881"/>
          </a:xfrm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3/4/2012</a:t>
            </a: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2010 Sudhir Chadalavada UniTi Group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E8539-B55C-43C7-9A50-EC5ABFD270E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3/4/2012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2010 Sudhir Chadalavada UniTi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E8539-B55C-43C7-9A50-EC5ABFD270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3/4/2012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2010 Sudhir Chadalavada UniTi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E8539-B55C-43C7-9A50-EC5ABFD270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3/4/2012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5E07ED-6A6C-438F-A30F-1FDB62FF17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2010 Sudhir Chadalavada UniTi Group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234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3/4/2012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2010 Sudhir Chadalavada UniTi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E8539-B55C-43C7-9A50-EC5ABFD270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3/4/2012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2010 Sudhir Chadalavada UniTi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E8539-B55C-43C7-9A50-EC5ABFD270E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3/4/2012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2010 Sudhir Chadalavada UniTi Group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E8539-B55C-43C7-9A50-EC5ABFD270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3/4/2012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2010 Sudhir Chadalavada UniTi Group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E8539-B55C-43C7-9A50-EC5ABFD270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3/4/2012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2010 Sudhir Chadalavada UniTi Group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E8539-B55C-43C7-9A50-EC5ABFD270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3/4/2012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2010 Sudhir Chadalavada UniTi Group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E8539-B55C-43C7-9A50-EC5ABFD270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3/4/2012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2010 Sudhir Chadalavada UniTi Group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E8539-B55C-43C7-9A50-EC5ABFD270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3/4/2012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2010 Sudhir Chadalavada UniTi Group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FAE8539-B55C-43C7-9A50-EC5ABFD270EA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3/4/2012</a:t>
            </a: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© 2010 Sudhir Chadalavada UniTi Group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FAE8539-B55C-43C7-9A50-EC5ABFD270EA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Leadership 3.0 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Infuse Mastery in Self, Team &amp; Organizational DNA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629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Business as a role model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Inspire change through Enlightened Leadership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3/4/2012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2010 Sudhir Chadalavada UniTi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E8539-B55C-43C7-9A50-EC5ABFD270E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5538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/>
              <a:t>Leadership Evolution 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229600" cy="4179887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Autocratic 1.0: </a:t>
            </a:r>
            <a:r>
              <a:rPr lang="en-US" dirty="0"/>
              <a:t>Material &amp; Analytical </a:t>
            </a:r>
            <a:r>
              <a:rPr lang="en-US" dirty="0" smtClean="0"/>
              <a:t>dimension: IQ </a:t>
            </a:r>
            <a:endParaRPr lang="en-US" dirty="0"/>
          </a:p>
          <a:p>
            <a:pPr lvl="1" eaLnBrk="1" hangingPunct="1">
              <a:defRPr/>
            </a:pPr>
            <a:r>
              <a:rPr lang="en-US" dirty="0"/>
              <a:t>Utilizes fear, control and monetary </a:t>
            </a:r>
            <a:r>
              <a:rPr lang="en-US" dirty="0" smtClean="0"/>
              <a:t>rewards</a:t>
            </a:r>
          </a:p>
          <a:p>
            <a:pPr marL="393192" lvl="1" indent="0" eaLnBrk="1" hangingPunct="1">
              <a:buNone/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 smtClean="0"/>
              <a:t>Democratic 2.0: </a:t>
            </a:r>
            <a:r>
              <a:rPr lang="en-US" dirty="0"/>
              <a:t>And Emotional </a:t>
            </a:r>
            <a:r>
              <a:rPr lang="en-US" dirty="0" smtClean="0"/>
              <a:t>dimension: IQ+EQ </a:t>
            </a:r>
            <a:endParaRPr lang="en-US" dirty="0"/>
          </a:p>
          <a:p>
            <a:pPr lvl="1" eaLnBrk="1" hangingPunct="1">
              <a:defRPr/>
            </a:pPr>
            <a:r>
              <a:rPr lang="en-US" dirty="0"/>
              <a:t>Motivates: Fair, Open, Inclusive  </a:t>
            </a:r>
            <a:endParaRPr lang="en-US" dirty="0" smtClean="0"/>
          </a:p>
          <a:p>
            <a:pPr marL="393192" lvl="1" indent="0" eaLnBrk="1" hangingPunct="1">
              <a:buNone/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 smtClean="0"/>
              <a:t>Enlightened 3.0: </a:t>
            </a:r>
            <a:r>
              <a:rPr lang="en-US" dirty="0"/>
              <a:t>And Spiritual </a:t>
            </a:r>
            <a:r>
              <a:rPr lang="en-US" dirty="0" smtClean="0"/>
              <a:t>dimension: IQ+EQ+SQ</a:t>
            </a:r>
            <a:endParaRPr lang="en-US" dirty="0"/>
          </a:p>
          <a:p>
            <a:pPr lvl="1" eaLnBrk="1" hangingPunct="1">
              <a:defRPr/>
            </a:pPr>
            <a:r>
              <a:rPr lang="en-US" dirty="0"/>
              <a:t>Inspires: Tough love, Service, Self Mastery</a:t>
            </a:r>
          </a:p>
          <a:p>
            <a:pPr lvl="1" eaLnBrk="1" hangingPunct="1">
              <a:buFont typeface="Wingdings" pitchFamily="2" charset="2"/>
              <a:buNone/>
              <a:defRPr/>
            </a:pP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3/4/2012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2010 Sudhir Chadalavada UniTi Group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E8539-B55C-43C7-9A50-EC5ABFD270E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989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900" dirty="0" smtClean="0"/>
              <a:t>Enlightened Leadership</a:t>
            </a:r>
            <a:r>
              <a:rPr lang="en-US" dirty="0" smtClean="0"/>
              <a:t> </a:t>
            </a:r>
            <a:r>
              <a:rPr lang="en-US" sz="4900" dirty="0" smtClean="0"/>
              <a:t>(3</a:t>
            </a:r>
            <a:r>
              <a:rPr lang="en-US" sz="4900" baseline="30000" dirty="0" smtClean="0"/>
              <a:t>rd</a:t>
            </a:r>
            <a:r>
              <a:rPr lang="en-US" sz="4900" dirty="0" smtClean="0"/>
              <a:t> Way!)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Passion - Compassion </a:t>
            </a:r>
          </a:p>
          <a:p>
            <a:r>
              <a:rPr lang="en-US" dirty="0"/>
              <a:t>Individualistic Drive - Altruistic Humility</a:t>
            </a:r>
          </a:p>
          <a:p>
            <a:r>
              <a:rPr lang="en-US" dirty="0"/>
              <a:t>Courage - Unconditional Love</a:t>
            </a:r>
          </a:p>
          <a:p>
            <a:r>
              <a:rPr lang="en-US" dirty="0"/>
              <a:t>Hardnosed - Inclusive</a:t>
            </a:r>
          </a:p>
          <a:p>
            <a:r>
              <a:rPr lang="en-US" dirty="0"/>
              <a:t>Accountable - Accepting</a:t>
            </a:r>
          </a:p>
          <a:p>
            <a:r>
              <a:rPr lang="en-US" dirty="0" smtClean="0"/>
              <a:t>Lead </a:t>
            </a:r>
            <a:r>
              <a:rPr lang="en-US" dirty="0"/>
              <a:t>- Serve</a:t>
            </a:r>
          </a:p>
          <a:p>
            <a:r>
              <a:rPr lang="en-US" dirty="0"/>
              <a:t>Relentless Drive – Detached from outcome </a:t>
            </a:r>
          </a:p>
          <a:p>
            <a:r>
              <a:rPr lang="en-US" dirty="0" smtClean="0"/>
              <a:t>Present </a:t>
            </a:r>
            <a:r>
              <a:rPr lang="en-US" dirty="0"/>
              <a:t>forcefully – Listen deeply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3/4/2012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2010 Sudhir Chadalavada UniTi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E8539-B55C-43C7-9A50-EC5ABFD270E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725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mtClean="0">
                <a:latin typeface="Arial" charset="0"/>
              </a:rPr>
              <a:t>3/4/2012</a:t>
            </a:r>
          </a:p>
        </p:txBody>
      </p:sp>
      <p:sp>
        <p:nvSpPr>
          <p:cNvPr id="63492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mtClean="0">
                <a:latin typeface="Arial" charset="0"/>
              </a:rPr>
              <a:t>© 2010 Sudhir Chadalavada UniTi Group</a:t>
            </a:r>
          </a:p>
        </p:txBody>
      </p:sp>
      <p:sp>
        <p:nvSpPr>
          <p:cNvPr id="63493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1009650"/>
          </a:xfrm>
        </p:spPr>
        <p:txBody>
          <a:bodyPr/>
          <a:lstStyle/>
          <a:p>
            <a:pPr eaLnBrk="1" hangingPunct="1"/>
            <a:r>
              <a:rPr lang="en-US" sz="3600" smtClean="0">
                <a:effectLst/>
              </a:rPr>
              <a:t>High Performance - Enlightened Leader</a:t>
            </a:r>
          </a:p>
        </p:txBody>
      </p:sp>
      <p:graphicFrame>
        <p:nvGraphicFramePr>
          <p:cNvPr id="114691" name="Group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3814538"/>
              </p:ext>
            </p:extLst>
          </p:nvPr>
        </p:nvGraphicFramePr>
        <p:xfrm>
          <a:off x="457200" y="1981200"/>
          <a:ext cx="8578850" cy="4116388"/>
        </p:xfrm>
        <a:graphic>
          <a:graphicData uri="http://schemas.openxmlformats.org/drawingml/2006/table">
            <a:tbl>
              <a:tblPr/>
              <a:tblGrid>
                <a:gridCol w="2386013"/>
                <a:gridCol w="3097212"/>
                <a:gridCol w="3095625"/>
              </a:tblGrid>
              <a:tr h="10302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Quality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Arial" charset="0"/>
                        </a:rPr>
                        <a:t>High Performance (2.0)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Arial" charset="0"/>
                        </a:rPr>
                        <a:t>Enlightened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Arial" charset="0"/>
                        </a:rPr>
                        <a:t>(3.0) 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87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Arial" charset="0"/>
                        </a:rPr>
                        <a:t>VISION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Arial" charset="0"/>
                        </a:rPr>
                        <a:t>Excellent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Arial" charset="0"/>
                        </a:rPr>
                        <a:t>Excellent, more expansive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87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Arial" charset="0"/>
                        </a:rPr>
                        <a:t>COURAGE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Arial" charset="0"/>
                        </a:rPr>
                        <a:t>Paranoia could be the basis 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Arial" charset="0"/>
                        </a:rPr>
                        <a:t>Fearlessness is the basis 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87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Arial" charset="0"/>
                        </a:rPr>
                        <a:t>PASSION - COMPASION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Arial" charset="0"/>
                        </a:rPr>
                        <a:t>Excellent – not a requirement 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Arial" charset="0"/>
                        </a:rPr>
                        <a:t>- Inspires stronger engagement 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25E07ED-6A6C-438F-A30F-1FDB62FF1770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532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mtClean="0">
                <a:latin typeface="Arial" charset="0"/>
              </a:rPr>
              <a:t>3/4/2012</a:t>
            </a:r>
          </a:p>
        </p:txBody>
      </p:sp>
      <p:sp>
        <p:nvSpPr>
          <p:cNvPr id="64516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mtClean="0">
                <a:latin typeface="Arial" charset="0"/>
              </a:rPr>
              <a:t>© 2010 Sudhir Chadalavada UniTi Group</a:t>
            </a:r>
          </a:p>
        </p:txBody>
      </p:sp>
      <p:sp>
        <p:nvSpPr>
          <p:cNvPr id="64517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981075"/>
          </a:xfrm>
        </p:spPr>
        <p:txBody>
          <a:bodyPr/>
          <a:lstStyle/>
          <a:p>
            <a:pPr eaLnBrk="1" hangingPunct="1"/>
            <a:r>
              <a:rPr lang="en-US" sz="3600" smtClean="0">
                <a:effectLst/>
              </a:rPr>
              <a:t>High Performance - Enlightened Leader</a:t>
            </a:r>
          </a:p>
        </p:txBody>
      </p:sp>
      <p:graphicFrame>
        <p:nvGraphicFramePr>
          <p:cNvPr id="115743" name="Group 3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0995385"/>
              </p:ext>
            </p:extLst>
          </p:nvPr>
        </p:nvGraphicFramePr>
        <p:xfrm>
          <a:off x="142875" y="1981200"/>
          <a:ext cx="8929688" cy="4116388"/>
        </p:xfrm>
        <a:graphic>
          <a:graphicData uri="http://schemas.openxmlformats.org/drawingml/2006/table">
            <a:tbl>
              <a:tblPr/>
              <a:tblGrid>
                <a:gridCol w="2752725"/>
                <a:gridCol w="3124200"/>
                <a:gridCol w="3052763"/>
              </a:tblGrid>
              <a:tr h="10302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Arial" charset="0"/>
                        </a:rPr>
                        <a:t>Quality 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Arial" charset="0"/>
                        </a:rPr>
                        <a:t>High Performance (2.0)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Arial" charset="0"/>
                        </a:rPr>
                        <a:t> 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Arial" charset="0"/>
                        </a:rPr>
                        <a:t>Enlightened (3.0) 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87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FOCUS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Fueled by fear, disappointment 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Fully Present – Let go!  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87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JUDGMENT - Decisiveness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Experience, analytical, Cognitive skills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 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+ Presence, Intuitive, Wisdom, Beliefs, Values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  <a:cs typeface="Arial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87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Arial" charset="0"/>
                        </a:rPr>
                        <a:t>FOUNDATION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Arial" charset="0"/>
                        </a:rPr>
                        <a:t>Wealth is basis for pursuit of wisdom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Arial" charset="0"/>
                        </a:rPr>
                        <a:t>Wisdom drives well being &amp;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Arial" charset="0"/>
                        </a:rPr>
                        <a:t>wealth 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25E07ED-6A6C-438F-A30F-1FDB62FF1770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283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pPr algn="ctr"/>
            <a:r>
              <a:rPr lang="en-US" dirty="0"/>
              <a:t>Business as a Role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600" b="1" dirty="0"/>
              <a:t>Purpose </a:t>
            </a:r>
          </a:p>
          <a:p>
            <a:pPr lvl="1"/>
            <a:r>
              <a:rPr lang="en-US" dirty="0"/>
              <a:t>Profitability is a strategy and byproduct </a:t>
            </a:r>
          </a:p>
          <a:p>
            <a:r>
              <a:rPr lang="en-US" sz="3600" b="1" dirty="0"/>
              <a:t>Performance </a:t>
            </a:r>
          </a:p>
          <a:p>
            <a:pPr lvl="1"/>
            <a:r>
              <a:rPr lang="en-US" dirty="0"/>
              <a:t>Maximize and balance stakeholder return </a:t>
            </a:r>
          </a:p>
          <a:p>
            <a:r>
              <a:rPr lang="en-US" sz="3600" b="1" dirty="0"/>
              <a:t>Principles </a:t>
            </a:r>
          </a:p>
          <a:p>
            <a:pPr lvl="1"/>
            <a:r>
              <a:rPr lang="en-US" dirty="0"/>
              <a:t>Tactics to enhance business functions</a:t>
            </a:r>
          </a:p>
          <a:p>
            <a:r>
              <a:rPr lang="en-US" sz="3600" b="1" dirty="0"/>
              <a:t>Process </a:t>
            </a:r>
          </a:p>
          <a:p>
            <a:pPr lvl="1"/>
            <a:r>
              <a:rPr lang="en-US" dirty="0"/>
              <a:t>Integrate business practices  with human innovation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3/4/2012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2010 Sudhir Chadalavada UniTi Group</a:t>
            </a:r>
            <a:endParaRPr lang="en-US"/>
          </a:p>
        </p:txBody>
      </p:sp>
      <p:pic>
        <p:nvPicPr>
          <p:cNvPr id="9" name="Picture 2" descr="http://t1.gstatic.com/images?q=tbn:ANd9GcR0irXxiRuomEiBFw5JnJNEZ8rHmM8wetBP1irW6aQh8k_4giqMrQ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471" b="13471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E8539-B55C-43C7-9A50-EC5ABFD270E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494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Mastery - Inspired Action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Unlock highest level of Execution and Effectiveness 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3/4/2012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2010 Sudhir Chadalavada UniTi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E8539-B55C-43C7-9A50-EC5ABFD270E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1653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pPr algn="ctr"/>
            <a:r>
              <a:rPr lang="en-US" dirty="0"/>
              <a:t>Decoding the Black box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en-US" sz="2800" b="1" dirty="0" smtClean="0"/>
          </a:p>
          <a:p>
            <a:r>
              <a:rPr lang="en-US" sz="2400" b="1" dirty="0" smtClean="0"/>
              <a:t>Business Functions: Action Leadership</a:t>
            </a:r>
            <a:endParaRPr lang="en-US" sz="2400" b="1" dirty="0"/>
          </a:p>
          <a:p>
            <a:r>
              <a:rPr lang="en-US" sz="2400" b="1" dirty="0" smtClean="0"/>
              <a:t>Self: Mastery</a:t>
            </a:r>
            <a:endParaRPr lang="en-US" sz="2400" b="1" dirty="0"/>
          </a:p>
          <a:p>
            <a:r>
              <a:rPr lang="en-US" sz="2400" b="1" dirty="0" smtClean="0"/>
              <a:t>Team: Exceptional Collaboration</a:t>
            </a:r>
            <a:endParaRPr lang="en-US" sz="2400" b="1" dirty="0"/>
          </a:p>
          <a:p>
            <a:r>
              <a:rPr lang="en-US" sz="2400" b="1" dirty="0" smtClean="0"/>
              <a:t>Organization: Seven Next Practices </a:t>
            </a:r>
            <a:endParaRPr lang="en-US" sz="2400" b="1" dirty="0"/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3/4/2012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2010 Sudhir Chadalavada UniTi Group</a:t>
            </a:r>
            <a:endParaRPr lang="en-US"/>
          </a:p>
        </p:txBody>
      </p:sp>
      <p:pic>
        <p:nvPicPr>
          <p:cNvPr id="9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48200" y="2057400"/>
            <a:ext cx="4038600" cy="4054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E8539-B55C-43C7-9A50-EC5ABFD270EA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652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Rectangle 2"/>
          <p:cNvSpPr>
            <a:spLocks/>
          </p:cNvSpPr>
          <p:nvPr/>
        </p:nvSpPr>
        <p:spPr bwMode="auto">
          <a:xfrm>
            <a:off x="663575" y="457200"/>
            <a:ext cx="7759700" cy="66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/>
          <a:p>
            <a:pPr algn="ctr" defTabSz="822325"/>
            <a:r>
              <a:rPr lang="en-US" sz="4400" b="1" dirty="0">
                <a:solidFill>
                  <a:srgbClr val="A95DD2"/>
                </a:solidFill>
                <a:latin typeface="Gill Sans" charset="0"/>
                <a:sym typeface="Gill Sans" charset="0"/>
              </a:rPr>
              <a:t>Action Leadership</a:t>
            </a:r>
          </a:p>
        </p:txBody>
      </p:sp>
      <p:pic>
        <p:nvPicPr>
          <p:cNvPr id="1639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752600"/>
            <a:ext cx="2589213" cy="17212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1" name="Picture 4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4495800"/>
            <a:ext cx="1981200" cy="183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2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724400"/>
            <a:ext cx="2381253" cy="159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3" name="Rectangle 6"/>
          <p:cNvSpPr>
            <a:spLocks/>
          </p:cNvSpPr>
          <p:nvPr/>
        </p:nvSpPr>
        <p:spPr bwMode="auto">
          <a:xfrm>
            <a:off x="4954587" y="1800983"/>
            <a:ext cx="1673225" cy="815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/>
          <a:p>
            <a:pPr algn="r" defTabSz="822325"/>
            <a:r>
              <a:rPr lang="en-US" sz="2400" b="1" dirty="0">
                <a:latin typeface="Gill Sans" charset="0"/>
                <a:sym typeface="Gill Sans" charset="0"/>
              </a:rPr>
              <a:t>Strategy</a:t>
            </a:r>
          </a:p>
          <a:p>
            <a:pPr algn="r" defTabSz="822325"/>
            <a:endParaRPr lang="en-US" sz="2900" b="1" dirty="0">
              <a:latin typeface="Gill Sans" charset="0"/>
              <a:sym typeface="Gill Sans" charset="0"/>
            </a:endParaRPr>
          </a:p>
        </p:txBody>
      </p:sp>
      <p:sp>
        <p:nvSpPr>
          <p:cNvPr id="16394" name="Rectangle 7"/>
          <p:cNvSpPr>
            <a:spLocks/>
          </p:cNvSpPr>
          <p:nvPr/>
        </p:nvSpPr>
        <p:spPr bwMode="auto">
          <a:xfrm>
            <a:off x="1447800" y="5943600"/>
            <a:ext cx="21336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/>
          <a:p>
            <a:pPr algn="ctr" defTabSz="822325"/>
            <a:r>
              <a:rPr lang="en-US" sz="2400" b="1" dirty="0">
                <a:latin typeface="Gill Sans" charset="0"/>
                <a:sym typeface="Gill Sans" charset="0"/>
              </a:rPr>
              <a:t>Resolution</a:t>
            </a:r>
          </a:p>
        </p:txBody>
      </p:sp>
      <p:sp>
        <p:nvSpPr>
          <p:cNvPr id="16395" name="Rectangle 8"/>
          <p:cNvSpPr>
            <a:spLocks/>
          </p:cNvSpPr>
          <p:nvPr/>
        </p:nvSpPr>
        <p:spPr bwMode="auto">
          <a:xfrm>
            <a:off x="7391400" y="3276600"/>
            <a:ext cx="154339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algn="r" defTabSz="822325"/>
            <a:r>
              <a:rPr lang="en-US" sz="2400" b="1" dirty="0">
                <a:latin typeface="Gill Sans" charset="0"/>
                <a:sym typeface="Gill Sans" charset="0"/>
              </a:rPr>
              <a:t>Execution</a:t>
            </a:r>
          </a:p>
        </p:txBody>
      </p:sp>
      <p:sp>
        <p:nvSpPr>
          <p:cNvPr id="16396" name="Rectangle 9"/>
          <p:cNvSpPr>
            <a:spLocks/>
          </p:cNvSpPr>
          <p:nvPr/>
        </p:nvSpPr>
        <p:spPr bwMode="auto">
          <a:xfrm>
            <a:off x="228600" y="4648200"/>
            <a:ext cx="12182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algn="ctr" defTabSz="822325"/>
            <a:r>
              <a:rPr lang="en-US" sz="2400" b="1" dirty="0">
                <a:latin typeface="Gill Sans" charset="0"/>
                <a:sym typeface="Gill Sans" charset="0"/>
              </a:rPr>
              <a:t>Conflict </a:t>
            </a:r>
          </a:p>
        </p:txBody>
      </p:sp>
      <p:sp>
        <p:nvSpPr>
          <p:cNvPr id="16397" name="Rectangle 10"/>
          <p:cNvSpPr>
            <a:spLocks/>
          </p:cNvSpPr>
          <p:nvPr/>
        </p:nvSpPr>
        <p:spPr bwMode="auto">
          <a:xfrm>
            <a:off x="6207720" y="5369996"/>
            <a:ext cx="256480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algn="r" defTabSz="822325"/>
            <a:r>
              <a:rPr lang="en-US" sz="2400" b="1" dirty="0">
                <a:latin typeface="Gill Sans" charset="0"/>
                <a:sym typeface="Gill Sans" charset="0"/>
              </a:rPr>
              <a:t>Decision Making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3/4/2012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2010 Sudhir Chadalavada UniTi Group</a:t>
            </a:r>
            <a:endParaRPr lang="en-US"/>
          </a:p>
        </p:txBody>
      </p:sp>
      <p:sp>
        <p:nvSpPr>
          <p:cNvPr id="5" name="AutoShape 2" descr="data:image/jpeg;base64,/9j/4AAQSkZJRgABAQAAAQABAAD/2wBDAAkGBwgHBgkIBwgKCgkLDRYPDQwMDRsUFRAWIB0iIiAdHx8kKDQsJCYxJx8fLT0tMTU3Ojo6Iys/RD84QzQ5Ojf/2wBDAQoKCg0MDRoPDxo3JR8lNzc3Nzc3Nzc3Nzc3Nzc3Nzc3Nzc3Nzc3Nzc3Nzc3Nzc3Nzc3Nzc3Nzc3Nzc3Nzc3Nzf/wAARCABpAFcDASIAAhEBAxEB/8QAHAAAAgIDAQEAAAAAAAAAAAAABQYABwEDBAgC/8QAPxAAAgECBAMFBgMFBgcAAAAAAQIDBBEABRIhBjFBBxMiUWEUMnGBkbFCocEVI1Jy0RYlNJKi4TNik6OywvD/xAAYAQADAQEAAAAAAAAAAAAAAAABAgMEAP/EAB8RAAMBAAMBAAMBAAAAAAAAAAABAhEDITESEzJBYf/aAAwDAQACEQMRAD8ApTExMTDHGyGJppNC2BsSSeQA3JPoMdEsOXo2mOtnk3tq9msv5tfy6Y3ZFBJWVr0MKsZquJoY7dGJB33G3h3P5HD1F2ZoIadqqps6xsZlQnxvt1PJRvyF7WwlXM+jKW/CvKujelWJyyyRTLqilS+lxyNrgG4OxBH5WJ5sGeKIqahrmy2gkjkpoW16o5C47xlAcXPwA+Q+AD4ZPRTGJjIwxcM8JVfEEiaaiGljcHQ0oJ1/ADHNpehS0XMTB/i7hWs4WqYIquWGZJ1LRyRE22tcWO+1x9cAccnoDGJiYmCcTG+jpJq2pjpqZC8sjBQADtcgXPkNxvjSAzMFRSzE2AAuSfLFi8O5cMnMBKhpg6vIV3LMDe3wFmt/KfPE7tShol0xj4d4MocgkinSTvq4qVM0g2356Vvty9ThgloI8yYQ1veqiqza6eoeNltbe4t6i3rj4qp1jqIV0uQLuSFvYWt0/mwUyQLKk8zqShUxqCLar+8N/S1sZIdVyJstSUz0UHxVw1Pw/nIoi3eQTMTTSH8S6rAHpcbX+N8CaykmpJNEq2BJCt0bl/UYsLtTk9qjoauEf4dnDE7bOBaw59DgDmNQ+e8LvWmmjjkop1Usm+pbWPw94fTGtW8TZJyKgxY/BQlraKmWllWRoVCsrR2WIje7HlYDqf1GFHhXKY82zBlqdXs8S3cKbaieQv8AXFiU6QZdTtTUMQhildS0aCyuQeZ89vtifNa/Ubjl+gHtIraeXKcrp54r16SyEVARVDxW62tuTp2t09cIGL3yCn/ac1RFNHFLE9O0RjZdQLEqQDcdbMPmcBu0XstggpqjN+GRJ/iGU0CJqDW94x9RYq5077Da1rYfhrYF5FlFQYmM9L4mKiBjhWm7/NkkK3WnBkO1/FyUf5iPpixotMckTWuFbV4ugXSD9z9cL3AlGqZVJUFbvU1QRT/yoL/fVhkqEtPAGuUPfKy257/7Yxc1bRq4pyRoqHdpojEgLKG3bYWNv6YK+0SvSrSwDRdbWT3jyuS3QXN72HPbywI4do6yvXVNIns8eiLVoOqVyRtz8tyRbmLYb6LLaeNdppEUwB2KqPEDtve5Jtbr1x3Fx0+96E5KSeFXZ/k1PndJnNKsYevo5GhXTZR3iqGVR57kLc+vLop8BLFVZRmmVTpZnc6lYEFQy6fuMPOWyTUnGnFOWV0yvUSVIrInChe8jdQQQB5DSD6+uKx4tNRkvF2ZewStT974gU8J0yAMR6b4op3YQv1mUw7mldQ8MZX7FTKr1Oiyr1J/ja31+2DiutQKeSFy8coDKfQrtipl1VFSolkctI4DORrbc2v6nF4f2e/ZzFaeQLl9LHYSyMCyqLAAqDfVsdiB8sLycTS67Y8cib7DfCFPLE7mLTeSRFuVta19x52J/I+WGPNczoYZVpZJFSOBdwNz/Cdhc77i/wDNy2OFzJc6gDpTUuW1VRGgGuoSazL6kCw8zbUTzwqccZ5SwZc2b8OL7RTyNH3wlLhlMmvTIb7lW0878/nZob+ckSsdbQpdq9NlAzuKvyOIwx1Qbv4hFoQSA7soubAg8vME9cTClmWY1OZ1HfVb6iBZVUWVR6DExedzsm83osThilenyDK9QP7zVLceuo/qMGJGJNMbG/fSrt8z+mA/CmYNX5ZTLGcwkjpIxHL/AHcXRXsOTxBm5fxAXuMGA6vRQyo9ws7Ncgi4LMo2IB/F5YxcktV2auO1mDxw8V/YdFpBC3ma/W8ZY3/zG3yGGBBpBjJP/BRL/wDT/rgRw9GyZTTI3L2RpFueWqRr/kRgvI377lzK/eD+uNc/qjLXrKS7Y2qsp4vynOKNwkj0g0kdWRjcHzBDAWwB48ibNKegz+GN1jlp0Eyke5qLFT8L6x8h54be3yFPYuH51J1K0sfPmCkRwgR5pLmHD9ZRNCmqmpoyrJcXjSRBuOpF738tWC12mjk+sAlFRy5hXU9DTAGaplWKMHlqYgD749XrkEU+XiiqxL3BiEUrvJZ3FrG2k2UG3Pn5WO48/djlKKrtEyu/KESzcuoQ2/MjHpmsOuMQczN4Tby/F+W3xIwaALtTSU1HllPS0iGGCXVIACbqWN13O99yMIXFCZdU5VxJQqGapfLBVvKi+ENG5YITzLAlt+Vj0tvYebsXrWX8NtHwYDUp/wBVvlhF41rY6J6qkyxSmYvA8s5RTcRPdbqApudd/gAdsKgsojExgCwAPO2JigA/wZnkWQZsaqpEzQmJ1tEurS5Fg2ksoNt+vX5YfYszpq/JzXNmObGF5LgSxQEHSw1PIscbFFve7M4J3t54qQi2O6iznMqKKOGmrqhaeOQSin71jEWBvcpex+mFcphTw9FUGf0EdFS6KmGQplUbKVcaZH8PhDb73Bvzte+O1M9jSTVPC4hRFbvFBY7d1quoF9tB+NsVBwpXZXnWaTQ02T5ll0RQyTrQ5u8dOt+d103APkD+WH6onNNlbvOVuIhr6AG3rtz8zjPyW4aSKRCpNsUu27MKeqo8mpo3BngZi6EaWCmKMA2O9rqw36g+WK/4TAmz2Cjdyi1qSUhI85EKr/qK/THf2gZ1SZ5ni1FFqZIoRCZCLByCTcem/PADL6s0GYUtYgJanmSUDz0sD+mNE7nZN9MfOwjSON2lZC5joZGsoublkX9cehlvGJKqq8J0k2vfu1HTbr1Pr6AYp3sVWipePOKadVUTIXWAnn3azEMB/wBv6YtytlWRxGQ2hSHk8JvsfCPmfyB88CgAqoZjPL3i+NRqf0I0tb5d5b5DFTdrFX+zuMslzGGR417kpI6X8UYlJIHmNLdMWLxJWVEWW5lUUTFaownuToupLtpU8j5Rn5dd8URxtms+az5c888kvdUaqoktqFyWJIAAB3tYD8OOk4WwLADExMTDnExMZwb4RyWPO8y7ueZEiiszoWs0gvyH6/74DeLWFLXg7dn2W+wcNSVs+lHrZoydVh+71BQPmCT88dnaZVmDhV4ixvUTpHbzsdX/AKnADtBqq2nzLLKBHEdENEiKuwZg1t/QbW+OO7telK0eXQqCVaZiSOXhWw/8jjKp25p/0s2lLkrM74+W90/DGcYb3T8MaiBaXBdYKPtbmAiMnttMy6APeLRLJv6XG+LXqM9yvLKVp5a6l70xySDu5lDOY1LONPOygAW3I5dMeeWtWcWUyysgDxwq/eKWUgQLcEDextbDNNmOR5a4oHrLaEjhe8Go6ARYt4AC2jw3uDY2vbCv0P8ADtzDNznFSuaZdDV07SU600DVCqCFQI91INrXdb872HrhE4wp+4z6YggiZVkFulxY/bDea/Kpc8jpMhqBVUwpjI8oiaMBiV8AB8h9/jhN4qnafPajURaPTGvwA/qThE3+TP8AB8SjQRiYmJixMMNUZJPDEJ6WrhlVQHan7vSSBud/M+eB1U0HtJeiWVI9iokPiU9dx640YmAcOFZnuU51HkcmYy1MFTl/dJUFo9azrqXUQRvewJ39RucP2c5jwZxTk7Us2b06ANribVokR+VwrAE8+Vt8UkMY6N/LhK4k8x+Dq32Gc9yODKjqgzejrI2AKCO6yNfrpsbfXAmKIzMVVkXbm7hR9Tj4T3W/mxkfqPvh14INcM2TQ1b5hVV8Zq3FljjVnSPwheYG52wHqqeTNc0rJqFu/TXr1MQnhPWxtsOWBePiTl88KpzvRvrVg98MZBPls71tVU028JCRxyBibkHc8hy9cK2fFDnVc0UiyI0zEOvI3/8ArYE43r7owJl/Tps510pwmJiYmKCn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4" descr="data:image/jpeg;base64,/9j/4AAQSkZJRgABAQAAAQABAAD/2wBDAAkGBwgHBgkIBwgKCgkLDRYPDQwMDRsUFRAWIB0iIiAdHx8kKDQsJCYxJx8fLT0tMTU3Ojo6Iys/RD84QzQ5Ojf/2wBDAQoKCg0MDRoPDxo3JR8lNzc3Nzc3Nzc3Nzc3Nzc3Nzc3Nzc3Nzc3Nzc3Nzc3Nzc3Nzc3Nzc3Nzc3Nzc3Nzc3Nzf/wAARCABpAFcDASIAAhEBAxEB/8QAHAAAAgIDAQEAAAAAAAAAAAAABQYABwEDBAgC/8QAPxAAAgECBAMFBgMFBgcAAAAAAQIDBBEABRIhBjFBBxMiUWEUMnGBkbFCocEVI1Jy0RYlNJKi4TNik6OywvD/xAAYAQADAQEAAAAAAAAAAAAAAAABAgMEAP/EAB8RAAMBAAMBAAMBAAAAAAAAAAABAhEDITESEzJBYf/aAAwDAQACEQMRAD8ApTExMTDHGyGJppNC2BsSSeQA3JPoMdEsOXo2mOtnk3tq9msv5tfy6Y3ZFBJWVr0MKsZquJoY7dGJB33G3h3P5HD1F2ZoIadqqps6xsZlQnxvt1PJRvyF7WwlXM+jKW/CvKujelWJyyyRTLqilS+lxyNrgG4OxBH5WJ5sGeKIqahrmy2gkjkpoW16o5C47xlAcXPwA+Q+AD4ZPRTGJjIwxcM8JVfEEiaaiGljcHQ0oJ1/ADHNpehS0XMTB/i7hWs4WqYIquWGZJ1LRyRE22tcWO+1x9cAccnoDGJiYmCcTG+jpJq2pjpqZC8sjBQADtcgXPkNxvjSAzMFRSzE2AAuSfLFi8O5cMnMBKhpg6vIV3LMDe3wFmt/KfPE7tShol0xj4d4MocgkinSTvq4qVM0g2356Vvty9ThgloI8yYQ1veqiqza6eoeNltbe4t6i3rj4qp1jqIV0uQLuSFvYWt0/mwUyQLKk8zqShUxqCLar+8N/S1sZIdVyJstSUz0UHxVw1Pw/nIoi3eQTMTTSH8S6rAHpcbX+N8CaykmpJNEq2BJCt0bl/UYsLtTk9qjoauEf4dnDE7bOBaw59DgDmNQ+e8LvWmmjjkop1Usm+pbWPw94fTGtW8TZJyKgxY/BQlraKmWllWRoVCsrR2WIje7HlYDqf1GFHhXKY82zBlqdXs8S3cKbaieQv8AXFiU6QZdTtTUMQhildS0aCyuQeZ89vtifNa/Ubjl+gHtIraeXKcrp54r16SyEVARVDxW62tuTp2t09cIGL3yCn/ac1RFNHFLE9O0RjZdQLEqQDcdbMPmcBu0XstggpqjN+GRJ/iGU0CJqDW94x9RYq5077Da1rYfhrYF5FlFQYmM9L4mKiBjhWm7/NkkK3WnBkO1/FyUf5iPpixotMckTWuFbV4ugXSD9z9cL3AlGqZVJUFbvU1QRT/yoL/fVhkqEtPAGuUPfKy257/7Yxc1bRq4pyRoqHdpojEgLKG3bYWNv6YK+0SvSrSwDRdbWT3jyuS3QXN72HPbywI4do6yvXVNIns8eiLVoOqVyRtz8tyRbmLYb6LLaeNdppEUwB2KqPEDtve5Jtbr1x3Fx0+96E5KSeFXZ/k1PndJnNKsYevo5GhXTZR3iqGVR57kLc+vLop8BLFVZRmmVTpZnc6lYEFQy6fuMPOWyTUnGnFOWV0yvUSVIrInChe8jdQQQB5DSD6+uKx4tNRkvF2ZewStT974gU8J0yAMR6b4op3YQv1mUw7mldQ8MZX7FTKr1Oiyr1J/ja31+2DiutQKeSFy8coDKfQrtipl1VFSolkctI4DORrbc2v6nF4f2e/ZzFaeQLl9LHYSyMCyqLAAqDfVsdiB8sLycTS67Y8cib7DfCFPLE7mLTeSRFuVta19x52J/I+WGPNczoYZVpZJFSOBdwNz/Cdhc77i/wDNy2OFzJc6gDpTUuW1VRGgGuoSazL6kCw8zbUTzwqccZ5SwZc2b8OL7RTyNH3wlLhlMmvTIb7lW0878/nZob+ckSsdbQpdq9NlAzuKvyOIwx1Qbv4hFoQSA7soubAg8vME9cTClmWY1OZ1HfVb6iBZVUWVR6DExedzsm83osThilenyDK9QP7zVLceuo/qMGJGJNMbG/fSrt8z+mA/CmYNX5ZTLGcwkjpIxHL/AHcXRXsOTxBm5fxAXuMGA6vRQyo9ws7Ncgi4LMo2IB/F5YxcktV2auO1mDxw8V/YdFpBC3ma/W8ZY3/zG3yGGBBpBjJP/BRL/wDT/rgRw9GyZTTI3L2RpFueWqRr/kRgvI377lzK/eD+uNc/qjLXrKS7Y2qsp4vynOKNwkj0g0kdWRjcHzBDAWwB48ibNKegz+GN1jlp0Eyke5qLFT8L6x8h54be3yFPYuH51J1K0sfPmCkRwgR5pLmHD9ZRNCmqmpoyrJcXjSRBuOpF738tWC12mjk+sAlFRy5hXU9DTAGaplWKMHlqYgD749XrkEU+XiiqxL3BiEUrvJZ3FrG2k2UG3Pn5WO48/djlKKrtEyu/KESzcuoQ2/MjHpmsOuMQczN4Tby/F+W3xIwaALtTSU1HllPS0iGGCXVIACbqWN13O99yMIXFCZdU5VxJQqGapfLBVvKi+ENG5YITzLAlt+Vj0tvYebsXrWX8NtHwYDUp/wBVvlhF41rY6J6qkyxSmYvA8s5RTcRPdbqApudd/gAdsKgsojExgCwAPO2JigA/wZnkWQZsaqpEzQmJ1tEurS5Fg2ksoNt+vX5YfYszpq/JzXNmObGF5LgSxQEHSw1PIscbFFve7M4J3t54qQi2O6iznMqKKOGmrqhaeOQSin71jEWBvcpex+mFcphTw9FUGf0EdFS6KmGQplUbKVcaZH8PhDb73Bvzte+O1M9jSTVPC4hRFbvFBY7d1quoF9tB+NsVBwpXZXnWaTQ02T5ll0RQyTrQ5u8dOt+d103APkD+WH6onNNlbvOVuIhr6AG3rtz8zjPyW4aSKRCpNsUu27MKeqo8mpo3BngZi6EaWCmKMA2O9rqw36g+WK/4TAmz2Cjdyi1qSUhI85EKr/qK/THf2gZ1SZ5ni1FFqZIoRCZCLByCTcem/PADL6s0GYUtYgJanmSUDz0sD+mNE7nZN9MfOwjSON2lZC5joZGsoublkX9cehlvGJKqq8J0k2vfu1HTbr1Pr6AYp3sVWipePOKadVUTIXWAnn3azEMB/wBv6YtytlWRxGQ2hSHk8JvsfCPmfyB88CgAqoZjPL3i+NRqf0I0tb5d5b5DFTdrFX+zuMslzGGR417kpI6X8UYlJIHmNLdMWLxJWVEWW5lUUTFaownuToupLtpU8j5Rn5dd8URxtms+az5c888kvdUaqoktqFyWJIAAB3tYD8OOk4WwLADExMTDnExMZwb4RyWPO8y7ueZEiiszoWs0gvyH6/74DeLWFLXg7dn2W+wcNSVs+lHrZoydVh+71BQPmCT88dnaZVmDhV4ixvUTpHbzsdX/AKnADtBqq2nzLLKBHEdENEiKuwZg1t/QbW+OO7telK0eXQqCVaZiSOXhWw/8jjKp25p/0s2lLkrM74+W90/DGcYb3T8MaiBaXBdYKPtbmAiMnttMy6APeLRLJv6XG+LXqM9yvLKVp5a6l70xySDu5lDOY1LONPOygAW3I5dMeeWtWcWUyysgDxwq/eKWUgQLcEDextbDNNmOR5a4oHrLaEjhe8Go6ARYt4AC2jw3uDY2vbCv0P8ADtzDNznFSuaZdDV07SU600DVCqCFQI91INrXdb872HrhE4wp+4z6YggiZVkFulxY/bDea/Kpc8jpMhqBVUwpjI8oiaMBiV8AB8h9/jhN4qnafPajURaPTGvwA/qThE3+TP8AB8SjQRiYmJixMMNUZJPDEJ6WrhlVQHan7vSSBud/M+eB1U0HtJeiWVI9iokPiU9dx640YmAcOFZnuU51HkcmYy1MFTl/dJUFo9azrqXUQRvewJ39RucP2c5jwZxTk7Us2b06ANribVokR+VwrAE8+Vt8UkMY6N/LhK4k8x+Dq32Gc9yODKjqgzejrI2AKCO6yNfrpsbfXAmKIzMVVkXbm7hR9Tj4T3W/mxkfqPvh14INcM2TQ1b5hVV8Zq3FljjVnSPwheYG52wHqqeTNc0rJqFu/TXr1MQnhPWxtsOWBePiTl88KpzvRvrVg98MZBPls71tVU028JCRxyBibkHc8hy9cK2fFDnVc0UiyI0zEOvI3/8ArYE43r7owJl/Tps510pwmJiYmKCn/9k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2" descr="data:image/jpeg;base64,/9j/4AAQSkZJRgABAQAAAQABAAD/2wCEAAkGBhQSEBUUExQUFBUUFxoWFxgXGBwVGhgcHR0YGhgYGhccHSYeGRkkHxwZHy8gJScpLCwsGB8xNTAqNSYrLCkBCQoKDgwOGg8PGiokHyAsLCwsKSkpLCwsLCwpKSksKSwsLCksKSkpLCkpKSwpLCksLCkpKSwsKSwsKSksKSwpKf/AABEIAPYAzQMBIgACEQEDEQH/xAAcAAABBQEBAQAAAAAAAAAAAAAAAQQFBgcDAgj/xABKEAACAQIDBQUEBwQHBgYDAAABAgMAEQQSIQUGEzFBIlFhcYEHMpGhFCNCYrHB0VJygpIkM0OisuHwFRYlY3OzCFODk8LxVGR0/8QAGQEBAAMBAQAAAAAAAAAAAAAAAAEDBAIF/8QAJBEAAgMAAgIBBQEBAAAAAAAAAAECAxEhMRJBIgQTMlFxI2H/2gAMAwEAAhEDEQA/AMUoooroBRRRQBRRRQBRXaHDluWg0ux5LcgXY9Bc1KvisHG8mSF5hYKhlkIW4vmkIjytrpZL2FzcmgIW1JUk21UPPDYcDUdkODY/ezk3HQ/G9e9n4XDSkK0kkDG4BKiVCx90lgVKLfno1udARVFd8bgnhcxyKVdeYPjYggjQg8wRoa4UAUUUUAUUUUAUUUUAUUUUAUUUUAUUUUAt6SiigCiiigCiiigCiiigJOQBcGupBllZiOjKgCrfuIYvp96+ml45VubDXwGtSqNnwQQSEukzNwbE5lZF7a/u5GBH3gatG5O58hTjspR83YzdnsWsWGnO5006GuJSUVrOox8mUEiitJg9mbHFySTsrQlmdbE3ckkgNbkBfXWpPD7pqZSgw8aoDfOYoytxyAU9sj1rj70fR14Mz/aGNGIwkLZbS4a0LsNA0RF4bi/vqQ6k9xXuqCqQ2riG4kqaIvFY5FsFBBKiwHQDQd2vfUfVxWLakpQaSgCiilFAAoNKx7q7YPAvK2VFLG/Tl6nkPU0BwpKuEPssx5XNw0XwMi5vl+tMNubkYvCx8SaOy31ZWVgL8r2NxrfpXPkicZXqKW1JXRAUUUUAUUUUAUUUUAUUUtqASlNeoYS7BVBZmNgALknuAq/7D9ljlQ+I6/2atlNvvNlOvgOXfXEpxj2Sk30cvZXsXNK2IYG0YyJ4sR2vgPxrV1QczUJsrCrhYljWJlRSdV+s5m5Jt2vW1PV2lF1kTpzNvxrBOfk9NUViFn2hGsyxsQpdSykm17aEDx1Bqqb8b7PhCscQXiN27nUBdRqvLX8qsON3Zgx7vHKoZzHEsDA2KFnfM4I52UEkcjlFZ9vz7OhhIRPBK00WgfOAHT3dbjssnbS1tRmq+qpPJFU5+ij4iYu7MbXZixtoLkk1zopRWspACkr0a80AUopKKA9xJcgDmSB8TatK2fghCqhFZCuoN0AJsfe7Wvr31m0ZsQwOoII8+Y+daG2LlaVQyshYLeyXQaC4JIN+1ccxVF3otr7L5u9vKChVlckEahlkvoL9Rax0tan2P2qjxspgmkDKQQFXUHwzVTIcZImYRFlZwANQBdQ1iNL9b+lWbcvbbyI6yvncG63Oa68jqSb6qx8MwqlS07lE+fpeZGuhIF+deKsO/mzFg2jiET3c2cDuzgNb0JqvVsRnFFKa80VICiiigCiiigFr0qliABcnQADn6V5FXHZGx+Cq8hOy52Yi4hTvH3umvj3VxKSijqMXImPZnu0UnkllAzxhVUc7FhmPqBYetaQ1rVAbpkcOS19ZL68zdIyCb1Nk6V59k3JmmMfFYeYJgSwH2TYj4H4a11kAPMAjyvemeF/rpu60Y9bMT8mWuxNj1qtnR7wUdsTxB2eHBKTYaWCNY36WJrrtHCoQYzZlVkQIba3lRbEH3gEwxuO4mnWw8NxGZSLq7LCenZA4snyCL/FXPaUa5g55vMsguOV0xTCx8nHxrbDVUZnzMxD2hbtLg8T2BaKUF0HRdbMg8AeXgRUTsWFb5jqUdBbpla6sT5afGtC9rUObDRP1SS3LowN/S4FZ/sRwHS1icxVwTlzIwAtrobG9Wwk5Q0hr5YGL2Ky3AteKLO4PUhirgd5AI9BUUK1vFbOVlRgMxU2YaXdCMri/iLH+Gsz29s8QYmSIXsrdm/PKdR8qiq1S4JnDxGFBpK9KpPIXPhVxWeoJyjqw5qQRfXUajTrV/wB2duNNHlIaRxzsbkkkX7A5LqO151DbK3Ed1DStw78lAufXoPKrfurs/wD2fI5jjabiIoLF1UAgm4tblres1k4PjS6EZLksGE2cuFjM+JAzi+SMdqx6AH7Tm/PkKg44pYYeIjhJwGIXKGQ8yEI8NLHwHOnjTmWZpJbM62VQPdQEA6DvN75uZrqzjuvbv/Gsrlj4LlHVyYxjMW8sjSSMWdyWYnmSef8ArwrjW57v7q4XEQxK+HiLLO2GLhAGeN4mcM3/ADF7Nn59nxNUzbfsokXBJisLxJrGRZk0JXIzKXS3vJ2SSOYr0VJNaZGseGf0GldLGxBBHQ6H4V5rogWkpaKASiivSRkkADUmw9aAsO6WygS2IcXSLkO9v8vxIq0phDmCsNXPEl/dHuJ5dLeB7664XBBFigA0jGZx3n7IPmbn+EV6xL/VzuObHhr6dgf3i1YJzcmbYRxYSm7ON+tJPKdcyj9y4t/KVPpVlx+JCqzvayi5PgBUJu5gxxXFh9SkaA21FwSbVOY7ACWNlIvdSB52NtPO1Uvskhtk7SA7Mt45ZCZCG0BvawVvday2Fr305U/lxIv2mUDzrzgoVlgjzqGBRbgi+th076f7G2BDxCSiLHGOJIQo1A91PUjl1A8aKPk8Ib8VpLbIHCiYAHMFZtdO3iGAiT97KFv3BhUTt/FqswU3yqGy2FybBIEygc7lJTVikiykyEdqMtOwvf66QZIl/gWw7tVqqbRRHlJjOZFjWFW6NlBDOCNe0Tz8z1rba1GGGaGuRTd/HafDmPsKI3RnbMzKl7gK7BMqsfPvrLZIiCQbXBtobj4jQitR2ls54y8SiIKwysAGyEcwH+sue/XzrMcXHldhYCzEWF7DU8r6286mlrMQsWExuliJPpUaK7AEm45jQE+6dLU/9oODtKkgFswynzHL5U03CYDGrf8AZa3narfvvswvhWOhKfWDTu975X+Fczl42I7im4My8irJuPs/PMZCLiMafvHr6ConZOyHxD5UHLVieQH+ulaJsnYoghMYY3se1bqebW7q7tniw5rg29JMsOeuteeL1vXPDT5uw2jjp3+KnqK9SAD3hoKwezUNY5szSEE8wtx90AV3gjDEAySNfS18oP8AKAfnXPBJZF+9dv5rmvUkRVGYcwOz5nRfmRTtgtu62WCBJAAFU4vFWHcoEEfqdasGI2aYNmQ4QG0k3Dw5I/ac5pm9F4p9K44LZSho4BYqhhgI+7CvHk88zlAam0j4+KWT7GHzKn3pW7Lt4hVut+9m7q9GPCMUnrKt7V9zcPPgpsQY0E0ELMj21KqNVb9qw92/I28q+bZYSpswKkdCCD8DX1pvjAZYFwwvfEuImI6R+/Mf5FK/xCqN7S9wX2pKz4URq+EThkkW4zntcIN0KLbnpd7dK7OTAKK64jDtGzI6lWUlWU6EEaEEVyqQKKnN0cBxsUubUJ2jfXl7o+P4VB1dN1sCUwUsw0Zw2U+AuB86qtlkSytbIseCxAyyzW97Mw58l0X00v60rYbJBFGeZeO/ib52+d68Ng8uHYd0eX4i1OdopZ4B/wAz8EavP02Elu9N/SMQCeYiPyYVY1fUDvqpbPly4sd0seX+JCT8wT/LVhlFwdTr3cx5GuX2ckXszH2QKitIwvmC2st2NgzEgA2tpzqzYHGSrGiKkajNnYsxlZ26E2yqADYgAn3RUfEgVFAGUA6U7MoUBmIAv5f/AHXSm4v4nMob2OMbeW4lcuGIYrYKhOmpVfeIsOZPKoPabM8EzQ3UJHKxlGijhrdlX9o3yr3AnnpUxhMKZrsysIgoOU3V5CxtGtuaKx7Xfa2gvXjfOHh7J2gVt9XDwFtoB7hkIHQlnb4CtEK5TezKpSUeIkFstYMRhVZEQJIl9FGhI19Qw+VZz7T9k8PEpMqKi4hLsFUKFlQlJgLd7dvycVafZPOWwbr0SUgeqqT6XJqX3v2EuKgeMixBWVGt7ua0UnkL8EnwBqa2oWOIl8opmR7pYjJjYW+/b46fnWszvnVha4IsdL89KxVC0bg8mRvgVP61r2yMcJoUlX7QBPh3j41P1MXqZNL9DLZexVwoKr9qzE9Sfy8qcY3aSQqXkaygX8T4DxNNtubxQw3u6s37KkE/5Vne2dtviHu2ij3VHIfqfGq4Vym9kWSmorguO620/pckxlAscpQX1XKeh5g2PMVOTwZVYZmYWNs1jb1tc+tZ1ujjGTFx2NgxKn1B/wAq0eXkfKouj4ywmt6jxhEzIg1F1XW9ulPH2YzFF4hJaWMC+X9tTcm17AAk+ArnsyCyID0UfgKmMDhgzM7XyoDGtueZgBI4/dRsg+/KB0NVQWyJm8RO/T346yRjmsswv34hkiwy27yFD+AFXHBQLFGqA6KALnrbmT4nmfOoHBYYmZQ1rx/XS290SMMsUQPUIl7fwnrXvezbKQoiyEqjkl7DtMqj+rVeZZ2Kpp0LV6DkY0jzitrZnumkjraIkX4cRPamK8yXIsi82yjoDZ9hoDFGEQrBGOslmkYkkszXIUMSSSTfU8hVHw+3Zc0klhE0hvfmwFgAqg6LYWAPOw6XNQ+0p82pLMx6szMfmbDryAqqVyRZGpsZe3bYUTcPGwsjEkRTZWVrm10cgHTkVOndWP1f95xGuGe4AJAVdBcm45H8aoJq2ufnHTiUceHSKEswUC5JsLd/StYxGCWLCxxaaNHH87n8DWebqpxMdCD1e58h2vyFaRtVc0sS35yFvDRT+Zqm98pFtK40XHj6k6WvlHxZRTTepmURFb3Eq2t43H51I4xCI1Fv7SMf3xTTefVI26iWPT+K1Zl2aZdM9bRgbIGj1eMh1HK5A1B8xcetSbbwCwyRSm45MBGBpyzNb5A0xivp3kCpTZGyfpUwiuVVRnlYfZTuB6FuQ9T0rlLXhEsS1jzYyvicmZZsrhyREMuXKQtuJIAG1uC3ZGhsW6TeztjlRmTDsxJDSrI9pMv2YkLnkTcsxyhrEC4NSeLiXiwQoAEjyAKPvXYfCON/56kMBP2cTN3u4B8Ihk/xKx9a3wqjFGKU2yNwez8XnMhGHN3MirnexLCwZmC80UZAALHnfurvtMx+KwmyZfq4n4j5ZH1YZZCS31ZXs9F5m2mtXbdsERZSbhBGo8PqoifmT8a4YuNcZFNh5QpSSMi1u9pVv/dU1acGH+x7E9jEJ3Mj28CCD+ArQZ4AxVT7r3iY/dlUxk+hKN/DWP7kbS+g7RZJeyr5oXvoAQeyfLMPnWvYiIshVTYupW40sSCAax2/GzTRB7Ew3ezBGLEvdQC5zHvDDSQc9O2GHpUfDtaZI2iWRljbmoNgat/tVXNPFNb+uTieptxB6ScQVRiK2R5RQ20wvRSUV0QW/cPc6TFGScErHhxe4GrS/wBnGvfclb9wNWuUnhsTcHkR3NfKV8wbivPslmIwkyyLLwDKhMkYLNHIMro1gCctlW+hFxrzq14jYsU8rN9MicSFWyxxEykra54am2Y5dTYDwrNdBy6L65KPDIeK91RAXc6KqjMT42Gth1/Krjs3ZiwxxnESph8pzZS65ydct2OgtmY2F+0xN+6E23tL6HaKBeEz2LkgSTMCSFVmBARmIayDkFYkjlUHido3AYsHubgtoPRRbX0vaqeK++zp/P8Ahp+G2bhJAWRYZcxzMcwlJPeSSddB8K44vdDCuc3DKMBYMjFSB4a2t6VRsLuviGtL/U6Zza6zhAVHECixHM2uehuK94/2g44YpoIFRnw5yOuQyPKRcFwARZSQAbe7mudAatj81rRU8T4ZF4/bEcHESWVA0TshvoxsxANvEDppVW2nv/GD9Shfxbsr8OZ+VWjfsR47Zc+IiHaw+JJJsL5WylgDa5UM5/0axyuo0x7ZP3WOtobSkmbNI1z3dB4AdKa0UVo66KiybiYfNi837CM3x0/Or1iiePEOdkc/NByqsezfBEmV7adlR8z+lWWRj9LUcgImv6svWsFz2f8ADVV+I8mc5U7+LH/iFc95gRCp7pUJ/nHOkxY0j1/to/z/AErxvQ18G+uqlT4aMpqlei9+x0h08at252GH0OO3vY2ZmY9eFHfS/dlUDzlqoRtcaj/Rq8bgS58PHIbZYIBF65i8h+Cx1dQuWU39IeYXEZsS0t7hDiJD5IEgX/DL8667PlZdmuW5rE99PtGPM3rnZqY7KjP0bEMebQInrIHlPxM4qTxYts+e3UTH4s4/StpkJHY+hlHdIo+EUQqHwxvHKdRfCkjws85/SpfZZ+sxHhLr/wC3FUTghdP3sCPmX/WgPnf2m4ThbWxY5AyZx5OA/wANatXs43xMg+jzN21H1bH7Sjp4sO/upj7ccFl2hFJ/52GjYnvIup/AVQMNiGjZXQ5WUhge4jlUTh5LDqMsZovtOwt4Ee2kUzAfuzLnA8uIkv8ANWaVsEmOTGYAMQAsqBW0zZZUdG07/wC0t4Gsq2js54JXikFmQkN+RHgefrUV9YTNc6NKKWkqw4NA9j20ZVxhiiOIPEQm0UiqAV1Lsr9hhbSx7625MJiX0k4mvQukF/3hCGY+WcVnnsN2K0WHkxYhaVpW4SAFVsqm7HMxGhNhpf3eVaq+Dnm/rCsCdVibM7DuMhAyj90X8RXDJ9FG3m3YkxOJRcMiMIouHNl+riBzXyK1yS9i4IGoB1N6lt0t0Dh5pZJMkhU5IyByv22YAjsNYomnRRVxRY4YrABI41JsNAANT+ZptshDwUZhYyfWNfoXJbXyBA9Kr8VunSbzCA2k/EklVSVaR0w6sDlICIZpCD5m1ViRePwywUSMDI7KpQsWANzE/Kx5SRtbldlvU1iMRaLidTHiJV/exEoji+IIruuEiaaVZQpiRCAW0C5XyBg2hU9k6iuyCvbl7DH0baGEP2zyNzYujKVzWGazL7wH4VgmIiKsykWKkgjuIJBFfQG4m95lxrYZwrxKrpG5JzhUJKBm5MLaX0NYvvxhwm0sWoAAGIksAb/aJ5+tdI5IOiiiugav7OsN/RmZbZc+pJyqDYaanp+tSu0cGUxTZsp7C2sb3uTqO8VStyNnYaWBuPjFw5DkhSmcsABdvCrNsnYRSSQRP9JjsuSSMEggi9tNAfCsdtebI0Vz9HfHADhf9Zfwau228MGw0w65G/C9cdq4ZlEedGX62O1xa+utSmJjzIy/tAj4gispfozhl7IPeo/AGrbumQmxZCDrI84B8WkMS/iKoew5T9HiLfshb9bjT8q0PYEFtmYJbW4k8bHyMrS/gorTR2ym7pEphcMOAw6Niwo6dlJEjHyjrrOP+HL95Yx/M6j86XAA/RsObe9MGPq7vXjP/wANgP8A/P8A9yKtZmH2zdJMV/1Qbf8AoxVFbIN+GvK+AQ29f86lcM9psUP3H+Mdv/iaYbFUXivzGBj+ZP6UBlft4gBw2zpLHWMrf+GNv1rHxW9+2SEPsTCvluwMZHgOGc35fCsDFdIGl4WRl2XBEqAm0cqsDaxLyNYjW+im/KwPWof2j40SvDKq5eJGytca3VtVPlURsve2aIBSQ6KMoU9FAI0PgGbv5093zxplSCTKQkgeVDzHba7rppdGVl8bjSqVBqWlrlqKrXpRrSVK7qYPi47DR/tzRg+WYX+VXFR9S7lbEXC4DDwjmka5v3jqx/mJqcvXKJda931qslkXvCM6LACbzsENuiDtSH+UEfxCvW2cVw8PKw0yxtbzsQvzIpYTnnd+kdol/e0aT19xfQ0028udY4//ADJowR91TxG9LJb1oERGIww4qR/ZWXDw+kCGdvnlqB29gXdoWBukkTOwPQ8RmDZvdU/WaFtDYi4vrMpibq0p1OXFzjyJyIf5QKdTQG7ICQVwYUdLWJH4gUBRt2dmGDGKxiljvIAC57LK65SAVAV7MTqADY3qie1jAxR7SlMbXMhzyIQfq2NtLka5h2hbletL362skcSCBPrWCSyMhKhEOUgmxtckgAkdb1j298oacN27sobtA9bnQnVgNBfrY10kQQVFFFdA6QyWYH9fXkQfnWs7P2LA8aiLbMaBvsR511tc3XN2bAak1kVXn2QgDHM5MmZYmCLEAZJGYgZUvy7OYlugB1owWnamwMXBwi2L+lYZpVFw5kAIuw0a9uXMGpeNW55WIHWxqPkO0zM7YXAcBSSFzICb8g7F2s8lie1Y867vsTbNg8mNSEk+60wX5Ktj5Vksr8nwWQn4rCM2aLBl/YeQDyzM34GtQwceSDZ6290Bj/Dh5Cfmay54p4pZ1xDK8hAOaMghwyhQRlA527r1rO27JwF7lmt36Qsv51NccbOrHqR02ef6Jg+8mH5qT+deSv8AQIF+/h1t5SoD+FJDLbC4QkgAGAm+gHZA9K8LilXDxBiAFxVrk2GksltT5CtGlI8kuMRiR0+jof8AvD9Kb7JFp0Uf/gxW9GYfp8a6xSq0+IdSGHAjF1II04xOo864YKZVxkCEEM2C7N+RyNHmF+8Zh8aApPtea278AbmZIl0JtfK1we8aVgFb77XnJ2BAWXKTJEct/duH7udYFXXoHocqscr8XY6HmcJiSh78kyll9M6N/NVbBq0bmpxIcfBz4mEaUD70DLILeNs9AVerL7NI8218GP8AnA/AE1WqunscgDbaw1+mdvgj09A+nYWpvtDGcNNBd2IVB+0x5Dy6nuANOZJgiliQFUEknkAOZqK2ZE0rHESAgsCIkPOOPvI6O+hPcMo6GqwPNm4Thxql7kC5b9pjqzerEn1qL2viMswY6CCCSU+bdlPwepw8h1qryyiRGc8sTOsaeMaGykeByyN5NQEdi8MY8PKvWPDQQerHt6ebVOTC8+XXWF/8S6fOo7bEoMGMbmVdR6qIj8r1JTm2KS3WKX5NFb8a5JR8/wC721P6dPFipGtKOC2ZsgYIwAjZvsjKMvdemO+27rYVos0pdGVhEOeRVY2Qk25Zj0v4Ux3ygCbRxSi9hPJz8Wv+dddsYppMFhGcksDNHcm/ZThZAfEBreQFWoggKKKKkBTvZu1JcPIJIJHicXAZTY2PMeXhTSigJ3Fb8Y6RbNi8Rbu4hA/u2q84HE4XZ6o8AOPx7opLv9ZHCWUEhRqWYX6fEcqymrvgva/jocOsEQgQIgQMIu3YaAk3sT42owScO8eQvHiomhlLcQNltckh7OlhYHow6aWrQt798EYwPhWLdqU5shZWUqVupOhBbS9Ztuso2vngxEzfS3kLxyNYkjJ7vS63XUDUDUVzl2TtPZz5Mkqrfmq8WJ/G1ip9QDVTj3nbJ39mm7T3ngfAQwdpyRAJOyQqZSl82a19RawvSYfOII4CIxHG5e4zFm1cgEHQC7ePKqDDtnaUyNGmEVsylSy4UhhfuNrDzq77NxBaBGYEMRZ1OhDDssCO8EEVltc1yy6vxkOtmPLAZ1hMRWY3OZSCmhBAykXGptfleu2wt45eKubD2ighaAFGBJfMuYgM2q9jvvc617jNhTDYzgQkXueJKW1vYl2NvA2I+NRC2SR1KtaUv2g7xhtnyYN5BxIcTFkQnM3D4dwVNgCoJt6eNZZVu9qEVtoMf2kjPyI/KqiTW6D2KZnaxiVafZpi8u1cKGtld2ia/USqUI+dVanOzcWYpo5BoY3V/wCVga6IPe18BwMRLFcHhSMlx90kVc/YlGP9p8Q3ywwyMbC/OyAADW/a0HWoj2mYcJtXFZQArOJBbudVe/rcmr//AOHbZJzYrEdwWFe4n32/BfjUN8A1KHBST9rEdiPMGWEak2PZ4zdTfXINByJNTRWlA0rw7eNVsEftuciMRocrzHhqe6/vt/CoY+gqO2nGBiMHEgsAzsAOixxlAP74+FdsIeLipJSQUgHAj7s+hmb07CfwtXHFPbFs/SDDnyu7Fj8ox8ahgjZlvs/GsL2dsS1+d8pZb/3ae43EsZgYgski4d7LmtqXh0PcbVELikXY7RZhxfofEYai3F1v3c2qH2Hvzh5dov8AR4WvIjAMSBxJLhgTc3QEJb1vauktI0yn2kRkbVxV9CZM3fzAPOoKXGloo4raRl2Hjny3/wAIqQ3v2p9Jx081gud72Bvy0Op8qhqsJCiiigFtSUrNf/VvwpKAKKKKA6QTsjBkZlYG4Kkgg+BGoq04D2q7TiFhinf/AKgWT5sL/OqlTzZOBM88cY+2wHp1+V6h52wbLuhvxtTGoTK0UcRuOIqZZD35bkqO7MR5U/2NEBEXHJpJJFvdjZmJBuTc3965764YkCHDCOIZSwEUYHTNZAR5c/SpGJQq5F0VVCgeAFq8yyxy/hsrj4nvEkj7QOvLlVafeeGAz4lyQkjqiAAXkKLldlGl9dL/AHaltt7RXD4OWTmyKSL9/JfmRWFYzaDy5c7XyLlUcgBz0HiSSe+9W0V+fLObJ50P96NvfTMQ0pXKLBVW97KOVz1PMnzqIFBNJW5JJYjM3oppKKKkgtvtEl4kmEntbj4KBjy1Kgxt80rRP/DttK8WKgJ0R0lGn7QKt81Wsy3iF8Bs1/8AlTRn+CZj+DirD7C9olNqZL2EsTqbaXK2cX+B+NQ+gfRbTheZ/Oo7am0CEtHbiyHJHfp3ue9VHaPoOteziXEpDKnBCXzE9rNrcW6AAVG4DEM8wlMZKyIRG2gEcYIIuOeaU2bwCi/Kq2ThIYWNIlSFW5DQEjM3VmI5kkkknvNVrE7QUw4qzXeXiFBY3yX+jxm/iwv61PYzhKHnIUvEjdoWLAKCxW/Ty8aqm8+0voey4CVzMDAApNrtcSWJ52zCmEMN+Hj/ANnyxxMoa8WFLJYMtmWy352Fjpy51k+wdoTxmVRHGjwxFDJHlEovKFJQ3Kl9ct+eXrV0/wB5RiooVmjhgD40K7BSELBGJYq3NwxAudLlb1S97MOqK2IjAPFk5OqyALrktmBsQLDSnklifsKLZVNqwZJpFK5SrEWuDa3PUaHXuppSk0lWgKKKKAKKKKAKKKKAKu/sw2TnneY8oxlX94/5fjVLiiLMFUXLEADvJ5Vtm6myBh4Ej0uBmY97HnWe+eRz9ltS16O9on+kYZTyvI/8iG3za/pT22vnVe3n3qijxeGi5yLIMx/ZV1yEHzvy8KsIX7XQC/r3VjlHMNKfZVvafismCK9ZJFX4do/h86yI1o/tZxByYddNS7eoCj8zWb1to/AzW/kFFFFXlQUUUUBZcaQ2xsMeZjxeITyDJC9rePOvfsyxnD2thGva8uQ/xhl/OlVb7BPLTaA89YP8qhdgyZcVAc/DtLGc+nY7Q7WumnPXSoB9P43EfSJTAmsaW+kN0OlxCO8t9ruXT7VSMWKBlaPK11UOWt2e0SAAep05CqC2/wDgoWiXCSSYp7NCmHi0DsTmMrswGp1ObrqaXG+13PDCuGw5bEzyPEIncZVKWzMXU2ZddCLDQ35VXjJLJvXjIYMFK90QSuqO3S7sqOSe/Lf4VRt9Mfg8bkhglE3HaaUlZB9WyIuXQ2sLZuyeffpVY383yXFbNwypHwmkmllmUEspZbDMrHmpLEjutURupsyKWXDtiZUWAgxPkU5ksSVMjMhChmNs4J7tBXSXBDHmOkfhDjTNNaMCLisrBFk0LIgLHMAALk6EinOKwTSbPyMO0Iw3fYjWvWzorhy/atI6j3bNlYqCbAXOnjUuD2SCNLGsdtnyS/RqqryLb9mRUUpFJW8yhRRRQBRRRQBS0lT+5eEgkxNp2AAF0DGys1xof061DeLSUteE5uDuyb/SJBbT6tTz1+3r8vWrJvRvOMHB2ReRyQmmgta7HyuNOpqcw8Sjx8qqvtM2eGwqy9Y5AP4W0PztWFS87PkamvGHBmhxTGTiMSzFsxJ5k3uTX0JF/VC/2wD+dfO6i510r6JBGVQuoCix9NLVb9QswrqfZlXtTxH9JjT9mK/qxP6CqTVq9pan/aDd2RLfA1Vaur/FFU3rCiiirDkKKKKAsUc3/B3X/wDdjJ/9l/0qv28tamEf/hjjvxafKKT9ahwLkAdaAuWB2PmWLEQIuGaLsSmQySo7EZfdEZyhgSCpOubTnUxtjAmR4WgbD4NsEB/Vx4kKC7ZgzExnLc353uDY8qfx47sW4GHNyGJkEkpYgBczFpNTpz0qrYvfsrIyDD4cqOwShlTMAT04hFrk9DVcZKXR1KLj2WPG4sy457PC3Dw0UY4XChS7HPIAkhNiTcGw08KMXhLKXkP1alzZpLJkPuAiNRcoOYsQ3KobZHtQbDSGSJJFYqA6s4kWTLogbsqwsCQGBvY63p5vt7YGxuFGHiiaLOBxiWzXA1yLb7JNrk6m1dYzk8bAnVoyE9wSOEFvs5jl+RFOds4/hYeRvukDzIsPmaidyTeAjudh8gf1r1vo9sMB3yAfAE1hcf8AXP8Aps3/ADKLRRRXoGMKKKKAk4tjqYhIZ4lvzBDkrzsLhSC5Avlve1qYzYdltcWuoYeTWKn1vUnsfeaSBOHlWWIyLI0b3KsVDCxHIi5BItzRadR74kZQcPAVQ3UWOhDBkObn2VAQDlbmL0BBJhmKswGiWzHuzGw/CudWBt6Vu1sNHlkGV1c8QEZ2cEMQGEnaI4hJPdblUAx100HTr86Amd3t6ZcK4sxaO/aQm4I627j5VpvtEivsyRhyvGfTMD+FYvWh7O9q1sMIMRhxLZcmYEdpQLXZWBBOg86z2V8qUUWwlw0yhYPDmSREGpdlUepAr6Ow+BAIHdYfgBWR7ObAQY7DTpMGjcs7oVsYGt2L9LXPyrXsNt3DyWCTRN+6wPdbkaq+obecHdWJMo/tR3JeYLiIFzNGuV1HNluSGHeRrcVkRr6jVl/atp1qjbf3IwGLclXEUra5oyLNbQ3j5M1+gsamq7OJETh7RilFW7Gez5g1o8TA63sGOaMX52uQVvbW17+FVSRLEi4NiRcag+IPdWpNPopaaPFFFd4MGzkBRck2t1+HP5VJA/l02fGP28RI3okcS/i5rlsPZzSzKADYG5NrjTW1Tuzd2WYIuIYBI7lU5e8QWue7QVZWngjXKHiQDkAVHlpeqJ3ZxEvrr3ljLG4rgwynW6r8zovz19Kzomr/AInEwGOQNKhDg37QJ5aWFUWDDM7ZUBY6mw8NSfAUo6Yu7RxpRTyLY0zNlEblrXtaxt3i/MeIqXwm4OKfUhIx95tfgL1a5xXbKlFvoldxP6hv+ofwWuW/f9VF4ueXl/nVl2VsVMNDlUliLk36ny6CoDfZL4SJie0HFx+8pvfytWSMlK3UapR8a8KLRRRW4xhRRRQBRRRQBRRRQBRRRUoC0A0lFAuySg3hxKCy4iZR3CRrfC9dP95sTe5lJJFiSASe4m41I6E6jpRRUSijo4Y3bU0ufiSOwkIZxeysQAASoFrgAfCmFFFQiGFOUx8gXIrsFPMA2Hy50UVJA3JpLUUVBOBXXDzlGDLoVNx1+I6iloqe0OiVxe9k0huyxXuTcJqfW97DoOVOv9/8V3pbxXMfUk3NLRXH24/onyYDf/EW1EZ/hI/Oonae2ZZz2zoOSjQD076KKmNcVykQ7JNY2MDSUUV0QFFFFAf/2Q=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4" descr="data:image/jpeg;base64,/9j/4AAQSkZJRgABAQAAAQABAAD/2wCEAAkGBhQSEBUUExQUFBUUFxoWFxgXGBwVGhgcHR0YGhgYGhccHSYeGRkkHxwZHy8gJScpLCwsGB8xNTAqNSYrLCkBCQoKDgwOGg8PGiokHyAsLCwsKSkpLCwsLCwpKSksKSwsLCksKSkpLCkpKSwpLCksLCkpKSwsKSwsKSksKSwpKf/AABEIAPYAzQMBIgACEQEDEQH/xAAcAAABBQEBAQAAAAAAAAAAAAAAAQQFBgcDAgj/xABKEAACAQIDBQUEBwQHBgYDAAABAgMAEQQSIQUGEzFBIlFhcYEHMpGhFCNCYrHB0VJygpIkM0OisuHwFRYlY3OzCFODk8LxVGR0/8QAGQEBAAMBAQAAAAAAAAAAAAAAAAEDBAIF/8QAJBEAAgMAAgIBBQEBAAAAAAAAAAECAxEhMRJBIgQTMlFxI2H/2gAMAwEAAhEDEQA/AMUoooroBRRRQBRRRQBRXaHDluWg0ux5LcgXY9Bc1KvisHG8mSF5hYKhlkIW4vmkIjytrpZL2FzcmgIW1JUk21UPPDYcDUdkODY/ezk3HQ/G9e9n4XDSkK0kkDG4BKiVCx90lgVKLfno1udARVFd8bgnhcxyKVdeYPjYggjQg8wRoa4UAUUUUAUUUUAUUUUAUUUUAUUUUAUUUUAt6SiigCiiigCiiigCiiigJOQBcGupBllZiOjKgCrfuIYvp96+ml45VubDXwGtSqNnwQQSEukzNwbE5lZF7a/u5GBH3gatG5O58hTjspR83YzdnsWsWGnO5006GuJSUVrOox8mUEiitJg9mbHFySTsrQlmdbE3ckkgNbkBfXWpPD7pqZSgw8aoDfOYoytxyAU9sj1rj70fR14Mz/aGNGIwkLZbS4a0LsNA0RF4bi/vqQ6k9xXuqCqQ2riG4kqaIvFY5FsFBBKiwHQDQd2vfUfVxWLakpQaSgCiilFAAoNKx7q7YPAvK2VFLG/Tl6nkPU0BwpKuEPssx5XNw0XwMi5vl+tMNubkYvCx8SaOy31ZWVgL8r2NxrfpXPkicZXqKW1JXRAUUUUAUUUUAUUUUAUUUtqASlNeoYS7BVBZmNgALknuAq/7D9ljlQ+I6/2atlNvvNlOvgOXfXEpxj2Sk30cvZXsXNK2IYG0YyJ4sR2vgPxrV1QczUJsrCrhYljWJlRSdV+s5m5Jt2vW1PV2lF1kTpzNvxrBOfk9NUViFn2hGsyxsQpdSykm17aEDx1Bqqb8b7PhCscQXiN27nUBdRqvLX8qsON3Zgx7vHKoZzHEsDA2KFnfM4I52UEkcjlFZ9vz7OhhIRPBK00WgfOAHT3dbjssnbS1tRmq+qpPJFU5+ij4iYu7MbXZixtoLkk1zopRWspACkr0a80AUopKKA9xJcgDmSB8TatK2fghCqhFZCuoN0AJsfe7Wvr31m0ZsQwOoII8+Y+daG2LlaVQyshYLeyXQaC4JIN+1ccxVF3otr7L5u9vKChVlckEahlkvoL9Rax0tan2P2qjxspgmkDKQQFXUHwzVTIcZImYRFlZwANQBdQ1iNL9b+lWbcvbbyI6yvncG63Oa68jqSb6qx8MwqlS07lE+fpeZGuhIF+deKsO/mzFg2jiET3c2cDuzgNb0JqvVsRnFFKa80VICiiigCiiigFr0qliABcnQADn6V5FXHZGx+Cq8hOy52Yi4hTvH3umvj3VxKSijqMXImPZnu0UnkllAzxhVUc7FhmPqBYetaQ1rVAbpkcOS19ZL68zdIyCb1Nk6V59k3JmmMfFYeYJgSwH2TYj4H4a11kAPMAjyvemeF/rpu60Y9bMT8mWuxNj1qtnR7wUdsTxB2eHBKTYaWCNY36WJrrtHCoQYzZlVkQIba3lRbEH3gEwxuO4mnWw8NxGZSLq7LCenZA4snyCL/FXPaUa5g55vMsguOV0xTCx8nHxrbDVUZnzMxD2hbtLg8T2BaKUF0HRdbMg8AeXgRUTsWFb5jqUdBbpla6sT5afGtC9rUObDRP1SS3LowN/S4FZ/sRwHS1icxVwTlzIwAtrobG9Wwk5Q0hr5YGL2Ky3AteKLO4PUhirgd5AI9BUUK1vFbOVlRgMxU2YaXdCMri/iLH+Gsz29s8QYmSIXsrdm/PKdR8qiq1S4JnDxGFBpK9KpPIXPhVxWeoJyjqw5qQRfXUajTrV/wB2duNNHlIaRxzsbkkkX7A5LqO151DbK3Ed1DStw78lAufXoPKrfurs/wD2fI5jjabiIoLF1UAgm4tblres1k4PjS6EZLksGE2cuFjM+JAzi+SMdqx6AH7Tm/PkKg44pYYeIjhJwGIXKGQ8yEI8NLHwHOnjTmWZpJbM62VQPdQEA6DvN75uZrqzjuvbv/Gsrlj4LlHVyYxjMW8sjSSMWdyWYnmSef8ArwrjW57v7q4XEQxK+HiLLO2GLhAGeN4mcM3/ADF7Nn59nxNUzbfsokXBJisLxJrGRZk0JXIzKXS3vJ2SSOYr0VJNaZGseGf0GldLGxBBHQ6H4V5rogWkpaKASiivSRkkADUmw9aAsO6WygS2IcXSLkO9v8vxIq0phDmCsNXPEl/dHuJ5dLeB7664XBBFigA0jGZx3n7IPmbn+EV6xL/VzuObHhr6dgf3i1YJzcmbYRxYSm7ON+tJPKdcyj9y4t/KVPpVlx+JCqzvayi5PgBUJu5gxxXFh9SkaA21FwSbVOY7ACWNlIvdSB52NtPO1Uvskhtk7SA7Mt45ZCZCG0BvawVvday2Fr305U/lxIv2mUDzrzgoVlgjzqGBRbgi+th076f7G2BDxCSiLHGOJIQo1A91PUjl1A8aKPk8Ib8VpLbIHCiYAHMFZtdO3iGAiT97KFv3BhUTt/FqswU3yqGy2FybBIEygc7lJTVikiykyEdqMtOwvf66QZIl/gWw7tVqqbRRHlJjOZFjWFW6NlBDOCNe0Tz8z1rba1GGGaGuRTd/HafDmPsKI3RnbMzKl7gK7BMqsfPvrLZIiCQbXBtobj4jQitR2ls54y8SiIKwysAGyEcwH+sue/XzrMcXHldhYCzEWF7DU8r6286mlrMQsWExuliJPpUaK7AEm45jQE+6dLU/9oODtKkgFswynzHL5U03CYDGrf8AZa3narfvvswvhWOhKfWDTu975X+Fczl42I7im4My8irJuPs/PMZCLiMafvHr6ConZOyHxD5UHLVieQH+ulaJsnYoghMYY3se1bqebW7q7tniw5rg29JMsOeuteeL1vXPDT5uw2jjp3+KnqK9SAD3hoKwezUNY5szSEE8wtx90AV3gjDEAySNfS18oP8AKAfnXPBJZF+9dv5rmvUkRVGYcwOz5nRfmRTtgtu62WCBJAAFU4vFWHcoEEfqdasGI2aYNmQ4QG0k3Dw5I/ac5pm9F4p9K44LZSho4BYqhhgI+7CvHk88zlAam0j4+KWT7GHzKn3pW7Lt4hVut+9m7q9GPCMUnrKt7V9zcPPgpsQY0E0ELMj21KqNVb9qw92/I28q+bZYSpswKkdCCD8DX1pvjAZYFwwvfEuImI6R+/Mf5FK/xCqN7S9wX2pKz4URq+EThkkW4zntcIN0KLbnpd7dK7OTAKK64jDtGzI6lWUlWU6EEaEEVyqQKKnN0cBxsUubUJ2jfXl7o+P4VB1dN1sCUwUsw0Zw2U+AuB86qtlkSytbIseCxAyyzW97Mw58l0X00v60rYbJBFGeZeO/ib52+d68Ng8uHYd0eX4i1OdopZ4B/wAz8EavP02Elu9N/SMQCeYiPyYVY1fUDvqpbPly4sd0seX+JCT8wT/LVhlFwdTr3cx5GuX2ckXszH2QKitIwvmC2st2NgzEgA2tpzqzYHGSrGiKkajNnYsxlZ26E2yqADYgAn3RUfEgVFAGUA6U7MoUBmIAv5f/AHXSm4v4nMob2OMbeW4lcuGIYrYKhOmpVfeIsOZPKoPabM8EzQ3UJHKxlGijhrdlX9o3yr3AnnpUxhMKZrsysIgoOU3V5CxtGtuaKx7Xfa2gvXjfOHh7J2gVt9XDwFtoB7hkIHQlnb4CtEK5TezKpSUeIkFstYMRhVZEQJIl9FGhI19Qw+VZz7T9k8PEpMqKi4hLsFUKFlQlJgLd7dvycVafZPOWwbr0SUgeqqT6XJqX3v2EuKgeMixBWVGt7ua0UnkL8EnwBqa2oWOIl8opmR7pYjJjYW+/b46fnWszvnVha4IsdL89KxVC0bg8mRvgVP61r2yMcJoUlX7QBPh3j41P1MXqZNL9DLZexVwoKr9qzE9Sfy8qcY3aSQqXkaygX8T4DxNNtubxQw3u6s37KkE/5Vne2dtviHu2ij3VHIfqfGq4Vym9kWSmorguO620/pckxlAscpQX1XKeh5g2PMVOTwZVYZmYWNs1jb1tc+tZ1ujjGTFx2NgxKn1B/wAq0eXkfKouj4ywmt6jxhEzIg1F1XW9ulPH2YzFF4hJaWMC+X9tTcm17AAk+ArnsyCyID0UfgKmMDhgzM7XyoDGtueZgBI4/dRsg+/KB0NVQWyJm8RO/T346yRjmsswv34hkiwy27yFD+AFXHBQLFGqA6KALnrbmT4nmfOoHBYYmZQ1rx/XS290SMMsUQPUIl7fwnrXvezbKQoiyEqjkl7DtMqj+rVeZZ2Kpp0LV6DkY0jzitrZnumkjraIkX4cRPamK8yXIsi82yjoDZ9hoDFGEQrBGOslmkYkkszXIUMSSSTfU8hVHw+3Zc0klhE0hvfmwFgAqg6LYWAPOw6XNQ+0p82pLMx6szMfmbDryAqqVyRZGpsZe3bYUTcPGwsjEkRTZWVrm10cgHTkVOndWP1f95xGuGe4AJAVdBcm45H8aoJq2ufnHTiUceHSKEswUC5JsLd/StYxGCWLCxxaaNHH87n8DWebqpxMdCD1e58h2vyFaRtVc0sS35yFvDRT+Zqm98pFtK40XHj6k6WvlHxZRTTepmURFb3Eq2t43H51I4xCI1Fv7SMf3xTTefVI26iWPT+K1Zl2aZdM9bRgbIGj1eMh1HK5A1B8xcetSbbwCwyRSm45MBGBpyzNb5A0xivp3kCpTZGyfpUwiuVVRnlYfZTuB6FuQ9T0rlLXhEsS1jzYyvicmZZsrhyREMuXKQtuJIAG1uC3ZGhsW6TeztjlRmTDsxJDSrI9pMv2YkLnkTcsxyhrEC4NSeLiXiwQoAEjyAKPvXYfCON/56kMBP2cTN3u4B8Ihk/xKx9a3wqjFGKU2yNwez8XnMhGHN3MirnexLCwZmC80UZAALHnfurvtMx+KwmyZfq4n4j5ZH1YZZCS31ZXs9F5m2mtXbdsERZSbhBGo8PqoifmT8a4YuNcZFNh5QpSSMi1u9pVv/dU1acGH+x7E9jEJ3Mj28CCD+ArQZ4AxVT7r3iY/dlUxk+hKN/DWP7kbS+g7RZJeyr5oXvoAQeyfLMPnWvYiIshVTYupW40sSCAax2/GzTRB7Ew3ezBGLEvdQC5zHvDDSQc9O2GHpUfDtaZI2iWRljbmoNgat/tVXNPFNb+uTieptxB6ScQVRiK2R5RQ20wvRSUV0QW/cPc6TFGScErHhxe4GrS/wBnGvfclb9wNWuUnhsTcHkR3NfKV8wbivPslmIwkyyLLwDKhMkYLNHIMro1gCctlW+hFxrzq14jYsU8rN9MicSFWyxxEykra54am2Y5dTYDwrNdBy6L65KPDIeK91RAXc6KqjMT42Gth1/Krjs3ZiwxxnESph8pzZS65ydct2OgtmY2F+0xN+6E23tL6HaKBeEz2LkgSTMCSFVmBARmIayDkFYkjlUHido3AYsHubgtoPRRbX0vaqeK++zp/P8Ahp+G2bhJAWRYZcxzMcwlJPeSSddB8K44vdDCuc3DKMBYMjFSB4a2t6VRsLuviGtL/U6Zza6zhAVHECixHM2uehuK94/2g44YpoIFRnw5yOuQyPKRcFwARZSQAbe7mudAatj81rRU8T4ZF4/bEcHESWVA0TshvoxsxANvEDppVW2nv/GD9Shfxbsr8OZ+VWjfsR47Zc+IiHaw+JJJsL5WylgDa5UM5/0axyuo0x7ZP3WOtobSkmbNI1z3dB4AdKa0UVo66KiybiYfNi837CM3x0/Or1iiePEOdkc/NByqsezfBEmV7adlR8z+lWWRj9LUcgImv6svWsFz2f8ADVV+I8mc5U7+LH/iFc95gRCp7pUJ/nHOkxY0j1/to/z/AErxvQ18G+uqlT4aMpqlei9+x0h08at252GH0OO3vY2ZmY9eFHfS/dlUDzlqoRtcaj/Rq8bgS58PHIbZYIBF65i8h+Cx1dQuWU39IeYXEZsS0t7hDiJD5IEgX/DL8667PlZdmuW5rE99PtGPM3rnZqY7KjP0bEMebQInrIHlPxM4qTxYts+e3UTH4s4/StpkJHY+hlHdIo+EUQqHwxvHKdRfCkjws85/SpfZZ+sxHhLr/wC3FUTghdP3sCPmX/WgPnf2m4ThbWxY5AyZx5OA/wANatXs43xMg+jzN21H1bH7Sjp4sO/upj7ccFl2hFJ/52GjYnvIup/AVQMNiGjZXQ5WUhge4jlUTh5LDqMsZovtOwt4Ee2kUzAfuzLnA8uIkv8ANWaVsEmOTGYAMQAsqBW0zZZUdG07/wC0t4Gsq2js54JXikFmQkN+RHgefrUV9YTNc6NKKWkqw4NA9j20ZVxhiiOIPEQm0UiqAV1Lsr9hhbSx7625MJiX0k4mvQukF/3hCGY+WcVnnsN2K0WHkxYhaVpW4SAFVsqm7HMxGhNhpf3eVaq+Dnm/rCsCdVibM7DuMhAyj90X8RXDJ9FG3m3YkxOJRcMiMIouHNl+riBzXyK1yS9i4IGoB1N6lt0t0Dh5pZJMkhU5IyByv22YAjsNYomnRRVxRY4YrABI41JsNAANT+ZptshDwUZhYyfWNfoXJbXyBA9Kr8VunSbzCA2k/EklVSVaR0w6sDlICIZpCD5m1ViRePwywUSMDI7KpQsWANzE/Kx5SRtbldlvU1iMRaLidTHiJV/exEoji+IIruuEiaaVZQpiRCAW0C5XyBg2hU9k6iuyCvbl7DH0baGEP2zyNzYujKVzWGazL7wH4VgmIiKsykWKkgjuIJBFfQG4m95lxrYZwrxKrpG5JzhUJKBm5MLaX0NYvvxhwm0sWoAAGIksAb/aJ5+tdI5IOiiiugav7OsN/RmZbZc+pJyqDYaanp+tSu0cGUxTZsp7C2sb3uTqO8VStyNnYaWBuPjFw5DkhSmcsABdvCrNsnYRSSQRP9JjsuSSMEggi9tNAfCsdtebI0Vz9HfHADhf9Zfwau228MGw0w65G/C9cdq4ZlEedGX62O1xa+utSmJjzIy/tAj4gispfozhl7IPeo/AGrbumQmxZCDrI84B8WkMS/iKoew5T9HiLfshb9bjT8q0PYEFtmYJbW4k8bHyMrS/gorTR2ym7pEphcMOAw6Niwo6dlJEjHyjrrOP+HL95Yx/M6j86XAA/RsObe9MGPq7vXjP/wANgP8A/P8A9yKtZmH2zdJMV/1Qbf8AoxVFbIN+GvK+AQ29f86lcM9psUP3H+Mdv/iaYbFUXivzGBj+ZP6UBlft4gBw2zpLHWMrf+GNv1rHxW9+2SEPsTCvluwMZHgOGc35fCsDFdIGl4WRl2XBEqAm0cqsDaxLyNYjW+im/KwPWof2j40SvDKq5eJGytca3VtVPlURsve2aIBSQ6KMoU9FAI0PgGbv5093zxplSCTKQkgeVDzHba7rppdGVl8bjSqVBqWlrlqKrXpRrSVK7qYPi47DR/tzRg+WYX+VXFR9S7lbEXC4DDwjmka5v3jqx/mJqcvXKJda931qslkXvCM6LACbzsENuiDtSH+UEfxCvW2cVw8PKw0yxtbzsQvzIpYTnnd+kdol/e0aT19xfQ0028udY4//ADJowR91TxG9LJb1oERGIww4qR/ZWXDw+kCGdvnlqB29gXdoWBukkTOwPQ8RmDZvdU/WaFtDYi4vrMpibq0p1OXFzjyJyIf5QKdTQG7ICQVwYUdLWJH4gUBRt2dmGDGKxiljvIAC57LK65SAVAV7MTqADY3qie1jAxR7SlMbXMhzyIQfq2NtLka5h2hbletL362skcSCBPrWCSyMhKhEOUgmxtckgAkdb1j298oacN27sobtA9bnQnVgNBfrY10kQQVFFFdA6QyWYH9fXkQfnWs7P2LA8aiLbMaBvsR511tc3XN2bAak1kVXn2QgDHM5MmZYmCLEAZJGYgZUvy7OYlugB1owWnamwMXBwi2L+lYZpVFw5kAIuw0a9uXMGpeNW55WIHWxqPkO0zM7YXAcBSSFzICb8g7F2s8lie1Y867vsTbNg8mNSEk+60wX5Ktj5Vksr8nwWQn4rCM2aLBl/YeQDyzM34GtQwceSDZ6290Bj/Dh5Cfmay54p4pZ1xDK8hAOaMghwyhQRlA527r1rO27JwF7lmt36Qsv51NccbOrHqR02ef6Jg+8mH5qT+deSv8AQIF+/h1t5SoD+FJDLbC4QkgAGAm+gHZA9K8LilXDxBiAFxVrk2GksltT5CtGlI8kuMRiR0+jof8AvD9Kb7JFp0Uf/gxW9GYfp8a6xSq0+IdSGHAjF1II04xOo864YKZVxkCEEM2C7N+RyNHmF+8Zh8aApPtea278AbmZIl0JtfK1we8aVgFb77XnJ2BAWXKTJEct/duH7udYFXXoHocqscr8XY6HmcJiSh78kyll9M6N/NVbBq0bmpxIcfBz4mEaUD70DLILeNs9AVerL7NI8218GP8AnA/AE1WqunscgDbaw1+mdvgj09A+nYWpvtDGcNNBd2IVB+0x5Dy6nuANOZJgiliQFUEknkAOZqK2ZE0rHESAgsCIkPOOPvI6O+hPcMo6GqwPNm4Thxql7kC5b9pjqzerEn1qL2viMswY6CCCSU+bdlPwepw8h1qryyiRGc8sTOsaeMaGykeByyN5NQEdi8MY8PKvWPDQQerHt6ebVOTC8+XXWF/8S6fOo7bEoMGMbmVdR6qIj8r1JTm2KS3WKX5NFb8a5JR8/wC721P6dPFipGtKOC2ZsgYIwAjZvsjKMvdemO+27rYVos0pdGVhEOeRVY2Qk25Zj0v4Ux3ygCbRxSi9hPJz8Wv+dddsYppMFhGcksDNHcm/ZThZAfEBreQFWoggKKKKkBTvZu1JcPIJIJHicXAZTY2PMeXhTSigJ3Fb8Y6RbNi8Rbu4hA/u2q84HE4XZ6o8AOPx7opLv9ZHCWUEhRqWYX6fEcqymrvgva/jocOsEQgQIgQMIu3YaAk3sT42owScO8eQvHiomhlLcQNltckh7OlhYHow6aWrQt798EYwPhWLdqU5shZWUqVupOhBbS9Ztuso2vngxEzfS3kLxyNYkjJ7vS63XUDUDUVzl2TtPZz5Mkqrfmq8WJ/G1ip9QDVTj3nbJ39mm7T3ngfAQwdpyRAJOyQqZSl82a19RawvSYfOII4CIxHG5e4zFm1cgEHQC7ePKqDDtnaUyNGmEVsylSy4UhhfuNrDzq77NxBaBGYEMRZ1OhDDssCO8EEVltc1yy6vxkOtmPLAZ1hMRWY3OZSCmhBAykXGptfleu2wt45eKubD2ighaAFGBJfMuYgM2q9jvvc617jNhTDYzgQkXueJKW1vYl2NvA2I+NRC2SR1KtaUv2g7xhtnyYN5BxIcTFkQnM3D4dwVNgCoJt6eNZZVu9qEVtoMf2kjPyI/KqiTW6D2KZnaxiVafZpi8u1cKGtld2ia/USqUI+dVanOzcWYpo5BoY3V/wCVga6IPe18BwMRLFcHhSMlx90kVc/YlGP9p8Q3ywwyMbC/OyAADW/a0HWoj2mYcJtXFZQArOJBbudVe/rcmr//AOHbZJzYrEdwWFe4n32/BfjUN8A1KHBST9rEdiPMGWEak2PZ4zdTfXINByJNTRWlA0rw7eNVsEftuciMRocrzHhqe6/vt/CoY+gqO2nGBiMHEgsAzsAOixxlAP74+FdsIeLipJSQUgHAj7s+hmb07CfwtXHFPbFs/SDDnyu7Fj8ox8ahgjZlvs/GsL2dsS1+d8pZb/3ae43EsZgYgski4d7LmtqXh0PcbVELikXY7RZhxfofEYai3F1v3c2qH2Hvzh5dov8AR4WvIjAMSBxJLhgTc3QEJb1vauktI0yn2kRkbVxV9CZM3fzAPOoKXGloo4raRl2Hjny3/wAIqQ3v2p9Jx081gud72Bvy0Op8qhqsJCiiigFtSUrNf/VvwpKAKKKKA6QTsjBkZlYG4Kkgg+BGoq04D2q7TiFhinf/AKgWT5sL/OqlTzZOBM88cY+2wHp1+V6h52wbLuhvxtTGoTK0UcRuOIqZZD35bkqO7MR5U/2NEBEXHJpJJFvdjZmJBuTc3965764YkCHDCOIZSwEUYHTNZAR5c/SpGJQq5F0VVCgeAFq8yyxy/hsrj4nvEkj7QOvLlVafeeGAz4lyQkjqiAAXkKLldlGl9dL/AHaltt7RXD4OWTmyKSL9/JfmRWFYzaDy5c7XyLlUcgBz0HiSSe+9W0V+fLObJ50P96NvfTMQ0pXKLBVW97KOVz1PMnzqIFBNJW5JJYjM3oppKKKkgtvtEl4kmEntbj4KBjy1Kgxt80rRP/DttK8WKgJ0R0lGn7QKt81Wsy3iF8Bs1/8AlTRn+CZj+DirD7C9olNqZL2EsTqbaXK2cX+B+NQ+gfRbTheZ/Oo7am0CEtHbiyHJHfp3ue9VHaPoOteziXEpDKnBCXzE9rNrcW6AAVG4DEM8wlMZKyIRG2gEcYIIuOeaU2bwCi/Kq2ThIYWNIlSFW5DQEjM3VmI5kkkknvNVrE7QUw4qzXeXiFBY3yX+jxm/iwv61PYzhKHnIUvEjdoWLAKCxW/Ty8aqm8+0voey4CVzMDAApNrtcSWJ52zCmEMN+Hj/ANnyxxMoa8WFLJYMtmWy352Fjpy51k+wdoTxmVRHGjwxFDJHlEovKFJQ3Kl9ct+eXrV0/wB5RiooVmjhgD40K7BSELBGJYq3NwxAudLlb1S97MOqK2IjAPFk5OqyALrktmBsQLDSnklifsKLZVNqwZJpFK5SrEWuDa3PUaHXuppSk0lWgKKKKAKKKKAKKKKAKu/sw2TnneY8oxlX94/5fjVLiiLMFUXLEADvJ5Vtm6myBh4Ej0uBmY97HnWe+eRz9ltS16O9on+kYZTyvI/8iG3za/pT22vnVe3n3qijxeGi5yLIMx/ZV1yEHzvy8KsIX7XQC/r3VjlHMNKfZVvafismCK9ZJFX4do/h86yI1o/tZxByYddNS7eoCj8zWb1to/AzW/kFFFFXlQUUUUBZcaQ2xsMeZjxeITyDJC9rePOvfsyxnD2thGva8uQ/xhl/OlVb7BPLTaA89YP8qhdgyZcVAc/DtLGc+nY7Q7WumnPXSoB9P43EfSJTAmsaW+kN0OlxCO8t9ruXT7VSMWKBlaPK11UOWt2e0SAAep05CqC2/wDgoWiXCSSYp7NCmHi0DsTmMrswGp1ObrqaXG+13PDCuGw5bEzyPEIncZVKWzMXU2ZddCLDQ35VXjJLJvXjIYMFK90QSuqO3S7sqOSe/Lf4VRt9Mfg8bkhglE3HaaUlZB9WyIuXQ2sLZuyeffpVY383yXFbNwypHwmkmllmUEspZbDMrHmpLEjutURupsyKWXDtiZUWAgxPkU5ksSVMjMhChmNs4J7tBXSXBDHmOkfhDjTNNaMCLisrBFk0LIgLHMAALk6EinOKwTSbPyMO0Iw3fYjWvWzorhy/atI6j3bNlYqCbAXOnjUuD2SCNLGsdtnyS/RqqryLb9mRUUpFJW8yhRRRQBRRRQBS0lT+5eEgkxNp2AAF0DGys1xof061DeLSUteE5uDuyb/SJBbT6tTz1+3r8vWrJvRvOMHB2ReRyQmmgta7HyuNOpqcw8Sjx8qqvtM2eGwqy9Y5AP4W0PztWFS87PkamvGHBmhxTGTiMSzFsxJ5k3uTX0JF/VC/2wD+dfO6i510r6JBGVQuoCix9NLVb9QswrqfZlXtTxH9JjT9mK/qxP6CqTVq9pan/aDd2RLfA1Vaur/FFU3rCiiirDkKKKKAsUc3/B3X/wDdjJ/9l/0qv28tamEf/hjjvxafKKT9ahwLkAdaAuWB2PmWLEQIuGaLsSmQySo7EZfdEZyhgSCpOubTnUxtjAmR4WgbD4NsEB/Vx4kKC7ZgzExnLc353uDY8qfx47sW4GHNyGJkEkpYgBczFpNTpz0qrYvfsrIyDD4cqOwShlTMAT04hFrk9DVcZKXR1KLj2WPG4sy457PC3Dw0UY4XChS7HPIAkhNiTcGw08KMXhLKXkP1alzZpLJkPuAiNRcoOYsQ3KobZHtQbDSGSJJFYqA6s4kWTLogbsqwsCQGBvY63p5vt7YGxuFGHiiaLOBxiWzXA1yLb7JNrk6m1dYzk8bAnVoyE9wSOEFvs5jl+RFOds4/hYeRvukDzIsPmaidyTeAjudh8gf1r1vo9sMB3yAfAE1hcf8AXP8Aps3/ADKLRRRXoGMKKKKAk4tjqYhIZ4lvzBDkrzsLhSC5Avlve1qYzYdltcWuoYeTWKn1vUnsfeaSBOHlWWIyLI0b3KsVDCxHIi5BItzRadR74kZQcPAVQ3UWOhDBkObn2VAQDlbmL0BBJhmKswGiWzHuzGw/CudWBt6Vu1sNHlkGV1c8QEZ2cEMQGEnaI4hJPdblUAx100HTr86Amd3t6ZcK4sxaO/aQm4I627j5VpvtEivsyRhyvGfTMD+FYvWh7O9q1sMIMRhxLZcmYEdpQLXZWBBOg86z2V8qUUWwlw0yhYPDmSREGpdlUepAr6Ow+BAIHdYfgBWR7ObAQY7DTpMGjcs7oVsYGt2L9LXPyrXsNt3DyWCTRN+6wPdbkaq+obecHdWJMo/tR3JeYLiIFzNGuV1HNluSGHeRrcVkRr6jVl/atp1qjbf3IwGLclXEUra5oyLNbQ3j5M1+gsamq7OJETh7RilFW7Gez5g1o8TA63sGOaMX52uQVvbW17+FVSRLEi4NiRcag+IPdWpNPopaaPFFFd4MGzkBRck2t1+HP5VJA/l02fGP28RI3okcS/i5rlsPZzSzKADYG5NrjTW1Tuzd2WYIuIYBI7lU5e8QWue7QVZWngjXKHiQDkAVHlpeqJ3ZxEvrr3ljLG4rgwynW6r8zovz19Kzomr/AInEwGOQNKhDg37QJ5aWFUWDDM7ZUBY6mw8NSfAUo6Yu7RxpRTyLY0zNlEblrXtaxt3i/MeIqXwm4OKfUhIx95tfgL1a5xXbKlFvoldxP6hv+ofwWuW/f9VF4ueXl/nVl2VsVMNDlUliLk36ny6CoDfZL4SJie0HFx+8pvfytWSMlK3UapR8a8KLRRRW4xhRRRQBRRRQBRRRQBRRRUoC0A0lFAuySg3hxKCy4iZR3CRrfC9dP95sTe5lJJFiSASe4m41I6E6jpRRUSijo4Y3bU0ufiSOwkIZxeysQAASoFrgAfCmFFFQiGFOUx8gXIrsFPMA2Hy50UVJA3JpLUUVBOBXXDzlGDLoVNx1+I6iloqe0OiVxe9k0huyxXuTcJqfW97DoOVOv9/8V3pbxXMfUk3NLRXH24/onyYDf/EW1EZ/hI/Oonae2ZZz2zoOSjQD076KKmNcVykQ7JNY2MDSUUV0QFFFFAf/2Q==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4" name="Picture 6" descr="http://www.mlahanas.de/Greeks/Mythology/Images/TelemachusMentor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447800"/>
            <a:ext cx="2029967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2667000" y="1905000"/>
            <a:ext cx="2438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Gill Sans"/>
                <a:cs typeface="Gill Sans"/>
              </a:rPr>
              <a:t>Mentor- Coach</a:t>
            </a:r>
            <a:endParaRPr lang="en-US" sz="2400" b="1" dirty="0">
              <a:latin typeface="Gill Sans"/>
              <a:cs typeface="Gill Sans"/>
            </a:endParaRPr>
          </a:p>
        </p:txBody>
      </p:sp>
      <p:pic>
        <p:nvPicPr>
          <p:cNvPr id="10" name="Picture 9" descr="kommunikasjon508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5252" y="2971800"/>
            <a:ext cx="2905948" cy="18534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429000" y="3886200"/>
            <a:ext cx="2819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Gill Sans"/>
                <a:cs typeface="Gill Sans"/>
              </a:rPr>
              <a:t>Authentic Communication</a:t>
            </a:r>
            <a:endParaRPr lang="en-US" sz="2400" b="1" dirty="0">
              <a:latin typeface="Gill Sans"/>
              <a:cs typeface="Gill San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E8539-B55C-43C7-9A50-EC5ABFD270EA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3759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0"/>
            <a:ext cx="8229600" cy="1295400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en-US" dirty="0"/>
              <a:t>Enlightened </a:t>
            </a:r>
            <a:r>
              <a:rPr lang="en-US" dirty="0" smtClean="0"/>
              <a:t>Coaching   </a:t>
            </a:r>
            <a:endParaRPr lang="en-US" dirty="0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600200"/>
            <a:ext cx="7543800" cy="4525963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endParaRPr lang="en-US" dirty="0" smtClean="0"/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n-US" dirty="0" smtClean="0"/>
              <a:t>Deep</a:t>
            </a:r>
            <a:r>
              <a:rPr lang="en-US" dirty="0"/>
              <a:t>, Visceral, Empathetic </a:t>
            </a:r>
            <a:r>
              <a:rPr lang="en-US" dirty="0" smtClean="0"/>
              <a:t>, non-judgmental Listening </a:t>
            </a:r>
            <a:endParaRPr lang="en-US" dirty="0"/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n-US" dirty="0"/>
              <a:t>Inspire Questions with Presence 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n-US" dirty="0"/>
              <a:t>The Answer is in the Question 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n-US" dirty="0"/>
              <a:t>Offer Perspective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n-US" dirty="0"/>
              <a:t>Provide Solution (when asked)</a:t>
            </a:r>
          </a:p>
          <a:p>
            <a:pPr marL="609600" indent="-609600" eaLnBrk="1" hangingPunct="1">
              <a:defRPr/>
            </a:pP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3/4/2012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2010 Sudhir Chadalavada UniTi Group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E8539-B55C-43C7-9A50-EC5ABFD270EA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740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Questions &amp; insights on current socioeconomic  scenario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3/4/2012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2010 Sudhir Chadalavada UniTi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E8539-B55C-43C7-9A50-EC5ABFD270E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532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457200"/>
            <a:ext cx="8229600" cy="838200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en-US" dirty="0" smtClean="0"/>
              <a:t>Self Mastery</a:t>
            </a:r>
            <a:endParaRPr lang="en-US" dirty="0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00600"/>
          </a:xfrm>
        </p:spPr>
        <p:txBody>
          <a:bodyPr/>
          <a:lstStyle/>
          <a:p>
            <a:pPr marL="609600" indent="-609600" eaLnBrk="1" hangingPunct="1">
              <a:defRPr/>
            </a:pPr>
            <a:endParaRPr lang="en-US" dirty="0" smtClean="0"/>
          </a:p>
          <a:p>
            <a:pPr marL="609600" indent="-609600" eaLnBrk="1" hangingPunct="1">
              <a:defRPr/>
            </a:pPr>
            <a:r>
              <a:rPr lang="en-US" dirty="0" smtClean="0"/>
              <a:t>Mastery</a:t>
            </a:r>
            <a:r>
              <a:rPr lang="en-US" dirty="0"/>
              <a:t>: Converting our greatest and deepest intentions into consistent </a:t>
            </a:r>
            <a:r>
              <a:rPr lang="en-US" dirty="0" smtClean="0"/>
              <a:t>and impactful action</a:t>
            </a:r>
            <a:r>
              <a:rPr lang="en-US" dirty="0"/>
              <a:t>.</a:t>
            </a:r>
          </a:p>
          <a:p>
            <a:pPr marL="609600" indent="-609600" eaLnBrk="1" hangingPunct="1">
              <a:defRPr/>
            </a:pPr>
            <a:r>
              <a:rPr lang="en-US" dirty="0"/>
              <a:t>Mastering toughest things to do </a:t>
            </a:r>
          </a:p>
          <a:p>
            <a:pPr marL="990600" lvl="1" indent="-533400" eaLnBrk="1" hangingPunct="1">
              <a:defRPr/>
            </a:pPr>
            <a:r>
              <a:rPr lang="en-US" dirty="0"/>
              <a:t>Always give your very best (Gratitude) </a:t>
            </a:r>
          </a:p>
          <a:p>
            <a:pPr marL="990600" lvl="1" indent="-533400" eaLnBrk="1" hangingPunct="1">
              <a:defRPr/>
            </a:pPr>
            <a:r>
              <a:rPr lang="en-US" dirty="0"/>
              <a:t>Be truly Transparent and Authentic (Courage)</a:t>
            </a:r>
          </a:p>
          <a:p>
            <a:pPr marL="990600" lvl="1" indent="-533400" eaLnBrk="1" hangingPunct="1">
              <a:defRPr/>
            </a:pPr>
            <a:r>
              <a:rPr lang="en-US" dirty="0"/>
              <a:t>Detach from wanting to be Right (Humility) </a:t>
            </a:r>
          </a:p>
          <a:p>
            <a:pPr marL="990600" lvl="1" indent="-533400" eaLnBrk="1" hangingPunct="1">
              <a:defRPr/>
            </a:pPr>
            <a:r>
              <a:rPr lang="en-US" dirty="0" smtClean="0"/>
              <a:t>Right action detached </a:t>
            </a:r>
            <a:r>
              <a:rPr lang="en-US" dirty="0"/>
              <a:t>from Outcome (Presence) </a:t>
            </a:r>
          </a:p>
          <a:p>
            <a:pPr marL="990600" lvl="1" indent="-533400" eaLnBrk="1" hangingPunct="1">
              <a:defRPr/>
            </a:pPr>
            <a:r>
              <a:rPr lang="en-US" dirty="0"/>
              <a:t>Accept Criticism &amp; Praise evenly (Self Esteem) </a:t>
            </a:r>
          </a:p>
          <a:p>
            <a:pPr marL="990600" lvl="1" indent="-533400" eaLnBrk="1" hangingPunct="1">
              <a:defRPr/>
            </a:pPr>
            <a:r>
              <a:rPr lang="en-US" dirty="0"/>
              <a:t>Be completely Inclusive (Connectedness)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3/4/2012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2010 Sudhir Chadalavada UniTi Group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E8539-B55C-43C7-9A50-EC5ABFD270EA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097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85800" y="457200"/>
            <a:ext cx="7761288" cy="663575"/>
          </a:xfrm>
        </p:spPr>
        <p:txBody>
          <a:bodyPr rIns="34290" anchor="b">
            <a:noAutofit/>
          </a:bodyPr>
          <a:lstStyle/>
          <a:p>
            <a:pPr algn="ctr" eaLnBrk="1" hangingPunct="1">
              <a:defRPr/>
            </a:pPr>
            <a:r>
              <a:rPr lang="en-US" sz="4400" b="0" dirty="0" smtClean="0">
                <a:solidFill>
                  <a:srgbClr val="A95DD2"/>
                </a:solidFill>
              </a:rPr>
              <a:t>Seven Essential Next Practices</a:t>
            </a:r>
          </a:p>
        </p:txBody>
      </p:sp>
      <p:sp>
        <p:nvSpPr>
          <p:cNvPr id="17414" name="Rectangle 4"/>
          <p:cNvSpPr>
            <a:spLocks/>
          </p:cNvSpPr>
          <p:nvPr/>
        </p:nvSpPr>
        <p:spPr bwMode="auto">
          <a:xfrm>
            <a:off x="2627313" y="5572125"/>
            <a:ext cx="3771900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algn="ctr" defTabSz="822325"/>
            <a:r>
              <a:rPr lang="en-US" sz="2900" b="1">
                <a:solidFill>
                  <a:srgbClr val="A95DD2"/>
                </a:solidFill>
                <a:latin typeface="Gill Sans" charset="0"/>
                <a:sym typeface="Gill Sans" charset="0"/>
              </a:rPr>
              <a:t>Operationalize </a:t>
            </a:r>
            <a:r>
              <a:rPr lang="en-US" sz="2900">
                <a:latin typeface="Gill Sans" charset="0"/>
                <a:sym typeface="Gill Sans" charset="0"/>
              </a:rPr>
              <a:t>Values</a:t>
            </a:r>
          </a:p>
        </p:txBody>
      </p:sp>
      <p:sp>
        <p:nvSpPr>
          <p:cNvPr id="17415" name="Rectangle 5"/>
          <p:cNvSpPr>
            <a:spLocks/>
          </p:cNvSpPr>
          <p:nvPr/>
        </p:nvSpPr>
        <p:spPr bwMode="auto">
          <a:xfrm>
            <a:off x="3912570" y="2938190"/>
            <a:ext cx="2261838" cy="384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algn="ctr" defTabSz="822325"/>
            <a:r>
              <a:rPr lang="en-US" sz="2500" dirty="0" smtClean="0">
                <a:latin typeface="Gill Sans" charset="0"/>
                <a:sym typeface="Gill Sans" charset="0"/>
              </a:rPr>
              <a:t>Pursue </a:t>
            </a:r>
            <a:r>
              <a:rPr lang="en-US" sz="2500" dirty="0">
                <a:latin typeface="Gill Sans" charset="0"/>
                <a:sym typeface="Gill Sans" charset="0"/>
              </a:rPr>
              <a:t>a </a:t>
            </a:r>
            <a:r>
              <a:rPr lang="en-US" sz="2500" b="1" dirty="0">
                <a:solidFill>
                  <a:srgbClr val="A95DD2"/>
                </a:solidFill>
                <a:latin typeface="Gill Sans" charset="0"/>
                <a:sym typeface="Gill Sans" charset="0"/>
              </a:rPr>
              <a:t>Noble</a:t>
            </a:r>
          </a:p>
        </p:txBody>
      </p:sp>
      <p:pic>
        <p:nvPicPr>
          <p:cNvPr id="17416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8575" y="2549525"/>
            <a:ext cx="1782763" cy="1179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7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438400"/>
            <a:ext cx="1646238" cy="2217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8" name="Rectangle 8"/>
          <p:cNvSpPr>
            <a:spLocks/>
          </p:cNvSpPr>
          <p:nvPr/>
        </p:nvSpPr>
        <p:spPr bwMode="auto">
          <a:xfrm>
            <a:off x="1524000" y="1524000"/>
            <a:ext cx="28733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algn="ctr" defTabSz="822325"/>
            <a:r>
              <a:rPr lang="en-US" sz="2500" b="1">
                <a:solidFill>
                  <a:srgbClr val="A95DD2"/>
                </a:solidFill>
                <a:latin typeface="Gill Sans" charset="0"/>
                <a:sym typeface="Gill Sans" charset="0"/>
              </a:rPr>
              <a:t>Achieve</a:t>
            </a:r>
            <a:r>
              <a:rPr lang="en-US" sz="2500">
                <a:latin typeface="Gill Sans" charset="0"/>
                <a:sym typeface="Gill Sans" charset="0"/>
              </a:rPr>
              <a:t> Leadership</a:t>
            </a:r>
          </a:p>
          <a:p>
            <a:pPr algn="ctr" defTabSz="822325"/>
            <a:r>
              <a:rPr lang="en-US" sz="2500">
                <a:latin typeface="Gill Sans" charset="0"/>
                <a:sym typeface="Gill Sans" charset="0"/>
              </a:rPr>
              <a:t>Tipping Point</a:t>
            </a:r>
          </a:p>
        </p:txBody>
      </p:sp>
      <p:sp>
        <p:nvSpPr>
          <p:cNvPr id="17419" name="AutoShape 11" descr="data:image/jpeg;base64,/9j/4AAQSkZJRgABAQAAAQABAAD/2wBDAAkGBwgHBgkIBwgKCgkLDRYPDQwMDRsUFRAWIB0iIiAdHx8kKDQsJCYxJx8fLT0tMTU3Ojo6Iys/RD84QzQ5Ojf/2wBDAQoKCg0MDRoPDxo3JR8lNzc3Nzc3Nzc3Nzc3Nzc3Nzc3Nzc3Nzc3Nzc3Nzc3Nzc3Nzc3Nzc3Nzc3Nzc3Nzc3Nzf/wAARCACUALADASIAAhEBAxEB/8QAHAAAAQUBAQEAAAAAAAAAAAAAAAIDBAUGBwEI/8QAOBAAAgEDAwIEBAQFAwUBAAAAAQIDAAQRBRIhBjETQVFhInGBkRQyobEHI0JiwRUzchYkUvDx0f/EABkBAQADAQEAAAAAAAAAAAAAAAABBAUCA//EACURAAMAAgICAQUAAwAAAAAAAAABAgMRBBIhMSITMkFRYSNCgf/aAAwDAQACEQMRAD8A7jRRRQBRRRQBRRRQBRRRQBRRXmaA9oqJc6lZ2rlLi6hicDO13ANMx6zZSj+VMsn/AAINcPJE+2dKafpFjRUaC+t7gL4cqEsMhdwz9qk10qT8ohpr2FFFFSQFFeZr2gCiiigCiiigCiiigCiiigCiiigCiiigPDxVN1PfXVppMs2mbZLhCvwAbiRnngc1cSMEXLEAepNct6whvLDWJntWuHtpB4qGJmIT1Bx25z96rcrK8cbR74MauvJCudYudQuvA1S1hWWUbC8kJEijHBGeakdMQ6hDbt+JiaPFwQu/jxFGPiXzI+VNaLBFrL77sPJJbHIcsQTk8DPnyPtUzqafVotDnvtOtBLaxNiRg5XcPNuOdo7Y+tZsqrWi9TU+C40JzbX26Z8BS7DOVOAvHB+bVr9NuGurOKd8AyDcB7Ht+mK4ZousSSy7Zofw8hPDRsSrexB866h0lqSXga5uJEQQosCIDgA8ZPzPFWONfSuh4cjHtdjW0HtQKga5qNpptg019I0ULHw94BOCe3btWlT6rZSS29Fdq3VVjptzJaysyzJjdlDjkA9x868sepI7s5QLsBUZz3ywH+c1h/xUl8TBDqAu/E+FlV2zj1O7HFM3uopp0kWnWCSEqAHlIzg++COeB64rKfKt036L64061+TrdvKs8SSofhdQwz6GnaznRl+t5Ybc5kT84HZPID9M1o608d94VFG5600FFFFdnIUUUUAUUUUAUUUUAUV5mg9qArte0xdX0yWzaeSBmGY5ozhkYdjXGXs+r9PvWR4tQmWOQjuWSQA/Psa6p1dZavLaPdaLqYtpoULNFKgaNwOe/cH35+VcqtetNS8cJq0UQA80Rdyn39az+V7W0XeN69m30uCWeG2RYnt5bltsgZNrLnOfsAT9a3QtoFtfwvhr4GzZsxxtxjFZvpiYXl8jjlI4i4yMckKAcfQ/etXXrxISjf7PLkU3Wv0cB1rpd7DVbu2SQKsczBMZ/JnK/oRWn6Mkt7W/ibU5SqbN581Mi8Bj9P2FL/iFHIvUchiBw0SE49agdOyJDe28t6oaNGbIYEg/DxnHviqTmoy/zZd2rxf8OwxuHRXU5VhkH1FZbr+8SDSvw15ZtPZ3X8t5FkClG7juD6cH2qqHX8onWFbe2lVnMZeCcnaw5IIKin+qtX1Bopjp8aT+Ds2W4R90jEZ7qe2CeMHtVvLyJqGpfkpxhpUm0UPTNhYvqG6wSUMqEDxZAxOePIe9J640mSz19ntLowpLCjFPLcBgnHvgGpvR+sXN/qkEV5ZS2rNIPhZCBkBjwT37Ve9X6PLqN/FLGoOyLBOR65qosf8AhbfvZZd6yr9aIP8ADMzo93C8wKgLI4x+djkZH0Xn51vqxfRumiw1SdbgEzGL+XgEgDPxZI4817+9bSr/ABN/SWypyHvIwoooqyeAUUUUAUUUknFADMFBJOABkmqy41m3a0mayljlmCExpn8zY4FRJOqdLE8tvNLtaNjG4cEcg48641rllLpdwzkwyW0kjeFLC+4bcnAPoceVVM3I14hlnFg7P5G+uOvb2zuDbXtkI5R3G/BGfPtV7b65I8DShjkbuCc9q5q+j3Gv2FndWTxo8abZHk4XHufLmte1vFakiWRiGU5BwhPyByfuKp1kv9ln6cLxomX+szX+nSAtICsf+3HIEEjehbyzXO7TrLp1lVZI3ilB+FbhjIB7gYwPqK1tubdGCCY8S72GQcDHA9R9qkT3a3Ek6pbeOI1Cxl48qO+WyeM5/wAVwq7ebOklP2om/wAO7oXV9qEgIKssZQjgYKg/5rdVzXoO9SPXWXIVblSoA7bh/wDK6Q7BVLHyHNaHFpPEUuQtZDPa1o0eoXjTOMnAAx7VkuptJS1tJIokUOVX8xODljxx7Ka2T2tzK7OZ2Xcc4z2rF9SXjTXVvZiRXMkodlcZ3oPhB+hy3/2s+n2pstYtpJbKzSNJsrC1lvr2RPw3ieLAnmnGMe/mB8sntT1h1MJ7l5rfYuMrknkEjAJGB2BrY6dokGp6Xc+LGFSSNoYRjGz+4enkPp71yuC21K3KLIY2XI3jz98UyS5lN/k9IpW2v0bDSXng6nsDcXiXMQlEcbKu09ivbPqR+tdAu3uPFYxPEFPkw5rk7IPw0M0e3x4CC0w4ICkEd/U449q1X/VAuLUpLGqzHCkqwJY/2jvk/pUrI+jk4y491s1OhGeSe5mdIhDJjayn4iRkdvTG0/U1cVU9NQCLS4ZczbrhRM6ynlCQPh7DAHaratXDPXGkZ9vdMKKKK9DkKKKKADwKhXOpWlvOIJZkEhGdmecfKptZ3rDpuDXtP7+FdwgmCb09j7GuMjpTufZ1Gm9UZbruxAv11GxjaRJl/nbVJ2sMcn5j9qqdHC3kjWsyjwzlyZEyAB3qmi/1vRrkC7sb7wc4ZPDZl+YI4zWytGSC0juYUDPKA+duM5/KMeueftWLW3fb0ai+MdSTHA8TRafpFsiSj4guAFhB7lv7vfypHUvSOqJpD3GkXazahH8TxypuEg8wp/8AL0znPbitboOmiwtMy/FdS/HM/q3p9KsyOO9aOLjT13XtlG877fE+d9O6gkd1XUlT0EsSlCvzGf8A30rV2moO0Qs3bEJbeSvO9T6ft86j9d9PW1r1JcGMiNbgCZQBxzwf1B+9QtPia2hiUSHMRKqwOCFby+9Z9tTbk0JfeUyVNLexagt0YvCETqY9rAn5Y8sAKfoPWt3a9XxzLGJYiG2jdgjGfX5Vz6FjfWsBnhnhHxSMsoMTZBJPHfGAPniodhrImiMsasivcGFACCGUf1c11NXKfXwc3jm9bR03VdfjmspPAbYmP5kuc4/tX1Y9sDtWL0+9u7u8/FtC8UHO6KTjbjgY9eMVDht73qScIl+IntJNwVl3KQOMYBGO/fmi90jUdKMv4rU4biKTcY4fDIkQE8c57D3p9y3shQo8I7Jp0fh2EC4AOwMfmeT+prkOoWVyt9csqnaZnKjHluOK7G7iOEuSNoXNUk0llsdirAqpPKjyq1y9alFTj002zntnYapdb1tLc3EW5TIiFdygNkZBIODirPpDovUJZ7S+1tZbZ4HWdVEgLFwxO1u/GD+1bfppESzkj8B0kSQq7smPE9CD5jGOatwK9MXGnSpjJyK8o9Ar2iirhVCiiigCiiigGrmNpreWNJGjZ0Kh17qSO4zXNOqZ9d6dTxdRtY9QsXOw3FrK8L5/uQN+xNdC1bUBp9qZjG0nO3CgnHucAkD6VgNfutS6iTwQ9hJbK27w43BKnHnk5/aqfKvGvfss8dVva9EPRNdtdQdRZ3U6MSMwyTMxX6MT960+mKNQ1e1G34I907++OEH7Vh7TpqzsriO5llXxUYEJECQSewJP+K3XQJE/4q59VRV+XNU8C7ZVotZvENmvFFe14a1zMOa/xXR/x2nyR9/CcHj3GKx1lNJtn3g5WMsOPQiun9XaW2p3cZ/piTA48zz/APlZW50IWikk7d4IzjsACT+1ZPJ6vIzS47ahItz0Rpur2sclprF1DK0G1xC6sDuHOQRx39qY0/8AhXbWtpHBNqszeFIXiMcSr3xwQc5+4rV6HpOn6ZEJrP8AmPKgzMW3bh+2Ks2mFX5ww5W0VKzWn4Zntb0/QVWO0uorWOXCndkRu2OAcjBrGdRWem2CRCKWVpZeFDSlxt981veollutPaCGPxC5wwyvbvxnHoKxg0WUF4BC9u78b2UEIPM8HB9Me9VOUmq1rwWON5nbZuNC1WDUtGtZldWJjAcE87h3zUbWrofBaokZmlYYDEAd/hBPucD7+lcz0/U1tnIt7pgodlIQ43be5xmtD03L/r2pSfi1uYUs3SeFs/7rAj4ixHPpxwOa4V1mpJisSx/I6Hpazx6fBHebfHVAH2HIzUvIqEtyMcNSxcE/1VqpaWigyXRUYSn/ANNKEo86kD9FNq4PnSg1AKooooBEjIis7kKoGSSe1c764/D628EVp40MkDFluIG2OTjGPl863mo2a31q0DySRhv6o2wwrH65G+hNHtuI7rd/RLEA4HrlcD9Oap8t5FPj0WeN17f0x0Gh6zaTwzT6xNPahwWhnXLNzjgj3P6Vtv4avstJ4W/OFT9NwrJ3GoahqE7Jaxrz8Tbjzgc9+wFXPSt8thrC7mxFMSjE+Qb4lP3yKoYMus07LmeO2No6OWpEjhVJY4AGSaQZM9uPnUWaM3a7VfaM8+9a+S+s/wBMyZ2yvfVZNzZi4J4x3quvpYNSu0gncQh1EKngHLcnHvtH61Z3kcVhbl3O9m+FE83b0qgi0pNZMrLfOj28mDsUEFiASfXvwPlWTE3WTT8l74Kdo0OmWNvpNu0Fu8rIzZ+N84OPL0p2Sf0pSRkRqpO4gYLHz96S0YrZSSWkUG9vbIk02QQRnPcHzrL6tbXCSl9P1a4tF27TC2ZE8+eTx9K1E8WcgVWz6aJDlua5uJtaomac+jn1rofgXMO6cNFHGyFUBBJJyTk/StrpkkkFvFDGW2IoA3HmpCaUiHIUfUVKitAnYVEYph7R1eWr9jsM8hAzUyORiKaig7cVLjixxXoeYqNj71JU8U2sdPIozz2oBSgt2NOqMDFCgDtXtCRyk7qCaTQg9PNYvW9H1BpZZ50juEyTvifDAe6t7Y7H6VsXbAIHeq7U4p57Ux20scT5yDIm5T7HBBrxz4lknTPXFbitowF1cxWNoRbQuZW7+IuDkevsP1qsSK7gWJ7giSRlJ2qNu9Dzt/5L3A9MitDe2skN6iX8CsxBYGBw6n5g4YD6Gq+8tkuZjNdgeHGdwzxj3z5fP2rCqXFddGrNKltEsaxfzwRxrd7owuBxwwHrjmrHTtQu4/yM0hA7IOMe5bGKwOla8buHU74xKttbPiIhiGkHluPbJ4+9SrnV520+1mA2Cb4mAJIHtXdd0/l+COktaRqNR1iG41BbOS8Vrt8JI0TcQIxAOzPnz3NW/Tmg/wCgzSf99JcoyBf5igMcHuxHB86y9noGlTzRamfxEd6xO90l4cZIAKngcAdsVsEut3OTz5VqcbDpdq/JQz5f9JLbxOOwpBOahrLTqyEVcKo44FN7CfKlh80sUA0IvUV6IvanlUnmnVTHNANpHgdqcVAKWBTix5GaAbApyNWznypYjApVAFe4oFKAoSIpt5PIU4RkYFMMuDzQCGY4zUeRzUhhkEVFlGBihBX6jaWt6oF3bxy7fylh8S/IjkfSs7rGhxzWE1pFfTxRyDGGw5HqMnnB7d60Vy2BVTcxyyGvOsUX9yO5yVPpmMt9Ajs9NnsLibeHlEgePjOAMcH71O06N7e1W2U70Axyvcc+X1q6GmszcrUqDTgn9IrmcES9peTqs10tNkSzjbaoIwAOMVbwIQBSorXaBxUyKHHlXseQlVNPqDgcU6kXtTyx0A1HGe9SET1paoBSgpPAFAeAClUtY/XiliMelAeRDAzS6O1egUJAUrFAFe0IDFFFFAN14wyKKKEjDd6jTAc0UUIITop7ikGJfSiigPPDX0paotFFAOooqRGgoooB4KBSxRRQgXGATzTgUA0UUJFUUUUJPR3pdFFCAooooAoooo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0" name="AutoShape 13" descr="data:image/jpeg;base64,/9j/4AAQSkZJRgABAQAAAQABAAD/2wBDAAkGBwgHBgkIBwgKCgkLDRYPDQwMDRsUFRAWIB0iIiAdHx8kKDQsJCYxJx8fLT0tMTU3Ojo6Iys/RD84QzQ5Ojf/2wBDAQoKCg0MDRoPDxo3JR8lNzc3Nzc3Nzc3Nzc3Nzc3Nzc3Nzc3Nzc3Nzc3Nzc3Nzc3Nzc3Nzc3Nzc3Nzc3Nzc3Nzf/wAARCACUALADASIAAhEBAxEB/8QAHAAAAQUBAQEAAAAAAAAAAAAAAAIDBAUGBwEI/8QAOBAAAgEDAwIEBAQFAwUBAAAAAQIDAAQRBRIhBjETQVFhInGBkRQyobEHI0JiwRUzchYkUvDx0f/EABkBAQADAQEAAAAAAAAAAAAAAAABBAUCA//EACURAAMAAgICAQUAAwAAAAAAAAABAgMRBBIhMSITMkFRYSNCgf/aAAwDAQACEQMRAD8A7jRRRQBRRRQBRRRQBRRRQBRRXmaA9oqJc6lZ2rlLi6hicDO13ANMx6zZSj+VMsn/AAINcPJE+2dKafpFjRUaC+t7gL4cqEsMhdwz9qk10qT8ohpr2FFFFSQFFeZr2gCiiigCiiigCiiigCiiigCiiigCiiigPDxVN1PfXVppMs2mbZLhCvwAbiRnngc1cSMEXLEAepNct6whvLDWJntWuHtpB4qGJmIT1Bx25z96rcrK8cbR74MauvJCudYudQuvA1S1hWWUbC8kJEijHBGeakdMQ6hDbt+JiaPFwQu/jxFGPiXzI+VNaLBFrL77sPJJbHIcsQTk8DPnyPtUzqafVotDnvtOtBLaxNiRg5XcPNuOdo7Y+tZsqrWi9TU+C40JzbX26Z8BS7DOVOAvHB+bVr9NuGurOKd8AyDcB7Ht+mK4ZousSSy7Zofw8hPDRsSrexB866h0lqSXga5uJEQQosCIDgA8ZPzPFWONfSuh4cjHtdjW0HtQKga5qNpptg019I0ULHw94BOCe3btWlT6rZSS29Fdq3VVjptzJaysyzJjdlDjkA9x868sepI7s5QLsBUZz3ywH+c1h/xUl8TBDqAu/E+FlV2zj1O7HFM3uopp0kWnWCSEqAHlIzg++COeB64rKfKt036L64061+TrdvKs8SSofhdQwz6GnaznRl+t5Ybc5kT84HZPID9M1o608d94VFG5600FFFFdnIUUUUAUUUUAUUUUAUV5mg9qArte0xdX0yWzaeSBmGY5ozhkYdjXGXs+r9PvWR4tQmWOQjuWSQA/Psa6p1dZavLaPdaLqYtpoULNFKgaNwOe/cH35+VcqtetNS8cJq0UQA80Rdyn39az+V7W0XeN69m30uCWeG2RYnt5bltsgZNrLnOfsAT9a3QtoFtfwvhr4GzZsxxtxjFZvpiYXl8jjlI4i4yMckKAcfQ/etXXrxISjf7PLkU3Wv0cB1rpd7DVbu2SQKsczBMZ/JnK/oRWn6Mkt7W/ibU5SqbN581Mi8Bj9P2FL/iFHIvUchiBw0SE49agdOyJDe28t6oaNGbIYEg/DxnHviqTmoy/zZd2rxf8OwxuHRXU5VhkH1FZbr+8SDSvw15ZtPZ3X8t5FkClG7juD6cH2qqHX8onWFbe2lVnMZeCcnaw5IIKin+qtX1Bopjp8aT+Ds2W4R90jEZ7qe2CeMHtVvLyJqGpfkpxhpUm0UPTNhYvqG6wSUMqEDxZAxOePIe9J640mSz19ntLowpLCjFPLcBgnHvgGpvR+sXN/qkEV5ZS2rNIPhZCBkBjwT37Ve9X6PLqN/FLGoOyLBOR65qosf8AhbfvZZd6yr9aIP8ADMzo93C8wKgLI4x+djkZH0Xn51vqxfRumiw1SdbgEzGL+XgEgDPxZI4817+9bSr/ABN/SWypyHvIwoooqyeAUUUUAUUUknFADMFBJOABkmqy41m3a0mayljlmCExpn8zY4FRJOqdLE8tvNLtaNjG4cEcg48641rllLpdwzkwyW0kjeFLC+4bcnAPoceVVM3I14hlnFg7P5G+uOvb2zuDbXtkI5R3G/BGfPtV7b65I8DShjkbuCc9q5q+j3Gv2FndWTxo8abZHk4XHufLmte1vFakiWRiGU5BwhPyByfuKp1kv9ln6cLxomX+szX+nSAtICsf+3HIEEjehbyzXO7TrLp1lVZI3ilB+FbhjIB7gYwPqK1tubdGCCY8S72GQcDHA9R9qkT3a3Ek6pbeOI1Cxl48qO+WyeM5/wAVwq7ebOklP2om/wAO7oXV9qEgIKssZQjgYKg/5rdVzXoO9SPXWXIVblSoA7bh/wDK6Q7BVLHyHNaHFpPEUuQtZDPa1o0eoXjTOMnAAx7VkuptJS1tJIokUOVX8xODljxx7Ka2T2tzK7OZ2Xcc4z2rF9SXjTXVvZiRXMkodlcZ3oPhB+hy3/2s+n2pstYtpJbKzSNJsrC1lvr2RPw3ieLAnmnGMe/mB8sntT1h1MJ7l5rfYuMrknkEjAJGB2BrY6dokGp6Xc+LGFSSNoYRjGz+4enkPp71yuC21K3KLIY2XI3jz98UyS5lN/k9IpW2v0bDSXng6nsDcXiXMQlEcbKu09ivbPqR+tdAu3uPFYxPEFPkw5rk7IPw0M0e3x4CC0w4ICkEd/U449q1X/VAuLUpLGqzHCkqwJY/2jvk/pUrI+jk4y491s1OhGeSe5mdIhDJjayn4iRkdvTG0/U1cVU9NQCLS4ZczbrhRM6ynlCQPh7DAHaratXDPXGkZ9vdMKKKK9DkKKKKADwKhXOpWlvOIJZkEhGdmecfKptZ3rDpuDXtP7+FdwgmCb09j7GuMjpTufZ1Gm9UZbruxAv11GxjaRJl/nbVJ2sMcn5j9qqdHC3kjWsyjwzlyZEyAB3qmi/1vRrkC7sb7wc4ZPDZl+YI4zWytGSC0juYUDPKA+duM5/KMeueftWLW3fb0ai+MdSTHA8TRafpFsiSj4guAFhB7lv7vfypHUvSOqJpD3GkXazahH8TxypuEg8wp/8AL0znPbitboOmiwtMy/FdS/HM/q3p9KsyOO9aOLjT13XtlG877fE+d9O6gkd1XUlT0EsSlCvzGf8A30rV2moO0Qs3bEJbeSvO9T6ft86j9d9PW1r1JcGMiNbgCZQBxzwf1B+9QtPia2hiUSHMRKqwOCFby+9Z9tTbk0JfeUyVNLexagt0YvCETqY9rAn5Y8sAKfoPWt3a9XxzLGJYiG2jdgjGfX5Vz6FjfWsBnhnhHxSMsoMTZBJPHfGAPniodhrImiMsasivcGFACCGUf1c11NXKfXwc3jm9bR03VdfjmspPAbYmP5kuc4/tX1Y9sDtWL0+9u7u8/FtC8UHO6KTjbjgY9eMVDht73qScIl+IntJNwVl3KQOMYBGO/fmi90jUdKMv4rU4biKTcY4fDIkQE8c57D3p9y3shQo8I7Jp0fh2EC4AOwMfmeT+prkOoWVyt9csqnaZnKjHluOK7G7iOEuSNoXNUk0llsdirAqpPKjyq1y9alFTj002zntnYapdb1tLc3EW5TIiFdygNkZBIODirPpDovUJZ7S+1tZbZ4HWdVEgLFwxO1u/GD+1bfppESzkj8B0kSQq7smPE9CD5jGOatwK9MXGnSpjJyK8o9Ar2iirhVCiiigCiiigGrmNpreWNJGjZ0Kh17qSO4zXNOqZ9d6dTxdRtY9QsXOw3FrK8L5/uQN+xNdC1bUBp9qZjG0nO3CgnHucAkD6VgNfutS6iTwQ9hJbK27w43BKnHnk5/aqfKvGvfss8dVva9EPRNdtdQdRZ3U6MSMwyTMxX6MT960+mKNQ1e1G34I907++OEH7Vh7TpqzsriO5llXxUYEJECQSewJP+K3XQJE/4q59VRV+XNU8C7ZVotZvENmvFFe14a1zMOa/xXR/x2nyR9/CcHj3GKx1lNJtn3g5WMsOPQiun9XaW2p3cZ/piTA48zz/APlZW50IWikk7d4IzjsACT+1ZPJ6vIzS47ahItz0Rpur2sclprF1DK0G1xC6sDuHOQRx39qY0/8AhXbWtpHBNqszeFIXiMcSr3xwQc5+4rV6HpOn6ZEJrP8AmPKgzMW3bh+2Ks2mFX5ww5W0VKzWn4Zntb0/QVWO0uorWOXCndkRu2OAcjBrGdRWem2CRCKWVpZeFDSlxt981veollutPaCGPxC5wwyvbvxnHoKxg0WUF4BC9u78b2UEIPM8HB9Me9VOUmq1rwWON5nbZuNC1WDUtGtZldWJjAcE87h3zUbWrofBaokZmlYYDEAd/hBPucD7+lcz0/U1tnIt7pgodlIQ43be5xmtD03L/r2pSfi1uYUs3SeFs/7rAj4ixHPpxwOa4V1mpJisSx/I6Hpazx6fBHebfHVAH2HIzUvIqEtyMcNSxcE/1VqpaWigyXRUYSn/ANNKEo86kD9FNq4PnSg1AKooooBEjIis7kKoGSSe1c764/D628EVp40MkDFluIG2OTjGPl863mo2a31q0DySRhv6o2wwrH65G+hNHtuI7rd/RLEA4HrlcD9Oap8t5FPj0WeN17f0x0Gh6zaTwzT6xNPahwWhnXLNzjgj3P6Vtv4avstJ4W/OFT9NwrJ3GoahqE7Jaxrz8Tbjzgc9+wFXPSt8thrC7mxFMSjE+Qb4lP3yKoYMus07LmeO2No6OWpEjhVJY4AGSaQZM9uPnUWaM3a7VfaM8+9a+S+s/wBMyZ2yvfVZNzZi4J4x3quvpYNSu0gncQh1EKngHLcnHvtH61Z3kcVhbl3O9m+FE83b0qgi0pNZMrLfOj28mDsUEFiASfXvwPlWTE3WTT8l74Kdo0OmWNvpNu0Fu8rIzZ+N84OPL0p2Sf0pSRkRqpO4gYLHz96S0YrZSSWkUG9vbIk02QQRnPcHzrL6tbXCSl9P1a4tF27TC2ZE8+eTx9K1E8WcgVWz6aJDlua5uJtaomac+jn1rofgXMO6cNFHGyFUBBJJyTk/StrpkkkFvFDGW2IoA3HmpCaUiHIUfUVKitAnYVEYph7R1eWr9jsM8hAzUyORiKaig7cVLjixxXoeYqNj71JU8U2sdPIozz2oBSgt2NOqMDFCgDtXtCRyk7qCaTQg9PNYvW9H1BpZZ50juEyTvifDAe6t7Y7H6VsXbAIHeq7U4p57Ux20scT5yDIm5T7HBBrxz4lknTPXFbitowF1cxWNoRbQuZW7+IuDkevsP1qsSK7gWJ7giSRlJ2qNu9Dzt/5L3A9MitDe2skN6iX8CsxBYGBw6n5g4YD6Gq+8tkuZjNdgeHGdwzxj3z5fP2rCqXFddGrNKltEsaxfzwRxrd7owuBxwwHrjmrHTtQu4/yM0hA7IOMe5bGKwOla8buHU74xKttbPiIhiGkHluPbJ4+9SrnV520+1mA2Cb4mAJIHtXdd0/l+COktaRqNR1iG41BbOS8Vrt8JI0TcQIxAOzPnz3NW/Tmg/wCgzSf99JcoyBf5igMcHuxHB86y9noGlTzRamfxEd6xO90l4cZIAKngcAdsVsEut3OTz5VqcbDpdq/JQz5f9JLbxOOwpBOahrLTqyEVcKo44FN7CfKlh80sUA0IvUV6IvanlUnmnVTHNANpHgdqcVAKWBTix5GaAbApyNWznypYjApVAFe4oFKAoSIpt5PIU4RkYFMMuDzQCGY4zUeRzUhhkEVFlGBihBX6jaWt6oF3bxy7fylh8S/IjkfSs7rGhxzWE1pFfTxRyDGGw5HqMnnB7d60Vy2BVTcxyyGvOsUX9yO5yVPpmMt9Ajs9NnsLibeHlEgePjOAMcH71O06N7e1W2U70Axyvcc+X1q6GmszcrUqDTgn9IrmcES9peTqs10tNkSzjbaoIwAOMVbwIQBSorXaBxUyKHHlXseQlVNPqDgcU6kXtTyx0A1HGe9SET1paoBSgpPAFAeAClUtY/XiliMelAeRDAzS6O1egUJAUrFAFe0IDFFFFAN14wyKKKEjDd6jTAc0UUIITop7ikGJfSiigPPDX0paotFFAOooqRGgoooB4KBSxRRQgXGATzTgUA0UUJFUUUUJPR3pdFFCAooooAooooD/2Q==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7421" name="Picture 1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0613" y="3889375"/>
            <a:ext cx="1533525" cy="153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3/4/2012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2010 Sudhir Chadalavada UniTi Group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E8539-B55C-43C7-9A50-EC5ABFD270EA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0937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85800" y="457200"/>
            <a:ext cx="7761288" cy="663575"/>
          </a:xfrm>
        </p:spPr>
        <p:txBody>
          <a:bodyPr rIns="34290" anchor="b">
            <a:noAutofit/>
          </a:bodyPr>
          <a:lstStyle/>
          <a:p>
            <a:pPr algn="ctr" eaLnBrk="1" hangingPunct="1">
              <a:defRPr/>
            </a:pPr>
            <a:r>
              <a:rPr lang="en-US" sz="4400" b="0" dirty="0" smtClean="0">
                <a:solidFill>
                  <a:srgbClr val="A95DD2"/>
                </a:solidFill>
              </a:rPr>
              <a:t>Seven Essential Next Practices</a:t>
            </a:r>
          </a:p>
        </p:txBody>
      </p:sp>
      <p:sp>
        <p:nvSpPr>
          <p:cNvPr id="18438" name="Rectangle 4"/>
          <p:cNvSpPr>
            <a:spLocks/>
          </p:cNvSpPr>
          <p:nvPr/>
        </p:nvSpPr>
        <p:spPr bwMode="auto">
          <a:xfrm>
            <a:off x="1349375" y="3703638"/>
            <a:ext cx="2030413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algn="ctr" defTabSz="822325"/>
            <a:r>
              <a:rPr lang="en-US" sz="2900" b="1">
                <a:solidFill>
                  <a:srgbClr val="F3BB21"/>
                </a:solidFill>
                <a:latin typeface="Gill Sans" charset="0"/>
                <a:sym typeface="Gill Sans" charset="0"/>
              </a:rPr>
              <a:t>Measure</a:t>
            </a:r>
          </a:p>
          <a:p>
            <a:pPr algn="ctr" defTabSz="822325"/>
            <a:r>
              <a:rPr lang="en-US" sz="2900">
                <a:solidFill>
                  <a:srgbClr val="F3BB21"/>
                </a:solidFill>
                <a:latin typeface="Gill Sans" charset="0"/>
                <a:sym typeface="Gill Sans" charset="0"/>
              </a:rPr>
              <a:t>what Counts</a:t>
            </a:r>
          </a:p>
        </p:txBody>
      </p:sp>
      <p:sp>
        <p:nvSpPr>
          <p:cNvPr id="18439" name="Rectangle 5"/>
          <p:cNvSpPr>
            <a:spLocks/>
          </p:cNvSpPr>
          <p:nvPr/>
        </p:nvSpPr>
        <p:spPr bwMode="auto">
          <a:xfrm>
            <a:off x="5189538" y="4251325"/>
            <a:ext cx="3005137" cy="877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algn="ctr" defTabSz="822325"/>
            <a:r>
              <a:rPr lang="en-US" sz="2900" b="1">
                <a:solidFill>
                  <a:srgbClr val="7BBDFC"/>
                </a:solidFill>
                <a:latin typeface="Gill Sans" charset="0"/>
                <a:sym typeface="Gill Sans" charset="0"/>
              </a:rPr>
              <a:t>Master</a:t>
            </a:r>
            <a:r>
              <a:rPr lang="en-US" sz="2900">
                <a:solidFill>
                  <a:srgbClr val="7BBDFC"/>
                </a:solidFill>
                <a:latin typeface="Gill Sans" charset="0"/>
                <a:sym typeface="Gill Sans" charset="0"/>
              </a:rPr>
              <a:t> the</a:t>
            </a:r>
          </a:p>
          <a:p>
            <a:pPr algn="ctr" defTabSz="822325"/>
            <a:r>
              <a:rPr lang="en-US" sz="2900">
                <a:solidFill>
                  <a:srgbClr val="7BBDFC"/>
                </a:solidFill>
                <a:latin typeface="Gill Sans" charset="0"/>
                <a:sym typeface="Gill Sans" charset="0"/>
              </a:rPr>
              <a:t>Human Dimension</a:t>
            </a:r>
          </a:p>
        </p:txBody>
      </p:sp>
      <p:pic>
        <p:nvPicPr>
          <p:cNvPr id="18440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9525" y="1782763"/>
            <a:ext cx="2357438" cy="156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3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441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2438" y="2332038"/>
            <a:ext cx="2125662" cy="174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3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3/4/2012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2010 Sudhir Chadalavada UniTi Group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E8539-B55C-43C7-9A50-EC5ABFD270EA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2583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85800" y="457200"/>
            <a:ext cx="7761288" cy="663575"/>
          </a:xfrm>
        </p:spPr>
        <p:txBody>
          <a:bodyPr rIns="34290" anchor="b">
            <a:noAutofit/>
          </a:bodyPr>
          <a:lstStyle/>
          <a:p>
            <a:pPr algn="ctr" eaLnBrk="1" hangingPunct="1">
              <a:defRPr/>
            </a:pPr>
            <a:r>
              <a:rPr lang="en-US" sz="4400" b="0" dirty="0" smtClean="0">
                <a:solidFill>
                  <a:srgbClr val="A95DD2"/>
                </a:solidFill>
              </a:rPr>
              <a:t>Seven Essential Next Practices</a:t>
            </a:r>
          </a:p>
        </p:txBody>
      </p:sp>
      <p:sp>
        <p:nvSpPr>
          <p:cNvPr id="19462" name="Rectangle 4"/>
          <p:cNvSpPr>
            <a:spLocks/>
          </p:cNvSpPr>
          <p:nvPr/>
        </p:nvSpPr>
        <p:spPr bwMode="auto">
          <a:xfrm>
            <a:off x="3200400" y="2125663"/>
            <a:ext cx="2598738" cy="439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algn="ctr" defTabSz="822325"/>
            <a:r>
              <a:rPr lang="en-US" sz="2900">
                <a:solidFill>
                  <a:srgbClr val="A95DD2"/>
                </a:solidFill>
                <a:latin typeface="Gill Sans" charset="0"/>
                <a:sym typeface="Gill Sans" charset="0"/>
              </a:rPr>
              <a:t>all Stakeholders</a:t>
            </a:r>
          </a:p>
        </p:txBody>
      </p:sp>
      <p:sp>
        <p:nvSpPr>
          <p:cNvPr id="19463" name="Rectangle 5"/>
          <p:cNvSpPr>
            <a:spLocks/>
          </p:cNvSpPr>
          <p:nvPr/>
        </p:nvSpPr>
        <p:spPr bwMode="auto">
          <a:xfrm>
            <a:off x="4160838" y="5006975"/>
            <a:ext cx="3614737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algn="ctr" defTabSz="822325"/>
            <a:r>
              <a:rPr lang="en-US" sz="2900" b="1">
                <a:solidFill>
                  <a:srgbClr val="9ED23F"/>
                </a:solidFill>
                <a:latin typeface="Gill Sans" charset="0"/>
                <a:sym typeface="Gill Sans" charset="0"/>
              </a:rPr>
              <a:t>Infuse</a:t>
            </a:r>
            <a:r>
              <a:rPr lang="en-US" sz="2900">
                <a:solidFill>
                  <a:srgbClr val="9ED23F"/>
                </a:solidFill>
                <a:latin typeface="Gill Sans" charset="0"/>
                <a:sym typeface="Gill Sans" charset="0"/>
              </a:rPr>
              <a:t> Mastery</a:t>
            </a:r>
          </a:p>
          <a:p>
            <a:pPr algn="ctr" defTabSz="822325"/>
            <a:r>
              <a:rPr lang="en-US" sz="2900">
                <a:solidFill>
                  <a:srgbClr val="9ED23F"/>
                </a:solidFill>
                <a:latin typeface="Gill Sans" charset="0"/>
                <a:sym typeface="Gill Sans" charset="0"/>
              </a:rPr>
              <a:t>in Organizational DNA</a:t>
            </a:r>
          </a:p>
        </p:txBody>
      </p:sp>
      <p:pic>
        <p:nvPicPr>
          <p:cNvPr id="19464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625" y="1646238"/>
            <a:ext cx="1928813" cy="1928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3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465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3163" y="3017838"/>
            <a:ext cx="1928812" cy="1928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3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3/4/2012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2010 Sudhir Chadalavada UniTi Group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E8539-B55C-43C7-9A50-EC5ABFD270EA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7506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Key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Where </a:t>
            </a:r>
            <a:r>
              <a:rPr lang="en-US" dirty="0"/>
              <a:t>are we headed as a country and world? </a:t>
            </a:r>
            <a:endParaRPr lang="en-US" dirty="0" smtClean="0"/>
          </a:p>
          <a:p>
            <a:pPr lvl="0"/>
            <a:r>
              <a:rPr lang="en-US" dirty="0" smtClean="0"/>
              <a:t>What’s right and wrong </a:t>
            </a:r>
            <a:r>
              <a:rPr lang="en-US" dirty="0"/>
              <a:t>with our economic model? </a:t>
            </a:r>
          </a:p>
          <a:p>
            <a:r>
              <a:rPr lang="en-US" dirty="0" smtClean="0"/>
              <a:t>Is </a:t>
            </a:r>
            <a:r>
              <a:rPr lang="en-US" dirty="0"/>
              <a:t>our political system </a:t>
            </a:r>
            <a:r>
              <a:rPr lang="en-US" dirty="0" smtClean="0"/>
              <a:t>broken</a:t>
            </a:r>
            <a:r>
              <a:rPr lang="en-US" dirty="0"/>
              <a:t>? How can we come out of the socioeconomic and political </a:t>
            </a:r>
            <a:r>
              <a:rPr lang="en-US" dirty="0" smtClean="0"/>
              <a:t>crisis? </a:t>
            </a:r>
          </a:p>
          <a:p>
            <a:pPr lvl="0"/>
            <a:r>
              <a:rPr lang="en-US" dirty="0" smtClean="0"/>
              <a:t>How do you feel about the leadership? </a:t>
            </a:r>
            <a:endParaRPr lang="en-US" dirty="0"/>
          </a:p>
          <a:p>
            <a:pPr lvl="0"/>
            <a:r>
              <a:rPr lang="en-US" dirty="0"/>
              <a:t>What would enlightened leadership look </a:t>
            </a:r>
            <a:r>
              <a:rPr lang="en-US" dirty="0" smtClean="0"/>
              <a:t>like now?</a:t>
            </a:r>
          </a:p>
          <a:p>
            <a:r>
              <a:rPr lang="en-US" dirty="0"/>
              <a:t>Can business leadership </a:t>
            </a:r>
            <a:r>
              <a:rPr lang="en-US" dirty="0" smtClean="0"/>
              <a:t>&amp; organizations be role models or are they contributing </a:t>
            </a:r>
            <a:r>
              <a:rPr lang="en-US" dirty="0"/>
              <a:t>to the </a:t>
            </a:r>
            <a:r>
              <a:rPr lang="en-US" dirty="0" smtClean="0"/>
              <a:t>crisis?  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3/4/2012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2010 Sudhir Chadalavada UniTi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E8539-B55C-43C7-9A50-EC5ABFD270E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637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Simplistic “Victim” 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Things </a:t>
            </a:r>
            <a:r>
              <a:rPr lang="en-US" dirty="0"/>
              <a:t>used to be a lot better. </a:t>
            </a:r>
            <a:r>
              <a:rPr lang="en-US" dirty="0" smtClean="0"/>
              <a:t>We </a:t>
            </a:r>
            <a:r>
              <a:rPr lang="en-US" dirty="0"/>
              <a:t>are getting more violent and </a:t>
            </a:r>
            <a:r>
              <a:rPr lang="en-US" dirty="0" smtClean="0"/>
              <a:t>greedy</a:t>
            </a:r>
            <a:r>
              <a:rPr lang="en-US" dirty="0"/>
              <a:t>.</a:t>
            </a:r>
            <a:endParaRPr lang="en-US" dirty="0" smtClean="0"/>
          </a:p>
          <a:p>
            <a:pPr lvl="0"/>
            <a:r>
              <a:rPr lang="en-US" dirty="0" smtClean="0"/>
              <a:t>We are becoming less tolerant . Our </a:t>
            </a:r>
            <a:r>
              <a:rPr lang="en-US" dirty="0"/>
              <a:t>moral and ethical values have degraded. </a:t>
            </a:r>
          </a:p>
          <a:p>
            <a:pPr lvl="0"/>
            <a:r>
              <a:rPr lang="en-US" dirty="0"/>
              <a:t>Businesses, corporations and their leaders are selfish and greedy. We cannot trust them.</a:t>
            </a:r>
          </a:p>
          <a:p>
            <a:pPr lvl="0"/>
            <a:r>
              <a:rPr lang="en-US" dirty="0"/>
              <a:t>Politicians cannot be trusted either, let’s vote out the incumbents and bring in fresh blood.  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3/4/2012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2010 Sudhir Chadalavada UniTi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E8539-B55C-43C7-9A50-EC5ABFD270E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22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Insights: Alternative Viewpoint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Life used to be simpler, not necessarily better!</a:t>
            </a:r>
          </a:p>
          <a:p>
            <a:r>
              <a:rPr lang="en-US" dirty="0" smtClean="0"/>
              <a:t>We tend to pick selectively and glorify the past.</a:t>
            </a:r>
          </a:p>
          <a:p>
            <a:r>
              <a:rPr lang="en-US" dirty="0" smtClean="0"/>
              <a:t>Improved social, economic and wellness indicators. </a:t>
            </a:r>
          </a:p>
          <a:p>
            <a:r>
              <a:rPr lang="en-US" dirty="0" smtClean="0"/>
              <a:t>Current scenario  is a culmination of a pattern.  </a:t>
            </a:r>
          </a:p>
          <a:p>
            <a:r>
              <a:rPr lang="en-US" dirty="0" smtClean="0"/>
              <a:t>Facing heightened transparency and expectations.  </a:t>
            </a:r>
          </a:p>
          <a:p>
            <a:r>
              <a:rPr lang="en-US" dirty="0" smtClean="0"/>
              <a:t>Critical inflection point: Remarkable progress with hope and potential for extraordinary growth and severe crisis on the brink of disaster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3/4/2012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2010 Sudhir Chadalavada UniTi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E8539-B55C-43C7-9A50-EC5ABFD270E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067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Historic </a:t>
            </a:r>
            <a:r>
              <a:rPr lang="en-US" sz="5400" dirty="0" smtClean="0"/>
              <a:t>Shift</a:t>
            </a:r>
            <a:r>
              <a:rPr lang="en-US" sz="4400" dirty="0" smtClean="0"/>
              <a:t> &amp; Inflection Point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Memorable convergence of evolutionary and destructive forces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3/4/2012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2010 Sudhir Chadalavada UniTi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E8539-B55C-43C7-9A50-EC5ABFD270E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457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900" dirty="0" smtClean="0"/>
              <a:t>Deep Crisis or</a:t>
            </a:r>
            <a:r>
              <a:rPr lang="en-US" dirty="0" smtClean="0"/>
              <a:t> </a:t>
            </a:r>
            <a:r>
              <a:rPr lang="en-US" sz="4900" dirty="0" smtClean="0"/>
              <a:t>Historic Opportunity?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sz="3600" dirty="0">
              <a:solidFill>
                <a:schemeClr val="tx1"/>
              </a:solidFill>
            </a:endParaRPr>
          </a:p>
        </p:txBody>
      </p:sp>
      <p:pic>
        <p:nvPicPr>
          <p:cNvPr id="8" name="Content Placeholder 7" descr="232759.jp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43" r="15843"/>
          <a:stretch>
            <a:fillRect/>
          </a:stretch>
        </p:blipFill>
        <p:spPr>
          <a:xfrm>
            <a:off x="304800" y="2286000"/>
            <a:ext cx="2624962" cy="2882505"/>
          </a:xfrm>
        </p:spPr>
      </p:pic>
      <p:pic>
        <p:nvPicPr>
          <p:cNvPr id="9" name="Content Placeholder 8" descr="POIinc.png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47" r="10447"/>
          <a:stretch>
            <a:fillRect/>
          </a:stretch>
        </p:blipFill>
        <p:spPr>
          <a:xfrm>
            <a:off x="6019800" y="2209800"/>
            <a:ext cx="2672117" cy="2934287"/>
          </a:xfr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3/4/2012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2010 Sudhir Chadalavada UniTi Group</a:t>
            </a:r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657600" y="2209800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Gill Sans"/>
                <a:cs typeface="Gill Sans"/>
              </a:rPr>
              <a:t>Social</a:t>
            </a:r>
            <a:endParaRPr lang="en-US" sz="2400" b="1" dirty="0">
              <a:latin typeface="Gill Sans"/>
              <a:cs typeface="Gill San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657600" y="4800600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Gill Sans"/>
                <a:cs typeface="Gill Sans"/>
              </a:rPr>
              <a:t>Business</a:t>
            </a:r>
            <a:endParaRPr lang="en-US" sz="2400" b="1" dirty="0">
              <a:latin typeface="Gill Sans"/>
              <a:cs typeface="Gill San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657600" y="3429000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Gill Sans"/>
                <a:cs typeface="Gill Sans"/>
              </a:rPr>
              <a:t>Economic</a:t>
            </a:r>
            <a:endParaRPr lang="en-US" sz="2400" b="1" dirty="0">
              <a:latin typeface="Gill Sans"/>
              <a:cs typeface="Gill Sans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E8539-B55C-43C7-9A50-EC5ABFD270E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961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ChangeArrowheads="1"/>
          </p:cNvSpPr>
          <p:nvPr>
            <p:ph type="title"/>
          </p:nvPr>
        </p:nvSpPr>
        <p:spPr>
          <a:xfrm>
            <a:off x="691515" y="595789"/>
            <a:ext cx="7760970" cy="914400"/>
          </a:xfrm>
          <a:ln/>
        </p:spPr>
        <p:txBody>
          <a:bodyPr tIns="41148">
            <a:normAutofit fontScale="90000"/>
          </a:bodyPr>
          <a:lstStyle/>
          <a:p>
            <a:pPr algn="ctr"/>
            <a:r>
              <a:rPr lang="en-US" sz="4000" b="1" dirty="0" smtClean="0">
                <a:solidFill>
                  <a:srgbClr val="F3BB21"/>
                </a:solidFill>
              </a:rPr>
              <a:t/>
            </a:r>
            <a:br>
              <a:rPr lang="en-US" sz="4000" b="1" dirty="0" smtClean="0">
                <a:solidFill>
                  <a:srgbClr val="F3BB21"/>
                </a:solidFill>
              </a:rPr>
            </a:br>
            <a:r>
              <a:rPr lang="en-US" sz="4900" b="1" dirty="0" smtClean="0">
                <a:solidFill>
                  <a:srgbClr val="F3BB21"/>
                </a:solidFill>
              </a:rPr>
              <a:t>Socioeconomic Shift </a:t>
            </a:r>
            <a:r>
              <a:rPr lang="en-US" sz="4000" b="1" dirty="0">
                <a:solidFill>
                  <a:srgbClr val="F3BB21"/>
                </a:solidFill>
              </a:rPr>
              <a:t/>
            </a:r>
            <a:br>
              <a:rPr lang="en-US" sz="4000" b="1" dirty="0">
                <a:solidFill>
                  <a:srgbClr val="F3BB21"/>
                </a:solidFill>
              </a:rPr>
            </a:br>
            <a:endParaRPr lang="en-US" sz="2500" b="1" dirty="0">
              <a:solidFill>
                <a:srgbClr val="FF7404"/>
              </a:solidFill>
            </a:endParaRPr>
          </a:p>
        </p:txBody>
      </p:sp>
      <p:sp>
        <p:nvSpPr>
          <p:cNvPr id="27651" name="AutoShape 3"/>
          <p:cNvSpPr>
            <a:spLocks/>
          </p:cNvSpPr>
          <p:nvPr/>
        </p:nvSpPr>
        <p:spPr bwMode="auto">
          <a:xfrm>
            <a:off x="2926080" y="1805940"/>
            <a:ext cx="3303270" cy="3783330"/>
          </a:xfrm>
          <a:prstGeom prst="triangle">
            <a:avLst>
              <a:gd name="adj" fmla="val 50000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7632" y="3063240"/>
            <a:ext cx="1350168" cy="1268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3" name="Picture 5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1935" y="1510189"/>
            <a:ext cx="1040130" cy="1383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4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22" t="44679" r="3111" b="3546"/>
          <a:stretch>
            <a:fillRect/>
          </a:stretch>
        </p:blipFill>
        <p:spPr bwMode="auto">
          <a:xfrm>
            <a:off x="3497580" y="4566285"/>
            <a:ext cx="2148840" cy="804387"/>
          </a:xfrm>
          <a:prstGeom prst="rect">
            <a:avLst/>
          </a:prstGeom>
          <a:noFill/>
          <a:ln w="38100">
            <a:solidFill>
              <a:srgbClr val="9ED23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655" name="Rectangle 7"/>
          <p:cNvSpPr>
            <a:spLocks/>
          </p:cNvSpPr>
          <p:nvPr/>
        </p:nvSpPr>
        <p:spPr bwMode="auto">
          <a:xfrm>
            <a:off x="2946083" y="2062639"/>
            <a:ext cx="541815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r>
              <a:rPr lang="en-US" sz="3200" b="1">
                <a:solidFill>
                  <a:srgbClr val="A95DD2"/>
                </a:solidFill>
              </a:rPr>
              <a:t>3.0</a:t>
            </a:r>
          </a:p>
        </p:txBody>
      </p:sp>
      <p:sp>
        <p:nvSpPr>
          <p:cNvPr id="27656" name="Rectangle 8"/>
          <p:cNvSpPr>
            <a:spLocks/>
          </p:cNvSpPr>
          <p:nvPr/>
        </p:nvSpPr>
        <p:spPr bwMode="auto">
          <a:xfrm>
            <a:off x="2491740" y="3348514"/>
            <a:ext cx="553037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r>
              <a:rPr lang="en-US" sz="3200" b="1">
                <a:solidFill>
                  <a:srgbClr val="9ED23F"/>
                </a:solidFill>
              </a:rPr>
              <a:t>2.0</a:t>
            </a:r>
          </a:p>
        </p:txBody>
      </p:sp>
      <p:sp>
        <p:nvSpPr>
          <p:cNvPr id="27657" name="Rectangle 9"/>
          <p:cNvSpPr>
            <a:spLocks/>
          </p:cNvSpPr>
          <p:nvPr/>
        </p:nvSpPr>
        <p:spPr bwMode="auto">
          <a:xfrm>
            <a:off x="1977390" y="4617244"/>
            <a:ext cx="504946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r>
              <a:rPr lang="en-US" sz="3200" b="1">
                <a:solidFill>
                  <a:srgbClr val="6EC3E2"/>
                </a:solidFill>
              </a:rPr>
              <a:t>1.0</a:t>
            </a:r>
          </a:p>
        </p:txBody>
      </p:sp>
      <p:sp>
        <p:nvSpPr>
          <p:cNvPr id="27658" name="Rectangle 10"/>
          <p:cNvSpPr>
            <a:spLocks/>
          </p:cNvSpPr>
          <p:nvPr/>
        </p:nvSpPr>
        <p:spPr bwMode="auto">
          <a:xfrm>
            <a:off x="5510690" y="2141116"/>
            <a:ext cx="1315296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r>
              <a:rPr lang="en-US" sz="2700" b="1" dirty="0">
                <a:solidFill>
                  <a:srgbClr val="A95DD2"/>
                </a:solidFill>
              </a:rPr>
              <a:t>Mastery</a:t>
            </a:r>
          </a:p>
        </p:txBody>
      </p:sp>
      <p:sp>
        <p:nvSpPr>
          <p:cNvPr id="27659" name="Rectangle 11"/>
          <p:cNvSpPr>
            <a:spLocks/>
          </p:cNvSpPr>
          <p:nvPr/>
        </p:nvSpPr>
        <p:spPr bwMode="auto">
          <a:xfrm>
            <a:off x="5877878" y="3386986"/>
            <a:ext cx="2142766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r>
              <a:rPr lang="en-US" sz="2700" b="1" dirty="0">
                <a:solidFill>
                  <a:srgbClr val="9ED23F"/>
                </a:solidFill>
              </a:rPr>
              <a:t>Achievement</a:t>
            </a:r>
          </a:p>
        </p:txBody>
      </p:sp>
      <p:sp>
        <p:nvSpPr>
          <p:cNvPr id="27660" name="Rectangle 12"/>
          <p:cNvSpPr>
            <a:spLocks/>
          </p:cNvSpPr>
          <p:nvPr/>
        </p:nvSpPr>
        <p:spPr bwMode="auto">
          <a:xfrm>
            <a:off x="6490812" y="4701436"/>
            <a:ext cx="1332096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r>
              <a:rPr lang="en-US" sz="2700" b="1">
                <a:solidFill>
                  <a:srgbClr val="6EC3E2"/>
                </a:solidFill>
              </a:rPr>
              <a:t>Security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3/4/2012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2010 Sudhir Chadalavada UniTi Group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E8539-B55C-43C7-9A50-EC5ABFD270E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133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60350"/>
            <a:ext cx="8229600" cy="1116013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dirty="0"/>
              <a:t>Socioeconomic Evolution </a:t>
            </a:r>
          </a:p>
        </p:txBody>
      </p:sp>
      <p:sp>
        <p:nvSpPr>
          <p:cNvPr id="19462" name="AutoShape 3"/>
          <p:cNvSpPr>
            <a:spLocks noChangeArrowheads="1"/>
          </p:cNvSpPr>
          <p:nvPr/>
        </p:nvSpPr>
        <p:spPr bwMode="auto">
          <a:xfrm>
            <a:off x="2627313" y="1485107"/>
            <a:ext cx="4754562" cy="4534693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88900">
            <a:solidFill>
              <a:srgbClr val="339966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3" name="Text Box 4"/>
          <p:cNvSpPr txBox="1">
            <a:spLocks noChangeArrowheads="1"/>
          </p:cNvSpPr>
          <p:nvPr/>
        </p:nvSpPr>
        <p:spPr bwMode="auto">
          <a:xfrm>
            <a:off x="2895600" y="1752600"/>
            <a:ext cx="4297362" cy="1404938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FF33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algn="ctr"/>
            <a:r>
              <a:rPr lang="en-US" b="1" dirty="0" smtClean="0">
                <a:solidFill>
                  <a:srgbClr val="993300"/>
                </a:solidFill>
                <a:latin typeface="Arial" charset="0"/>
              </a:rPr>
              <a:t>3.0</a:t>
            </a:r>
            <a:endParaRPr lang="en-US" b="1" dirty="0">
              <a:solidFill>
                <a:srgbClr val="993300"/>
              </a:solidFill>
              <a:latin typeface="Arial" charset="0"/>
            </a:endParaRPr>
          </a:p>
          <a:p>
            <a:pPr algn="ctr"/>
            <a:endParaRPr lang="en-US" b="1" dirty="0">
              <a:solidFill>
                <a:srgbClr val="993300"/>
              </a:solidFill>
              <a:latin typeface="Arial" charset="0"/>
            </a:endParaRPr>
          </a:p>
          <a:p>
            <a:pPr algn="ctr"/>
            <a:r>
              <a:rPr lang="en-US" dirty="0">
                <a:solidFill>
                  <a:srgbClr val="993300"/>
                </a:solidFill>
                <a:latin typeface="Arial" charset="0"/>
              </a:rPr>
              <a:t>Purposeful abundance, Inclusive, Mastery, Thrive-in-diversity </a:t>
            </a:r>
          </a:p>
        </p:txBody>
      </p:sp>
      <p:sp>
        <p:nvSpPr>
          <p:cNvPr id="19464" name="Text Box 5"/>
          <p:cNvSpPr txBox="1">
            <a:spLocks noChangeArrowheads="1"/>
          </p:cNvSpPr>
          <p:nvPr/>
        </p:nvSpPr>
        <p:spPr bwMode="auto">
          <a:xfrm>
            <a:off x="2362200" y="3276600"/>
            <a:ext cx="5302250" cy="1187450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FF66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algn="ctr"/>
            <a:r>
              <a:rPr lang="en-US" b="1" dirty="0" smtClean="0">
                <a:solidFill>
                  <a:srgbClr val="993300"/>
                </a:solidFill>
                <a:latin typeface="Arial" charset="0"/>
              </a:rPr>
              <a:t>2.0</a:t>
            </a:r>
            <a:endParaRPr lang="en-US" b="1" dirty="0">
              <a:solidFill>
                <a:srgbClr val="993300"/>
              </a:solidFill>
              <a:latin typeface="Arial" charset="0"/>
            </a:endParaRPr>
          </a:p>
          <a:p>
            <a:pPr algn="ctr"/>
            <a:endParaRPr lang="en-US" dirty="0">
              <a:solidFill>
                <a:srgbClr val="993300"/>
              </a:solidFill>
              <a:latin typeface="Arial" charset="0"/>
            </a:endParaRPr>
          </a:p>
          <a:p>
            <a:pPr algn="ctr"/>
            <a:r>
              <a:rPr lang="en-US" sz="1600" dirty="0">
                <a:solidFill>
                  <a:srgbClr val="993300"/>
                </a:solidFill>
                <a:latin typeface="Arial" charset="0"/>
              </a:rPr>
              <a:t>Growth, Prosperity, Free Markets, Excess, Manage Diversity</a:t>
            </a:r>
          </a:p>
        </p:txBody>
      </p:sp>
      <p:sp>
        <p:nvSpPr>
          <p:cNvPr id="19465" name="Text Box 6"/>
          <p:cNvSpPr txBox="1">
            <a:spLocks noChangeArrowheads="1"/>
          </p:cNvSpPr>
          <p:nvPr/>
        </p:nvSpPr>
        <p:spPr bwMode="auto">
          <a:xfrm>
            <a:off x="1981200" y="4572000"/>
            <a:ext cx="6126163" cy="1152525"/>
          </a:xfrm>
          <a:prstGeom prst="rect">
            <a:avLst/>
          </a:prstGeom>
          <a:solidFill>
            <a:srgbClr val="FFFFFF"/>
          </a:solidFill>
          <a:ln w="63500" cmpd="dbl">
            <a:solidFill>
              <a:srgbClr val="FF9933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algn="ctr"/>
            <a:r>
              <a:rPr lang="en-US" b="1" dirty="0" smtClean="0">
                <a:solidFill>
                  <a:srgbClr val="993300"/>
                </a:solidFill>
                <a:latin typeface="Arial" charset="0"/>
              </a:rPr>
              <a:t>1.0</a:t>
            </a:r>
            <a:endParaRPr lang="en-US" b="1" dirty="0">
              <a:solidFill>
                <a:srgbClr val="993300"/>
              </a:solidFill>
              <a:latin typeface="Arial" charset="0"/>
            </a:endParaRPr>
          </a:p>
          <a:p>
            <a:pPr algn="ctr"/>
            <a:r>
              <a:rPr lang="en-US" sz="1600" dirty="0">
                <a:solidFill>
                  <a:srgbClr val="993300"/>
                </a:solidFill>
                <a:latin typeface="Arial" charset="0"/>
              </a:rPr>
              <a:t> </a:t>
            </a:r>
          </a:p>
          <a:p>
            <a:pPr algn="ctr"/>
            <a:r>
              <a:rPr lang="en-US" dirty="0">
                <a:solidFill>
                  <a:srgbClr val="993300"/>
                </a:solidFill>
                <a:latin typeface="Arial" charset="0"/>
              </a:rPr>
              <a:t>Top-Down,</a:t>
            </a:r>
            <a:r>
              <a:rPr lang="en-US" dirty="0">
                <a:latin typeface="Arial" charset="0"/>
              </a:rPr>
              <a:t> </a:t>
            </a:r>
            <a:r>
              <a:rPr lang="en-US" sz="1600" dirty="0">
                <a:solidFill>
                  <a:srgbClr val="993300"/>
                </a:solidFill>
                <a:latin typeface="Arial" charset="0"/>
              </a:rPr>
              <a:t>Stifling, Security, Stability, Tolerate Diversity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3/4/2012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2010 Sudhir Chadalavada UniTi Group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E8539-B55C-43C7-9A50-EC5ABFD270E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677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7710</TotalTime>
  <Words>875</Words>
  <Application>Microsoft Office PowerPoint</Application>
  <PresentationFormat>On-screen Show (4:3)</PresentationFormat>
  <Paragraphs>219</Paragraphs>
  <Slides>23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Flow</vt:lpstr>
      <vt:lpstr>Leadership 3.0  </vt:lpstr>
      <vt:lpstr>Introduction</vt:lpstr>
      <vt:lpstr>Key Questions</vt:lpstr>
      <vt:lpstr>Simplistic “Victim” Conclusions</vt:lpstr>
      <vt:lpstr>Insights: Alternative Viewpoint </vt:lpstr>
      <vt:lpstr>Historic Shift &amp; Inflection Point</vt:lpstr>
      <vt:lpstr>Deep Crisis or Historic Opportunity?  </vt:lpstr>
      <vt:lpstr> Socioeconomic Shift  </vt:lpstr>
      <vt:lpstr>Socioeconomic Evolution </vt:lpstr>
      <vt:lpstr>Business as a role model </vt:lpstr>
      <vt:lpstr>Leadership Evolution </vt:lpstr>
      <vt:lpstr>Enlightened Leadership (3rd Way!) </vt:lpstr>
      <vt:lpstr>High Performance - Enlightened Leader</vt:lpstr>
      <vt:lpstr>High Performance - Enlightened Leader</vt:lpstr>
      <vt:lpstr>Business as a Role Model</vt:lpstr>
      <vt:lpstr>Mastery - Inspired Action</vt:lpstr>
      <vt:lpstr>Decoding the Black box </vt:lpstr>
      <vt:lpstr>PowerPoint Presentation</vt:lpstr>
      <vt:lpstr>Enlightened Coaching   </vt:lpstr>
      <vt:lpstr>Self Mastery</vt:lpstr>
      <vt:lpstr>Seven Essential Next Practices</vt:lpstr>
      <vt:lpstr>Seven Essential Next Practices</vt:lpstr>
      <vt:lpstr>Seven Essential Next Practices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Inspired Action</dc:title>
  <dc:creator>Sudhir</dc:creator>
  <cp:lastModifiedBy>Sudhir</cp:lastModifiedBy>
  <cp:revision>101</cp:revision>
  <cp:lastPrinted>2012-05-11T04:56:57Z</cp:lastPrinted>
  <dcterms:created xsi:type="dcterms:W3CDTF">2012-03-04T08:06:21Z</dcterms:created>
  <dcterms:modified xsi:type="dcterms:W3CDTF">2012-05-11T23:20:47Z</dcterms:modified>
</cp:coreProperties>
</file>