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2" r:id="rId4"/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y="9926625" cx="6662725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4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1"/><Relationship Target="tableStyles.xml" Type="http://schemas.openxmlformats.org/officeDocument/2006/relationships/tableStyles" Id="rId3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9428161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9428161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58" name="Shape 58"/>
          <p:cNvSpPr/>
          <p:nvPr>
            <p:ph idx="2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Question about the funding led to jump to the costs slides (see further pages)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7" name="Shape 2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8" name="Shape 268"/>
          <p:cNvSpPr/>
          <p:nvPr>
            <p:ph idx="2" type="sldImg"/>
          </p:nvPr>
        </p:nvSpPr>
        <p:spPr>
          <a:xfrm>
            <a:off y="739775" x="855662"/>
            <a:ext cy="3729000" cx="49718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y="4716462" x="369887"/>
            <a:ext cy="4470300" cx="5996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rtl="0" lvl="0"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404812" x="4067175"/>
            <a:ext cy="922337" cx="41862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3573462" x="5364162"/>
            <a:ext cy="1401762" cx="33226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AndTx" type="twoObjAndTx">
  <p:cSld name="twoObjAndTx"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0" x="468312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theme/theme1.xml" Type="http://schemas.openxmlformats.org/officeDocument/2006/relationships/theme" Id="rId4"/><Relationship Target="../slideLayouts/slideLayout3.xml" Type="http://schemas.openxmlformats.org/officeDocument/2006/relationships/slideLayout" Id="rId3"/></Relationships>
</file>

<file path=ppt/slideMasters/_rels/slideMaster2.xml.rels><?xml version="1.0" encoding="UTF-8" standalone="yes"?><Relationships xmlns="http://schemas.openxmlformats.org/package/2006/relationships"><Relationship Target="../media/image04.jpg" Type="http://schemas.openxmlformats.org/officeDocument/2006/relationships/image" Id="rId2"/><Relationship Target="../media/image02.jpg" Type="http://schemas.openxmlformats.org/officeDocument/2006/relationships/image" Id="rId1"/><Relationship Target="../media/image03.jpg" Type="http://schemas.openxmlformats.org/officeDocument/2006/relationships/image" Id="rId4"/><Relationship Target="../media/image00.png" Type="http://schemas.openxmlformats.org/officeDocument/2006/relationships/image" Id="rId3"/><Relationship Target="../slideLayouts/slideLayout4.xml" Type="http://schemas.openxmlformats.org/officeDocument/2006/relationships/slideLayout" Id="rId6"/><Relationship Target="../media/image01.jpg" Type="http://schemas.openxmlformats.org/officeDocument/2006/relationships/image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7" name="Shape 37"/>
          <p:cNvSpPr/>
          <p:nvPr/>
        </p:nvSpPr>
        <p:spPr>
          <a:xfrm>
            <a:off y="49211" x="34925"/>
            <a:ext cy="914399" cx="2233611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id="38" name="Shape 38"/>
          <p:cNvSpPr/>
          <p:nvPr/>
        </p:nvSpPr>
        <p:spPr>
          <a:xfrm>
            <a:off y="5954712" x="323850"/>
            <a:ext cy="642936" cx="13319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39" name="Shape 39"/>
          <p:cNvSpPr/>
          <p:nvPr/>
        </p:nvSpPr>
        <p:spPr>
          <a:xfrm>
            <a:off y="6308725" x="8388350"/>
            <a:ext cy="438150" cx="628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0" name="Shape 40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4450" x="7451725"/>
            <a:ext cy="727074" cx="16922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2" name="Shape 42"/>
          <p:cNvSpPr/>
          <p:nvPr/>
        </p:nvSpPr>
        <p:spPr>
          <a:xfrm>
            <a:off y="6551612" x="466725"/>
            <a:ext cy="261936" cx="1584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1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6.jpg" Type="http://schemas.openxmlformats.org/officeDocument/2006/relationships/image" Id="rId4"/><Relationship Target="../media/image08.jpg" Type="http://schemas.openxmlformats.org/officeDocument/2006/relationships/image" Id="rId3"/><Relationship Target="../media/image07.jp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/>
        </p:nvSpPr>
        <p:spPr>
          <a:xfrm>
            <a:off y="6577012" x="6516687"/>
            <a:ext cy="228600" cx="1563600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7 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FL-CA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4364037" x="4427537"/>
            <a:ext cy="1512886" cx="3457574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VISION TO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NOVACTIONS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Experience Innovation </a:t>
            </a:r>
            <a:r>
              <a:rPr b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evelopment Path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Collaborator :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...</a:t>
            </a:r>
          </a:p>
        </p:txBody>
      </p:sp>
      <p:sp>
        <p:nvSpPr>
          <p:cNvPr id="52" name="Shape 52"/>
          <p:cNvSpPr/>
          <p:nvPr/>
        </p:nvSpPr>
        <p:spPr>
          <a:xfrm>
            <a:off y="0" x="0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0" x="6516687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4" name="Shape 54"/>
          <p:cNvSpPr/>
          <p:nvPr/>
        </p:nvSpPr>
        <p:spPr>
          <a:xfrm>
            <a:off y="6524625" x="250825"/>
            <a:ext cy="333374" cx="2017711"/>
          </a:xfrm>
          <a:prstGeom prst="rect">
            <a:avLst/>
          </a:prstGeom>
          <a:solidFill>
            <a:schemeClr val="lt1"/>
          </a:solidFill>
          <a:ln w="9525" cap="rnd">
            <a:solidFill>
              <a:schemeClr val="lt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5" name="Shape 55"/>
          <p:cNvSpPr/>
          <p:nvPr/>
        </p:nvSpPr>
        <p:spPr>
          <a:xfrm>
            <a:off y="695038" x="1155429"/>
            <a:ext cy="2088536" cx="74501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61" name="Shape 61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sp>
        <p:nvSpPr>
          <p:cNvPr id="62" name="Shape 62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63" name="Shape 63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cxnSp>
        <p:nvCxnSpPr>
          <p:cNvPr id="64" name="Shape 64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65" name="Shape 65"/>
          <p:cNvSpPr txBox="1"/>
          <p:nvPr/>
        </p:nvSpPr>
        <p:spPr>
          <a:xfrm>
            <a:off y="4777825" x="6795949"/>
            <a:ext cy="336599" cx="1544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y="6116586" x="7855973"/>
            <a:ext cy="336599" cx="825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cxnSp>
        <p:nvCxnSpPr>
          <p:cNvPr id="67" name="Shape 67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68" name="Shape 68"/>
          <p:cNvSpPr txBox="1"/>
          <p:nvPr/>
        </p:nvSpPr>
        <p:spPr>
          <a:xfrm>
            <a:off y="5756225" x="7741737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5229225" x="6187249"/>
            <a:ext cy="373199" cx="3010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People level 1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y="4978000" x="200038"/>
            <a:ext cy="336599" cx="822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Results 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y="5314600" x="144634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y="688975" x="-36511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500" lang="en-US">
                <a:solidFill>
                  <a:schemeClr val="dk1"/>
                </a:solidFill>
              </a:rPr>
              <a:t>2XXX</a:t>
            </a:r>
          </a:p>
        </p:txBody>
      </p:sp>
      <p:sp>
        <p:nvSpPr>
          <p:cNvPr id="73" name="Shape 73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74" name="Shape 74"/>
          <p:cNvSpPr txBox="1"/>
          <p:nvPr/>
        </p:nvSpPr>
        <p:spPr>
          <a:xfrm>
            <a:off y="71625" x="2663562"/>
            <a:ext cy="677100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ctr" rtl="0" lvl="0"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</a:rPr>
              <a:t>IN Talent Dev Path Log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39686" x="107950"/>
            <a:ext cy="639900" cx="177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Exposure Steps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Exposure Dynamic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Scope</a:t>
            </a:r>
          </a:p>
        </p:txBody>
      </p:sp>
      <p:sp>
        <p:nvSpPr>
          <p:cNvPr id="76" name="Shape 76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77" name="Shape 77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78" name="Shape 78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79" name="Shape 79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80" name="Shape 80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81" name="Shape 81"/>
          <p:cNvSpPr txBox="1"/>
          <p:nvPr/>
        </p:nvSpPr>
        <p:spPr>
          <a:xfrm>
            <a:off y="4353137" x="6586737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Level 2</a:t>
            </a:r>
          </a:p>
        </p:txBody>
      </p:sp>
      <p:cxnSp>
        <p:nvCxnSpPr>
          <p:cNvPr id="82" name="Shape 82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83" name="Shape 83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84" name="Shape 84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85" name="Shape 85"/>
          <p:cNvSpPr txBox="1"/>
          <p:nvPr/>
        </p:nvSpPr>
        <p:spPr>
          <a:xfrm rot="-5409625">
            <a:off y="20350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86" name="Shape 86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87" name="Shape 87"/>
          <p:cNvSpPr txBox="1"/>
          <p:nvPr/>
        </p:nvSpPr>
        <p:spPr>
          <a:xfrm>
            <a:off y="1268412" x="250825"/>
            <a:ext cy="365125" cx="850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900" lang="en-US">
                <a:solidFill>
                  <a:schemeClr val="dk1"/>
                </a:solidFill>
              </a:rPr>
              <a:t>Job Title</a:t>
            </a:r>
          </a:p>
        </p:txBody>
      </p:sp>
      <p:cxnSp>
        <p:nvCxnSpPr>
          <p:cNvPr id="88" name="Shape 88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89" name="Shape 89"/>
          <p:cNvSpPr txBox="1"/>
          <p:nvPr/>
        </p:nvSpPr>
        <p:spPr>
          <a:xfrm>
            <a:off y="4292600" x="144634"/>
            <a:ext cy="733499" cx="1329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1909943" x="636034"/>
            <a:ext cy="274499" cx="1021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sz="1200" lang="en-US">
                <a:solidFill>
                  <a:schemeClr val="dk1"/>
                </a:solidFill>
              </a:rPr>
              <a:t>Country 1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y="1909943" x="2389149"/>
            <a:ext cy="274499" cx="957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sz="1200" lang="en-US">
                <a:solidFill>
                  <a:schemeClr val="dk1"/>
                </a:solidFill>
              </a:rPr>
              <a:t>Zone 1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y="1909943" x="4305162"/>
            <a:ext cy="274499" cx="1058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(Worldwide)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y="1909943" x="6187249"/>
            <a:ext cy="274499" cx="76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(Global)</a:t>
            </a:r>
          </a:p>
        </p:txBody>
      </p:sp>
      <p:sp>
        <p:nvSpPr>
          <p:cNvPr id="94" name="Shape 94"/>
          <p:cNvSpPr/>
          <p:nvPr/>
        </p:nvSpPr>
        <p:spPr>
          <a:xfrm>
            <a:off y="1125537" x="1331912"/>
            <a:ext cy="647700" cx="10065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95" name="Shape 95"/>
          <p:cNvSpPr txBox="1"/>
          <p:nvPr/>
        </p:nvSpPr>
        <p:spPr>
          <a:xfrm>
            <a:off y="1268424" x="1346250"/>
            <a:ext cy="365099" cx="850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900" lang="en-US">
                <a:solidFill>
                  <a:schemeClr val="dk1"/>
                </a:solidFill>
              </a:rPr>
              <a:t>Job Title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y="3701300" x="179386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sp>
        <p:nvSpPr>
          <p:cNvPr id="97" name="Shape 97"/>
          <p:cNvSpPr txBox="1"/>
          <p:nvPr/>
        </p:nvSpPr>
        <p:spPr>
          <a:xfrm>
            <a:off y="104836" x="6443662"/>
            <a:ext cy="228600" cx="2669099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7 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FL-CA</a:t>
            </a:r>
          </a:p>
          <a:p>
            <a:r>
              <a:t/>
            </a:r>
          </a:p>
        </p:txBody>
      </p:sp>
      <p:sp>
        <p:nvSpPr>
          <p:cNvPr id="98" name="Shape 98"/>
          <p:cNvSpPr txBox="1"/>
          <p:nvPr/>
        </p:nvSpPr>
        <p:spPr>
          <a:xfrm>
            <a:off y="688975" x="2097088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500" lang="en-US">
                <a:solidFill>
                  <a:schemeClr val="dk1"/>
                </a:solidFill>
              </a:rPr>
              <a:t>2XXX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y="688975" x="4687887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500" lang="en-US">
                <a:solidFill>
                  <a:schemeClr val="dk1"/>
                </a:solidFill>
              </a:rPr>
              <a:t>2XXX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y="3951500" x="6181530"/>
            <a:ext cy="341100" cx="2533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contribution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y="3555800" x="6301399"/>
            <a:ext cy="341100" cx="2533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contribution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 txBox="1"/>
          <p:nvPr/>
        </p:nvSpPr>
        <p:spPr>
          <a:xfrm>
            <a:off y="115886" x="2769129"/>
            <a:ext cy="580199" cx="6195600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107" name="Shape 107"/>
          <p:cNvSpPr txBox="1"/>
          <p:nvPr/>
        </p:nvSpPr>
        <p:spPr>
          <a:xfrm>
            <a:off y="333375" x="7380286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07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108" name="Shape 108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09" name="Shape 109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sp>
        <p:nvSpPr>
          <p:cNvPr id="110" name="Shape 110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111" name="Shape 111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Collective Intelligence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Mgt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13" name="Shape 113"/>
          <p:cNvSpPr txBox="1"/>
          <p:nvPr/>
        </p:nvSpPr>
        <p:spPr>
          <a:xfrm>
            <a:off y="3334943" x="4820889"/>
            <a:ext cy="336599" cx="1793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cxnSp>
        <p:nvCxnSpPr>
          <p:cNvPr id="114" name="Shape 114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5" name="Shape 115"/>
          <p:cNvCxnSpPr/>
          <p:nvPr/>
        </p:nvCxnSpPr>
        <p:spPr>
          <a:xfrm>
            <a:off y="6308725" x="1476375"/>
            <a:ext cy="0" cx="158273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6" name="Shape 116"/>
          <p:cNvCxnSpPr/>
          <p:nvPr/>
        </p:nvCxnSpPr>
        <p:spPr>
          <a:xfrm>
            <a:off y="6597650" x="1476375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17" name="Shape 117"/>
          <p:cNvSpPr txBox="1"/>
          <p:nvPr/>
        </p:nvSpPr>
        <p:spPr>
          <a:xfrm>
            <a:off y="5324475" x="1974368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y="4324350" x="3358809"/>
            <a:ext cy="346500" cx="2170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People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level 1</a:t>
            </a:r>
          </a:p>
        </p:txBody>
      </p:sp>
      <p:cxnSp>
        <p:nvCxnSpPr>
          <p:cNvPr id="119" name="Shape 119"/>
          <p:cNvCxnSpPr/>
          <p:nvPr/>
        </p:nvCxnSpPr>
        <p:spPr>
          <a:xfrm>
            <a:off y="3644900" x="2843211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0" name="Shape 120"/>
          <p:cNvSpPr txBox="1"/>
          <p:nvPr/>
        </p:nvSpPr>
        <p:spPr>
          <a:xfrm>
            <a:off y="3578225" x="1619250"/>
            <a:ext cy="517524" cx="1235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X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y="6165850" x="3132136"/>
            <a:ext cy="244500" cx="22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 2 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Innovation, Creativity Tools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y="4581525" x="1763711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y="4365625" x="475551"/>
            <a:ext cy="1155599" cx="1091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</a:p>
          <a:p>
            <a:r>
              <a:t/>
            </a:r>
          </a:p>
        </p:txBody>
      </p:sp>
      <p:sp>
        <p:nvSpPr>
          <p:cNvPr id="124" name="Shape 124"/>
          <p:cNvSpPr/>
          <p:nvPr/>
        </p:nvSpPr>
        <p:spPr>
          <a:xfrm>
            <a:off y="1125537" x="1331912"/>
            <a:ext cy="647700" cx="1006474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125" name="Shape 125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126" name="Shape 126"/>
          <p:cNvSpPr txBox="1"/>
          <p:nvPr/>
        </p:nvSpPr>
        <p:spPr>
          <a:xfrm>
            <a:off y="6453187" x="1979611"/>
            <a:ext cy="274499" cx="234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 1 </a:t>
            </a: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Mining, Data crunching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268287" x="2982647"/>
            <a:ext cy="366599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y="6089650" x="1476375"/>
            <a:ext cy="5080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9" name="Shape 129"/>
          <p:cNvCxnSpPr/>
          <p:nvPr/>
        </p:nvCxnSpPr>
        <p:spPr>
          <a:xfrm>
            <a:off y="5373687" x="4859337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30" name="Shape 130"/>
          <p:cNvCxnSpPr/>
          <p:nvPr/>
        </p:nvCxnSpPr>
        <p:spPr>
          <a:xfrm>
            <a:off y="5516562" x="29162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31" name="Shape 131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132" name="Shape 132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33" name="Shape 133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34" name="Shape 134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35" name="Shape 135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36" name="Shape 136"/>
          <p:cNvSpPr txBox="1"/>
          <p:nvPr/>
        </p:nvSpPr>
        <p:spPr>
          <a:xfrm>
            <a:off y="2852736" x="5380376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Innovat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 Level 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cxnSp>
        <p:nvCxnSpPr>
          <p:cNvPr id="137" name="Shape 137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38" name="Shape 138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139" name="Shape 139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40" name="Shape 140"/>
          <p:cNvSpPr txBox="1"/>
          <p:nvPr/>
        </p:nvSpPr>
        <p:spPr>
          <a:xfrm rot="-5409625">
            <a:off y="24922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141" name="Shape 141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42" name="Shape 142"/>
          <p:cNvCxnSpPr/>
          <p:nvPr/>
        </p:nvCxnSpPr>
        <p:spPr>
          <a:xfrm>
            <a:off y="4437062" x="1547812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3" name="Shape 143"/>
          <p:cNvCxnSpPr/>
          <p:nvPr/>
        </p:nvCxnSpPr>
        <p:spPr>
          <a:xfrm>
            <a:off y="4868862" x="1547812"/>
            <a:ext cy="0" cx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4" name="Shape 144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45" name="Shape 145"/>
          <p:cNvSpPr txBox="1"/>
          <p:nvPr/>
        </p:nvSpPr>
        <p:spPr>
          <a:xfrm>
            <a:off y="2708275" x="4059998"/>
            <a:ext cy="7334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146" name="Shape 146"/>
          <p:cNvSpPr txBox="1"/>
          <p:nvPr/>
        </p:nvSpPr>
        <p:spPr>
          <a:xfrm>
            <a:off y="2982911" x="2617723"/>
            <a:ext cy="517499" cx="115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 N</a:t>
            </a:r>
          </a:p>
        </p:txBody>
      </p:sp>
      <p:cxnSp>
        <p:nvCxnSpPr>
          <p:cNvPr id="147" name="Shape 147"/>
          <p:cNvCxnSpPr/>
          <p:nvPr/>
        </p:nvCxnSpPr>
        <p:spPr>
          <a:xfrm>
            <a:off y="3279775" x="3922712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8" name="Shape 148"/>
          <p:cNvCxnSpPr/>
          <p:nvPr/>
        </p:nvCxnSpPr>
        <p:spPr>
          <a:xfrm>
            <a:off y="3063875" x="3922712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9" name="Shape 149"/>
          <p:cNvCxnSpPr/>
          <p:nvPr/>
        </p:nvCxnSpPr>
        <p:spPr>
          <a:xfrm>
            <a:off y="5373687" x="3132136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0" name="Shape 150"/>
          <p:cNvSpPr txBox="1"/>
          <p:nvPr/>
        </p:nvSpPr>
        <p:spPr>
          <a:xfrm>
            <a:off y="5300662" x="3059111"/>
            <a:ext cy="321000" cx="163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Tools 1 </a:t>
            </a: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LTP/MTPlan</a:t>
            </a: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y="2293925" x="7164387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cxnSp>
        <p:nvCxnSpPr>
          <p:cNvPr id="152" name="Shape 152"/>
          <p:cNvCxnSpPr/>
          <p:nvPr/>
        </p:nvCxnSpPr>
        <p:spPr>
          <a:xfrm>
            <a:off y="2601625" x="8008525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53" name="Shape 153"/>
          <p:cNvCxnSpPr/>
          <p:nvPr/>
        </p:nvCxnSpPr>
        <p:spPr>
          <a:xfrm>
            <a:off y="2385775" x="851342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4" name="Shape 154"/>
          <p:cNvSpPr txBox="1"/>
          <p:nvPr/>
        </p:nvSpPr>
        <p:spPr>
          <a:xfrm>
            <a:off y="2393075" x="1101725"/>
            <a:ext cy="336599" cx="1875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z="1600" lang="en-US">
                <a:solidFill>
                  <a:srgbClr val="0000FF"/>
                </a:solidFill>
              </a:rPr>
              <a:t>1  Stretch Goals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y="2212973" x="4848639"/>
            <a:ext cy="494100" cx="2042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L2 Leverage Social technologies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y="4095750" x="1594911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(1)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y="1963625" x="6270625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</a:t>
            </a:r>
            <a:r>
              <a:rPr b="1" lang="en-US">
                <a:solidFill>
                  <a:srgbClr val="0000FF"/>
                </a:solidFill>
              </a:rPr>
              <a:t>2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5277862" x="6443662"/>
            <a:ext cy="366599" cx="2584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L8 Space for innovation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y="2056973" x="2366295"/>
            <a:ext cy="408899" cx="26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L9 Communities</a:t>
            </a:r>
            <a:r>
              <a:rPr b="1" lang="en-US">
                <a:solidFill>
                  <a:srgbClr val="0000FF"/>
                </a:solidFill>
              </a:rPr>
              <a:t> 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passion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4819912" x="6642039"/>
            <a:ext cy="594900" cx="1673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L10 Clear metrics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for innovation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5521225" x="6026739"/>
            <a:ext cy="547500" cx="3078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L12 Knock Bureaucratic hurdles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y="3189336" x="6742137"/>
            <a:ext cy="528300" cx="2361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L17 Quality and Quantity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innov ideas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y="5942125" x="5502189"/>
            <a:ext cy="366599" cx="3531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L18 Diversity of experience and skills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y="3826700" x="3153079"/>
            <a:ext cy="284100" cx="3098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L15.Short vs medium term goals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y="4453650" x="5834441"/>
            <a:ext cy="366599" cx="302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L13 Compensation and rewards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y="3826700" x="6251779"/>
            <a:ext cy="413699" cx="293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L11 Widespread accountability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y="4934062" x="3988546"/>
            <a:ext cy="366599" cx="233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L6.De-risk innovation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y="647700" x="280124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300" lang="en-US">
                <a:solidFill>
                  <a:schemeClr val="dk1"/>
                </a:solidFill>
              </a:rPr>
              <a:t>Y2XXX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y="6197600" x="539750"/>
            <a:ext cy="336599" cx="994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y="647700" x="3328125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300" lang="en-US">
                <a:solidFill>
                  <a:schemeClr val="dk1"/>
                </a:solidFill>
              </a:rPr>
              <a:t>Y2XXX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y="115886" x="107950"/>
            <a:ext cy="639900" cx="2256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Exposure &amp; Training to Levers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Exposure Dynamic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 and Tools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/>
          <p:nvPr/>
        </p:nvSpPr>
        <p:spPr>
          <a:xfrm>
            <a:off y="125176" x="7200598"/>
            <a:ext cy="2393707" cx="17988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77" name="Shape 177"/>
          <p:cNvSpPr txBox="1"/>
          <p:nvPr/>
        </p:nvSpPr>
        <p:spPr>
          <a:xfrm>
            <a:off y="2518884" x="7323024"/>
            <a:ext cy="246899" cx="15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Photos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FJL  2012</a:t>
            </a:r>
          </a:p>
        </p:txBody>
      </p:sp>
      <p:sp>
        <p:nvSpPr>
          <p:cNvPr id="178" name="Shape 178"/>
          <p:cNvSpPr/>
          <p:nvPr/>
        </p:nvSpPr>
        <p:spPr>
          <a:xfrm>
            <a:off y="1350650" x="165425"/>
            <a:ext cy="3139219" cx="398859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79" name="Shape 179"/>
          <p:cNvSpPr txBox="1"/>
          <p:nvPr/>
        </p:nvSpPr>
        <p:spPr>
          <a:xfrm>
            <a:off y="3155784" x="3990698"/>
            <a:ext cy="246899" cx="1832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Maps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AcDepeige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2012</a:t>
            </a:r>
          </a:p>
        </p:txBody>
      </p:sp>
      <p:sp>
        <p:nvSpPr>
          <p:cNvPr id="180" name="Shape 180"/>
          <p:cNvSpPr/>
          <p:nvPr/>
        </p:nvSpPr>
        <p:spPr>
          <a:xfrm>
            <a:off y="3461307" x="4255980"/>
            <a:ext cy="3273398" cx="462104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81" name="Shape 181"/>
          <p:cNvSpPr txBox="1"/>
          <p:nvPr/>
        </p:nvSpPr>
        <p:spPr>
          <a:xfrm>
            <a:off y="6502287" x="7406562"/>
            <a:ext cy="228600" cx="1563600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7 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FL-CA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y="117209" x="2308324"/>
            <a:ext cy="456900" cx="4527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Lanes X Laps =</a:t>
            </a:r>
            <a:r>
              <a:rPr sz="18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Innovation</a:t>
            </a:r>
            <a:r>
              <a:rPr baseline="30000" sz="18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18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Development  path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/>
        </p:nvSpPr>
        <p:spPr>
          <a:xfrm>
            <a:off y="136525" x="1403350"/>
            <a:ext cy="619200" cx="7272299"/>
          </a:xfrm>
          <a:prstGeom prst="rect">
            <a:avLst/>
          </a:prstGeom>
          <a:solidFill>
            <a:srgbClr val="33CCCC">
              <a:alpha val="84710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188" name="Shape 188"/>
          <p:cNvSpPr txBox="1"/>
          <p:nvPr/>
        </p:nvSpPr>
        <p:spPr>
          <a:xfrm>
            <a:off y="6543675" x="7195950"/>
            <a:ext cy="314400" cx="1784700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07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189" name="Shape 189"/>
          <p:cNvSpPr/>
          <p:nvPr/>
        </p:nvSpPr>
        <p:spPr>
          <a:xfrm>
            <a:off y="1125537" x="2335211"/>
            <a:ext cy="647700" cx="9350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</a:rPr>
              <a:t>Position 2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90" name="Shape 190"/>
          <p:cNvSpPr/>
          <p:nvPr/>
        </p:nvSpPr>
        <p:spPr>
          <a:xfrm>
            <a:off y="1125537" x="4924425"/>
            <a:ext cy="647700" cx="9690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</p:txBody>
      </p:sp>
      <p:sp>
        <p:nvSpPr>
          <p:cNvPr id="191" name="Shape 191"/>
          <p:cNvSpPr/>
          <p:nvPr/>
        </p:nvSpPr>
        <p:spPr>
          <a:xfrm>
            <a:off y="1125537" x="107950"/>
            <a:ext cy="647700" cx="503099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S&amp;O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92" name="Shape 192"/>
          <p:cNvSpPr/>
          <p:nvPr/>
        </p:nvSpPr>
        <p:spPr>
          <a:xfrm>
            <a:off y="1125537" x="4064000"/>
            <a:ext cy="647700" cx="8726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/>
        </p:txBody>
      </p:sp>
      <p:sp>
        <p:nvSpPr>
          <p:cNvPr id="193" name="Shape 193"/>
          <p:cNvSpPr/>
          <p:nvPr/>
        </p:nvSpPr>
        <p:spPr>
          <a:xfrm>
            <a:off y="1125537" x="5907087"/>
            <a:ext cy="647700" cx="9083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</p:txBody>
      </p:sp>
      <p:sp>
        <p:nvSpPr>
          <p:cNvPr id="194" name="Shape 194"/>
          <p:cNvSpPr/>
          <p:nvPr/>
        </p:nvSpPr>
        <p:spPr>
          <a:xfrm>
            <a:off y="1125537" x="6838950"/>
            <a:ext cy="647700" cx="1045800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 Position 1</a:t>
            </a:r>
          </a:p>
          <a:p>
            <a:r>
              <a:t/>
            </a:r>
          </a:p>
        </p:txBody>
      </p:sp>
      <p:sp>
        <p:nvSpPr>
          <p:cNvPr id="195" name="Shape 195"/>
          <p:cNvSpPr txBox="1"/>
          <p:nvPr/>
        </p:nvSpPr>
        <p:spPr>
          <a:xfrm>
            <a:off y="2740025" x="179386"/>
            <a:ext cy="336599" cx="104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 1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y="3740150" x="611187"/>
            <a:ext cy="336599" cx="1428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 2</a:t>
            </a:r>
          </a:p>
        </p:txBody>
      </p:sp>
      <p:cxnSp>
        <p:nvCxnSpPr>
          <p:cNvPr id="197" name="Shape 197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98" name="Shape 198"/>
          <p:cNvCxnSpPr/>
          <p:nvPr/>
        </p:nvCxnSpPr>
        <p:spPr>
          <a:xfrm>
            <a:off y="6381750" x="1476375"/>
            <a:ext cy="0" cx="431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99" name="Shape 199"/>
          <p:cNvCxnSpPr/>
          <p:nvPr/>
        </p:nvCxnSpPr>
        <p:spPr>
          <a:xfrm>
            <a:off y="6089650" x="1476375"/>
            <a:ext cy="3299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00" name="Shape 200"/>
          <p:cNvCxnSpPr/>
          <p:nvPr/>
        </p:nvCxnSpPr>
        <p:spPr>
          <a:xfrm>
            <a:off y="6742111" x="1476375"/>
            <a:ext cy="1500" cx="2590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01" name="Shape 201"/>
          <p:cNvSpPr txBox="1"/>
          <p:nvPr/>
        </p:nvSpPr>
        <p:spPr>
          <a:xfrm>
            <a:off y="5949950" x="2411411"/>
            <a:ext cy="304799" cx="2487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y="5324475" x="2124075"/>
            <a:ext cy="336599" cx="1198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600" lang="en-US">
                <a:solidFill>
                  <a:srgbClr val="0000FF"/>
                </a:solidFill>
              </a:rPr>
              <a:t>Domain 4</a:t>
            </a:r>
          </a:p>
        </p:txBody>
      </p:sp>
      <p:cxnSp>
        <p:nvCxnSpPr>
          <p:cNvPr id="203" name="Shape 203"/>
          <p:cNvCxnSpPr/>
          <p:nvPr/>
        </p:nvCxnSpPr>
        <p:spPr>
          <a:xfrm>
            <a:off y="4005262" x="1771650"/>
            <a:ext cy="1511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04" name="Shape 204"/>
          <p:cNvCxnSpPr/>
          <p:nvPr/>
        </p:nvCxnSpPr>
        <p:spPr>
          <a:xfrm rot="10800000" flipH="1">
            <a:off y="5516648" x="1763711"/>
            <a:ext cy="1500" cx="358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05" name="Shape 205"/>
          <p:cNvCxnSpPr/>
          <p:nvPr/>
        </p:nvCxnSpPr>
        <p:spPr>
          <a:xfrm>
            <a:off y="4005262" x="1771650"/>
            <a:ext cy="0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06" name="Shape 206"/>
          <p:cNvSpPr txBox="1"/>
          <p:nvPr/>
        </p:nvSpPr>
        <p:spPr>
          <a:xfrm>
            <a:off y="4324350" x="3708400"/>
            <a:ext cy="336599" cx="1448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 5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y="3808612" x="2897450"/>
            <a:ext cy="618900" cx="119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Activity 3</a:t>
            </a: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Laboratories</a:t>
            </a:r>
          </a:p>
        </p:txBody>
      </p:sp>
      <p:cxnSp>
        <p:nvCxnSpPr>
          <p:cNvPr id="208" name="Shape 208"/>
          <p:cNvCxnSpPr/>
          <p:nvPr/>
        </p:nvCxnSpPr>
        <p:spPr>
          <a:xfrm>
            <a:off y="3429000" x="107950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09" name="Shape 209"/>
          <p:cNvCxnSpPr/>
          <p:nvPr/>
        </p:nvCxnSpPr>
        <p:spPr>
          <a:xfrm>
            <a:off y="3429000" x="3132136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10" name="Shape 210"/>
          <p:cNvCxnSpPr/>
          <p:nvPr/>
        </p:nvCxnSpPr>
        <p:spPr>
          <a:xfrm>
            <a:off y="2781300" x="3348037"/>
            <a:ext cy="792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1" name="Shape 211"/>
          <p:cNvSpPr txBox="1"/>
          <p:nvPr/>
        </p:nvSpPr>
        <p:spPr>
          <a:xfrm>
            <a:off y="3076575" x="4643437"/>
            <a:ext cy="274499" cx="816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MKG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y="3436937" x="3635375"/>
            <a:ext cy="276899" cx="157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project 3</a:t>
            </a:r>
          </a:p>
        </p:txBody>
      </p:sp>
      <p:cxnSp>
        <p:nvCxnSpPr>
          <p:cNvPr id="213" name="Shape 213"/>
          <p:cNvCxnSpPr/>
          <p:nvPr/>
        </p:nvCxnSpPr>
        <p:spPr>
          <a:xfrm>
            <a:off y="4005262" x="5070029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4" name="Shape 214"/>
          <p:cNvSpPr txBox="1"/>
          <p:nvPr/>
        </p:nvSpPr>
        <p:spPr>
          <a:xfrm>
            <a:off y="3752212" x="4192050"/>
            <a:ext cy="506099" cx="759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1200" lang="en-US">
                <a:solidFill>
                  <a:schemeClr val="dk1"/>
                </a:solidFill>
              </a:rPr>
              <a:t>Zone 2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Zone 3</a:t>
            </a:r>
          </a:p>
        </p:txBody>
      </p:sp>
      <p:cxnSp>
        <p:nvCxnSpPr>
          <p:cNvPr id="215" name="Shape 215"/>
          <p:cNvCxnSpPr/>
          <p:nvPr/>
        </p:nvCxnSpPr>
        <p:spPr>
          <a:xfrm>
            <a:off y="4508500" x="1763711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6" name="Shape 216"/>
          <p:cNvSpPr txBox="1"/>
          <p:nvPr/>
        </p:nvSpPr>
        <p:spPr>
          <a:xfrm>
            <a:off y="5308600" x="3492500"/>
            <a:ext cy="457200" cx="627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Zone 2</a:t>
            </a:r>
          </a:p>
        </p:txBody>
      </p:sp>
      <p:cxnSp>
        <p:nvCxnSpPr>
          <p:cNvPr id="217" name="Shape 217"/>
          <p:cNvCxnSpPr/>
          <p:nvPr/>
        </p:nvCxnSpPr>
        <p:spPr>
          <a:xfrm>
            <a:off y="5084762" x="1763711"/>
            <a:ext cy="0" cx="2376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18" name="Shape 218"/>
          <p:cNvSpPr txBox="1"/>
          <p:nvPr/>
        </p:nvSpPr>
        <p:spPr>
          <a:xfrm>
            <a:off y="4876800" x="4067175"/>
            <a:ext cy="366000" cx="135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Activity 4</a:t>
            </a:r>
          </a:p>
        </p:txBody>
      </p:sp>
      <p:cxnSp>
        <p:nvCxnSpPr>
          <p:cNvPr id="219" name="Shape 219"/>
          <p:cNvCxnSpPr>
            <a:stCxn id="220" idx="0"/>
          </p:cNvCxnSpPr>
          <p:nvPr/>
        </p:nvCxnSpPr>
        <p:spPr>
          <a:xfrm rot="10800000" flipH="1">
            <a:off y="5091224" x="6525950"/>
            <a:ext cy="12900" cx="3750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1" name="Shape 221"/>
          <p:cNvCxnSpPr>
            <a:endCxn id="220" idx="0"/>
          </p:cNvCxnSpPr>
          <p:nvPr/>
        </p:nvCxnSpPr>
        <p:spPr>
          <a:xfrm rot="10800000" flipH="1">
            <a:off y="2481874" x="107950"/>
            <a:ext cy="10500" cx="6417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22" name="Shape 222"/>
          <p:cNvSpPr txBox="1"/>
          <p:nvPr/>
        </p:nvSpPr>
        <p:spPr>
          <a:xfrm>
            <a:off y="2303825" x="6620125"/>
            <a:ext cy="366599" cx="1391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800" lang="en-US">
                <a:solidFill>
                  <a:srgbClr val="0000FF"/>
                </a:solidFill>
              </a:rPr>
              <a:t>Domain 5</a:t>
            </a:r>
          </a:p>
        </p:txBody>
      </p:sp>
      <p:sp>
        <p:nvSpPr>
          <p:cNvPr id="223" name="Shape 223"/>
          <p:cNvSpPr/>
          <p:nvPr/>
        </p:nvSpPr>
        <p:spPr>
          <a:xfrm>
            <a:off y="1125537" x="1328737"/>
            <a:ext cy="647700" cx="9318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 1</a:t>
            </a:r>
          </a:p>
        </p:txBody>
      </p:sp>
      <p:sp>
        <p:nvSpPr>
          <p:cNvPr id="224" name="Shape 224"/>
          <p:cNvSpPr/>
          <p:nvPr/>
        </p:nvSpPr>
        <p:spPr>
          <a:xfrm>
            <a:off y="1125537" x="3343275"/>
            <a:ext cy="647700" cx="7205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225" name="Shape 225"/>
          <p:cNvCxnSpPr/>
          <p:nvPr/>
        </p:nvCxnSpPr>
        <p:spPr>
          <a:xfrm>
            <a:off y="2492375" x="107950"/>
            <a:ext cy="38894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6" name="Shape 226"/>
          <p:cNvCxnSpPr/>
          <p:nvPr/>
        </p:nvCxnSpPr>
        <p:spPr>
          <a:xfrm>
            <a:off y="6381750" x="107950"/>
            <a:ext cy="0" cx="395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7" name="Shape 227"/>
          <p:cNvCxnSpPr/>
          <p:nvPr/>
        </p:nvCxnSpPr>
        <p:spPr>
          <a:xfrm>
            <a:off y="2924175" x="107950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8" name="Shape 228"/>
          <p:cNvCxnSpPr/>
          <p:nvPr/>
        </p:nvCxnSpPr>
        <p:spPr>
          <a:xfrm>
            <a:off y="3933825" x="107950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29" name="Shape 229"/>
          <p:cNvCxnSpPr/>
          <p:nvPr/>
        </p:nvCxnSpPr>
        <p:spPr>
          <a:xfrm>
            <a:off y="2492375" x="7058025"/>
            <a:ext cy="0" cx="2174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30" name="Shape 230"/>
          <p:cNvSpPr txBox="1"/>
          <p:nvPr/>
        </p:nvSpPr>
        <p:spPr>
          <a:xfrm>
            <a:off y="6610350" x="4067175"/>
            <a:ext cy="274499" cx="296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2 /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y="268287" x="3419475"/>
            <a:ext cy="366599" cx="2773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FORCES LANES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PATH </a:t>
            </a:r>
          </a:p>
        </p:txBody>
      </p:sp>
      <p:cxnSp>
        <p:nvCxnSpPr>
          <p:cNvPr id="232" name="Shape 232"/>
          <p:cNvCxnSpPr/>
          <p:nvPr/>
        </p:nvCxnSpPr>
        <p:spPr>
          <a:xfrm>
            <a:off y="2781300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33" name="Shape 233"/>
          <p:cNvCxnSpPr/>
          <p:nvPr/>
        </p:nvCxnSpPr>
        <p:spPr>
          <a:xfrm>
            <a:off y="3213100" x="3348037"/>
            <a:ext cy="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34" name="Shape 234"/>
          <p:cNvCxnSpPr/>
          <p:nvPr/>
        </p:nvCxnSpPr>
        <p:spPr>
          <a:xfrm>
            <a:off y="3573462" x="3348037"/>
            <a:ext cy="0" cx="360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35" name="Shape 235"/>
          <p:cNvCxnSpPr/>
          <p:nvPr/>
        </p:nvCxnSpPr>
        <p:spPr>
          <a:xfrm>
            <a:off y="6089650" x="1476375"/>
            <a:ext cy="6525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36" name="Shape 236"/>
          <p:cNvCxnSpPr/>
          <p:nvPr/>
        </p:nvCxnSpPr>
        <p:spPr>
          <a:xfrm>
            <a:off y="5734050" x="1079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37" name="Shape 237"/>
          <p:cNvSpPr txBox="1"/>
          <p:nvPr/>
        </p:nvSpPr>
        <p:spPr>
          <a:xfrm>
            <a:off y="5548312" x="131761"/>
            <a:ext cy="336599" cx="787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 3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  <p:cxnSp>
        <p:nvCxnSpPr>
          <p:cNvPr id="238" name="Shape 238"/>
          <p:cNvCxnSpPr/>
          <p:nvPr/>
        </p:nvCxnSpPr>
        <p:spPr>
          <a:xfrm>
            <a:off y="4508500" x="4919662"/>
            <a:ext cy="0" cx="287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39" name="Shape 239"/>
          <p:cNvSpPr txBox="1"/>
          <p:nvPr/>
        </p:nvSpPr>
        <p:spPr>
          <a:xfrm>
            <a:off y="4373562" x="5203825"/>
            <a:ext cy="274499" cx="141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1</a:t>
            </a:r>
          </a:p>
        </p:txBody>
      </p:sp>
      <p:cxnSp>
        <p:nvCxnSpPr>
          <p:cNvPr id="240" name="Shape 240"/>
          <p:cNvCxnSpPr/>
          <p:nvPr/>
        </p:nvCxnSpPr>
        <p:spPr>
          <a:xfrm>
            <a:off y="2781300" x="900112"/>
            <a:ext cy="360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1" name="Shape 241"/>
          <p:cNvCxnSpPr/>
          <p:nvPr/>
        </p:nvCxnSpPr>
        <p:spPr>
          <a:xfrm>
            <a:off y="2781300" x="900112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2" name="Shape 242"/>
          <p:cNvCxnSpPr/>
          <p:nvPr/>
        </p:nvCxnSpPr>
        <p:spPr>
          <a:xfrm>
            <a:off y="3141661" x="900112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3" name="Shape 243"/>
          <p:cNvSpPr txBox="1"/>
          <p:nvPr/>
        </p:nvSpPr>
        <p:spPr>
          <a:xfrm>
            <a:off y="2641600" x="1042987"/>
            <a:ext cy="304799" cx="1835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Activity 1</a:t>
            </a:r>
          </a:p>
        </p:txBody>
      </p:sp>
      <p:cxnSp>
        <p:nvCxnSpPr>
          <p:cNvPr id="244" name="Shape 244"/>
          <p:cNvCxnSpPr/>
          <p:nvPr/>
        </p:nvCxnSpPr>
        <p:spPr>
          <a:xfrm>
            <a:off y="3573462" x="5316537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5" name="Shape 245"/>
          <p:cNvSpPr txBox="1"/>
          <p:nvPr/>
        </p:nvSpPr>
        <p:spPr>
          <a:xfrm>
            <a:off y="5449887" x="755650"/>
            <a:ext cy="304799" cx="982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Activity 2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y="5716587" x="1331912"/>
            <a:ext cy="304799" cx="87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File2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y="5589587" x="75565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8" name="Shape 248"/>
          <p:cNvCxnSpPr/>
          <p:nvPr/>
        </p:nvCxnSpPr>
        <p:spPr>
          <a:xfrm>
            <a:off y="5876925" x="755650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9" name="Shape 249"/>
          <p:cNvCxnSpPr/>
          <p:nvPr/>
        </p:nvCxnSpPr>
        <p:spPr>
          <a:xfrm>
            <a:off y="5589587" x="7556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0" name="Shape 250"/>
          <p:cNvCxnSpPr/>
          <p:nvPr/>
        </p:nvCxnSpPr>
        <p:spPr>
          <a:xfrm>
            <a:off y="5373687" x="349250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1" name="Shape 251"/>
          <p:cNvCxnSpPr/>
          <p:nvPr/>
        </p:nvCxnSpPr>
        <p:spPr>
          <a:xfrm>
            <a:off y="5516562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2" name="Shape 252"/>
          <p:cNvSpPr/>
          <p:nvPr/>
        </p:nvSpPr>
        <p:spPr>
          <a:xfrm>
            <a:off y="1125537" x="611187"/>
            <a:ext cy="647700" cx="692400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GM</a:t>
            </a:r>
          </a:p>
          <a:p>
            <a:r>
              <a:t/>
            </a:r>
          </a:p>
        </p:txBody>
      </p:sp>
      <p:sp>
        <p:nvSpPr>
          <p:cNvPr id="253" name="Shape 253"/>
          <p:cNvSpPr txBox="1"/>
          <p:nvPr/>
        </p:nvSpPr>
        <p:spPr>
          <a:xfrm>
            <a:off y="765175" x="395287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300" lang="en-US">
                <a:solidFill>
                  <a:schemeClr val="dk1"/>
                </a:solidFill>
              </a:rPr>
              <a:t>Y2XXX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y="3859312" x="5708645"/>
            <a:ext cy="517499" cx="101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cxnSp>
        <p:nvCxnSpPr>
          <p:cNvPr id="255" name="Shape 255"/>
          <p:cNvCxnSpPr>
            <a:endCxn id="220" idx="0"/>
          </p:cNvCxnSpPr>
          <p:nvPr/>
        </p:nvCxnSpPr>
        <p:spPr>
          <a:xfrm rot="10800000" flipH="1">
            <a:off y="4499112" x="6648492"/>
            <a:ext cy="11699" cx="657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6" name="Shape 256"/>
          <p:cNvSpPr/>
          <p:nvPr/>
        </p:nvSpPr>
        <p:spPr>
          <a:xfrm>
            <a:off y="1125537" x="7894686"/>
            <a:ext cy="647700" cx="11954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 Position 2</a:t>
            </a:r>
          </a:p>
          <a:p>
            <a:r>
              <a:t/>
            </a:r>
          </a:p>
        </p:txBody>
      </p:sp>
      <p:sp>
        <p:nvSpPr>
          <p:cNvPr id="257" name="Shape 257"/>
          <p:cNvSpPr txBox="1"/>
          <p:nvPr/>
        </p:nvSpPr>
        <p:spPr>
          <a:xfrm>
            <a:off y="4976400" x="5708787"/>
            <a:ext cy="493499" cx="855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y="2614500" x="3469434"/>
            <a:ext cy="399300" cx="4907099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 Lane 6 Collective Effort L2+L8+L9+L11+L14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y="3057921" x="2666882"/>
            <a:ext cy="374699" cx="52632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5 Multi Disciplinarity (Medley skills) L2+L3+L7+L18 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y="4076750" x="946875"/>
            <a:ext cy="374100" cx="35799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4 Long Distance Vision L3+L6+L15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y="4648062" x="392050"/>
            <a:ext cy="455999" cx="32877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3 Experience : L3+L5 +L18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y="5599050" x="3553679"/>
            <a:ext cy="270000" cx="35376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2 Re-Invention : L12+L7+L6+L8  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y="6245350" x="3707025"/>
            <a:ext cy="317699" cx="50613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1 Diversity :  L18+L14+L11+L9+L2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y="115886" x="152702"/>
            <a:ext cy="639900" cx="115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Expertise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Specialt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y="765175" x="2224087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1300" lang="en-US">
                <a:solidFill>
                  <a:schemeClr val="dk1"/>
                </a:solidFill>
              </a:rPr>
              <a:t>Y2XXX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y="1844675" x="0"/>
            <a:ext cy="512700" cx="9042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3            4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3                         3                   2                     3                 5                         3                        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1+...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800" lang="en-US">
                <a:solidFill>
                  <a:schemeClr val="dk1"/>
                </a:solidFill>
              </a:rPr>
              <a:t>A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ctual ) 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