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notesSlides/notesSlide15.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13.xml" ContentType="application/vnd.openxmlformats-officedocument.presentationml.notesSlide+xml"/>
  <Override PartName="/ppt/notesSlides/notesSlide16.xml" ContentType="application/vnd.openxmlformats-officedocument.presentationml.notesSlide+xml"/>
  <Override PartName="/ppt/notesSlides/notesSlide3.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1.xml" ContentType="application/vnd.openxmlformats-officedocument.presentationml.slide+xml"/>
  <Override PartName="/ppt/slides/slide16.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mc:PreserveAttributes="mv:*" mc:Ignorable="mv">
  <p:sldMasterIdLst>
    <p:sldMasterId id="214748365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68580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14.xml" Type="http://schemas.openxmlformats.org/officeDocument/2006/relationships/slide" Id="rId19"/><Relationship Target="slides/slide13.xml" Type="http://schemas.openxmlformats.org/officeDocument/2006/relationships/slide" Id="rId18"/><Relationship Target="slides/slide12.xml" Type="http://schemas.openxmlformats.org/officeDocument/2006/relationships/slide" Id="rId17"/><Relationship Target="slides/slide11.xml" Type="http://schemas.openxmlformats.org/officeDocument/2006/relationships/slide" Id="rId16"/><Relationship Target="slides/slide10.xml" Type="http://schemas.openxmlformats.org/officeDocument/2006/relationships/slide" Id="rId15"/><Relationship Target="slides/slide9.xml" Type="http://schemas.openxmlformats.org/officeDocument/2006/relationships/slide" Id="rId14"/><Relationship Target="slides/slide16.xml" Type="http://schemas.openxmlformats.org/officeDocument/2006/relationships/slide" Id="rId21"/><Relationship Target="presProps.xml" Type="http://schemas.openxmlformats.org/officeDocument/2006/relationships/presProps" Id="rId2"/><Relationship Target="slides/slide7.xml" Type="http://schemas.openxmlformats.org/officeDocument/2006/relationships/slide" Id="rId12"/><Relationship Target="slides/slide17.xml" Type="http://schemas.openxmlformats.org/officeDocument/2006/relationships/slide" Id="rId22"/><Relationship Target="theme/theme1.xml" Type="http://schemas.openxmlformats.org/officeDocument/2006/relationships/theme" Id="rId1"/><Relationship Target="slides/slide8.xml" Type="http://schemas.openxmlformats.org/officeDocument/2006/relationships/slide" Id="rId13"/><Relationship Target="slideMasters/slideMaster1.xml" Type="http://schemas.openxmlformats.org/officeDocument/2006/relationships/slideMaster" Id="rId4"/><Relationship Target="slides/slide5.xml" Type="http://schemas.openxmlformats.org/officeDocument/2006/relationships/slide" Id="rId10"/><Relationship Target="tableStyles.xml" Type="http://schemas.openxmlformats.org/officeDocument/2006/relationships/tableStyles" Id="rId3"/><Relationship Target="slides/slide6.xml" Type="http://schemas.openxmlformats.org/officeDocument/2006/relationships/slide" Id="rId11"/><Relationship Target="slides/slide15.xml" Type="http://schemas.openxmlformats.org/officeDocument/2006/relationships/slide" Id="rId20"/><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3.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
        <p:nvSpPr>
          <p:cNvPr id="3" name="Shape 3"/>
          <p:cNvSpPr txBox="1"/>
          <p:nvPr>
            <p:ph idx="1" type="body"/>
          </p:nvPr>
        </p:nvSpPr>
        <p:spPr>
          <a:xfrm>
            <a:off y="4343400" x="685800"/>
            <a:ext cy="4114800" cx="5486399"/>
          </a:xfrm>
          <a:prstGeom prst="rect">
            <a:avLst/>
          </a:prstGeom>
        </p:spPr>
        <p:txBody>
          <a:bodyPr bIns="91425" rIns="91425" lIns="91425" t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3" name="Shape 43"/>
        <p:cNvGrpSpPr/>
        <p:nvPr/>
      </p:nvGrpSpPr>
      <p:grpSpPr>
        <a:xfrm>
          <a:off y="0" x="0"/>
          <a:ext cy="0" cx="0"/>
          <a:chOff y="0" x="0"/>
          <a:chExt cy="0" cx="0"/>
        </a:xfrm>
      </p:grpSpPr>
      <p:sp>
        <p:nvSpPr>
          <p:cNvPr id="44" name="Shape 44"/>
          <p:cNvSpPr txBox="1"/>
          <p:nvPr>
            <p:ph idx="1" type="body"/>
          </p:nvPr>
        </p:nvSpPr>
        <p:spPr>
          <a:xfrm>
            <a:off y="4343400" x="685800"/>
            <a:ext cy="4114800" cx="5486399"/>
          </a:xfrm>
          <a:prstGeom prst="rect">
            <a:avLst/>
          </a:prstGeom>
        </p:spPr>
        <p:txBody>
          <a:bodyPr bIns="91425" rIns="91425" lIns="91425" tIns="91425" anchor="ctr" anchorCtr="0">
            <a:spAutoFit/>
          </a:bodyPr>
          <a:lstStyle/>
          <a:p/>
        </p:txBody>
      </p:sp>
      <p:sp>
        <p:nvSpPr>
          <p:cNvPr id="45" name="Shape 45"/>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3" name="Shape 203"/>
        <p:cNvGrpSpPr/>
        <p:nvPr/>
      </p:nvGrpSpPr>
      <p:grpSpPr>
        <a:xfrm>
          <a:off y="0" x="0"/>
          <a:ext cy="0" cx="0"/>
          <a:chOff y="0" x="0"/>
          <a:chExt cy="0" cx="0"/>
        </a:xfrm>
      </p:grpSpPr>
      <p:sp>
        <p:nvSpPr>
          <p:cNvPr id="204" name="Shape 204"/>
          <p:cNvSpPr txBox="1"/>
          <p:nvPr>
            <p:ph idx="1" type="body"/>
          </p:nvPr>
        </p:nvSpPr>
        <p:spPr>
          <a:xfrm>
            <a:off y="4343400" x="685800"/>
            <a:ext cy="4114800" cx="5486399"/>
          </a:xfrm>
          <a:prstGeom prst="rect">
            <a:avLst/>
          </a:prstGeom>
        </p:spPr>
        <p:txBody>
          <a:bodyPr bIns="91425" rIns="91425" lIns="91425" tIns="91425" anchor="ctr" anchorCtr="0">
            <a:spAutoFit/>
          </a:bodyPr>
          <a:lstStyle/>
          <a:p/>
        </p:txBody>
      </p:sp>
      <p:sp>
        <p:nvSpPr>
          <p:cNvPr id="205" name="Shape 205"/>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5" name="Shape 215"/>
        <p:cNvGrpSpPr/>
        <p:nvPr/>
      </p:nvGrpSpPr>
      <p:grpSpPr>
        <a:xfrm>
          <a:off y="0" x="0"/>
          <a:ext cy="0" cx="0"/>
          <a:chOff y="0" x="0"/>
          <a:chExt cy="0" cx="0"/>
        </a:xfrm>
      </p:grpSpPr>
      <p:sp>
        <p:nvSpPr>
          <p:cNvPr id="216" name="Shape 216"/>
          <p:cNvSpPr txBox="1"/>
          <p:nvPr>
            <p:ph idx="1" type="body"/>
          </p:nvPr>
        </p:nvSpPr>
        <p:spPr>
          <a:xfrm>
            <a:off y="4343400" x="685800"/>
            <a:ext cy="4114800" cx="5486399"/>
          </a:xfrm>
          <a:prstGeom prst="rect">
            <a:avLst/>
          </a:prstGeom>
        </p:spPr>
        <p:txBody>
          <a:bodyPr bIns="91425" rIns="91425" lIns="91425" tIns="91425" anchor="ctr" anchorCtr="0">
            <a:spAutoFit/>
          </a:bodyPr>
          <a:lstStyle/>
          <a:p/>
        </p:txBody>
      </p:sp>
      <p:sp>
        <p:nvSpPr>
          <p:cNvPr id="217" name="Shape 217"/>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5" name="Shape 225"/>
        <p:cNvGrpSpPr/>
        <p:nvPr/>
      </p:nvGrpSpPr>
      <p:grpSpPr>
        <a:xfrm>
          <a:off y="0" x="0"/>
          <a:ext cy="0" cx="0"/>
          <a:chOff y="0" x="0"/>
          <a:chExt cy="0" cx="0"/>
        </a:xfrm>
      </p:grpSpPr>
      <p:sp>
        <p:nvSpPr>
          <p:cNvPr id="226" name="Shape 226"/>
          <p:cNvSpPr txBox="1"/>
          <p:nvPr>
            <p:ph idx="1" type="body"/>
          </p:nvPr>
        </p:nvSpPr>
        <p:spPr>
          <a:xfrm>
            <a:off y="4343400" x="685800"/>
            <a:ext cy="4114800" cx="5486399"/>
          </a:xfrm>
          <a:prstGeom prst="rect">
            <a:avLst/>
          </a:prstGeom>
        </p:spPr>
        <p:txBody>
          <a:bodyPr bIns="91425" rIns="91425" lIns="91425" tIns="91425" anchor="ctr" anchorCtr="0">
            <a:spAutoFit/>
          </a:bodyPr>
          <a:lstStyle/>
          <a:p/>
        </p:txBody>
      </p:sp>
      <p:sp>
        <p:nvSpPr>
          <p:cNvPr id="227" name="Shape 227"/>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49" name="Shape 249"/>
        <p:cNvGrpSpPr/>
        <p:nvPr/>
      </p:nvGrpSpPr>
      <p:grpSpPr>
        <a:xfrm>
          <a:off y="0" x="0"/>
          <a:ext cy="0" cx="0"/>
          <a:chOff y="0" x="0"/>
          <a:chExt cy="0" cx="0"/>
        </a:xfrm>
      </p:grpSpPr>
      <p:sp>
        <p:nvSpPr>
          <p:cNvPr id="250" name="Shape 250"/>
          <p:cNvSpPr txBox="1"/>
          <p:nvPr>
            <p:ph idx="1" type="body"/>
          </p:nvPr>
        </p:nvSpPr>
        <p:spPr>
          <a:xfrm>
            <a:off y="4343400" x="685800"/>
            <a:ext cy="4114800" cx="5486399"/>
          </a:xfrm>
          <a:prstGeom prst="rect">
            <a:avLst/>
          </a:prstGeom>
        </p:spPr>
        <p:txBody>
          <a:bodyPr bIns="91425" rIns="91425" lIns="91425" tIns="91425" anchor="ctr" anchorCtr="0">
            <a:spAutoFit/>
          </a:bodyPr>
          <a:lstStyle/>
          <a:p/>
        </p:txBody>
      </p:sp>
      <p:sp>
        <p:nvSpPr>
          <p:cNvPr id="251" name="Shape 251"/>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74" name="Shape 274"/>
        <p:cNvGrpSpPr/>
        <p:nvPr/>
      </p:nvGrpSpPr>
      <p:grpSpPr>
        <a:xfrm>
          <a:off y="0" x="0"/>
          <a:ext cy="0" cx="0"/>
          <a:chOff y="0" x="0"/>
          <a:chExt cy="0" cx="0"/>
        </a:xfrm>
      </p:grpSpPr>
      <p:sp>
        <p:nvSpPr>
          <p:cNvPr id="275" name="Shape 275"/>
          <p:cNvSpPr txBox="1"/>
          <p:nvPr>
            <p:ph idx="1" type="body"/>
          </p:nvPr>
        </p:nvSpPr>
        <p:spPr>
          <a:xfrm>
            <a:off y="4343400" x="685800"/>
            <a:ext cy="4114800" cx="5486399"/>
          </a:xfrm>
          <a:prstGeom prst="rect">
            <a:avLst/>
          </a:prstGeom>
        </p:spPr>
        <p:txBody>
          <a:bodyPr bIns="91425" rIns="91425" lIns="91425" tIns="91425" anchor="ctr" anchorCtr="0">
            <a:spAutoFit/>
          </a:bodyPr>
          <a:lstStyle/>
          <a:p/>
        </p:txBody>
      </p:sp>
      <p:sp>
        <p:nvSpPr>
          <p:cNvPr id="276" name="Shape 276"/>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11" name="Shape 311"/>
        <p:cNvGrpSpPr/>
        <p:nvPr/>
      </p:nvGrpSpPr>
      <p:grpSpPr>
        <a:xfrm>
          <a:off y="0" x="0"/>
          <a:ext cy="0" cx="0"/>
          <a:chOff y="0" x="0"/>
          <a:chExt cy="0" cx="0"/>
        </a:xfrm>
      </p:grpSpPr>
      <p:sp>
        <p:nvSpPr>
          <p:cNvPr id="312" name="Shape 312"/>
          <p:cNvSpPr txBox="1"/>
          <p:nvPr>
            <p:ph idx="1" type="body"/>
          </p:nvPr>
        </p:nvSpPr>
        <p:spPr>
          <a:xfrm>
            <a:off y="4343400" x="685800"/>
            <a:ext cy="4114800" cx="5486399"/>
          </a:xfrm>
          <a:prstGeom prst="rect">
            <a:avLst/>
          </a:prstGeom>
        </p:spPr>
        <p:txBody>
          <a:bodyPr bIns="91425" rIns="91425" lIns="91425" tIns="91425" anchor="ctr" anchorCtr="0">
            <a:spAutoFit/>
          </a:bodyPr>
          <a:lstStyle/>
          <a:p/>
        </p:txBody>
      </p:sp>
      <p:sp>
        <p:nvSpPr>
          <p:cNvPr id="313" name="Shape 313"/>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49" name="Shape 349"/>
        <p:cNvGrpSpPr/>
        <p:nvPr/>
      </p:nvGrpSpPr>
      <p:grpSpPr>
        <a:xfrm>
          <a:off y="0" x="0"/>
          <a:ext cy="0" cx="0"/>
          <a:chOff y="0" x="0"/>
          <a:chExt cy="0" cx="0"/>
        </a:xfrm>
      </p:grpSpPr>
      <p:sp>
        <p:nvSpPr>
          <p:cNvPr id="350" name="Shape 350"/>
          <p:cNvSpPr txBox="1"/>
          <p:nvPr>
            <p:ph idx="1" type="body"/>
          </p:nvPr>
        </p:nvSpPr>
        <p:spPr>
          <a:xfrm>
            <a:off y="4343400" x="685800"/>
            <a:ext cy="4114800" cx="5486399"/>
          </a:xfrm>
          <a:prstGeom prst="rect">
            <a:avLst/>
          </a:prstGeom>
        </p:spPr>
        <p:txBody>
          <a:bodyPr bIns="91425" rIns="91425" lIns="91425" tIns="91425" anchor="ctr" anchorCtr="0">
            <a:spAutoFit/>
          </a:bodyPr>
          <a:lstStyle/>
          <a:p/>
        </p:txBody>
      </p:sp>
      <p:sp>
        <p:nvSpPr>
          <p:cNvPr id="351" name="Shape 351"/>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59" name="Shape 359"/>
        <p:cNvGrpSpPr/>
        <p:nvPr/>
      </p:nvGrpSpPr>
      <p:grpSpPr>
        <a:xfrm>
          <a:off y="0" x="0"/>
          <a:ext cy="0" cx="0"/>
          <a:chOff y="0" x="0"/>
          <a:chExt cy="0" cx="0"/>
        </a:xfrm>
      </p:grpSpPr>
      <p:sp>
        <p:nvSpPr>
          <p:cNvPr id="360" name="Shape 360"/>
          <p:cNvSpPr txBox="1"/>
          <p:nvPr>
            <p:ph idx="1" type="body"/>
          </p:nvPr>
        </p:nvSpPr>
        <p:spPr>
          <a:xfrm>
            <a:off y="4343400" x="685800"/>
            <a:ext cy="4114800" cx="5486399"/>
          </a:xfrm>
          <a:prstGeom prst="rect">
            <a:avLst/>
          </a:prstGeom>
        </p:spPr>
        <p:txBody>
          <a:bodyPr bIns="91425" rIns="91425" lIns="91425" tIns="91425" anchor="ctr" anchorCtr="0">
            <a:spAutoFit/>
          </a:bodyPr>
          <a:lstStyle/>
          <a:p/>
        </p:txBody>
      </p:sp>
      <p:sp>
        <p:nvSpPr>
          <p:cNvPr id="361" name="Shape 361"/>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4" name="Shape 54"/>
        <p:cNvGrpSpPr/>
        <p:nvPr/>
      </p:nvGrpSpPr>
      <p:grpSpPr>
        <a:xfrm>
          <a:off y="0" x="0"/>
          <a:ext cy="0" cx="0"/>
          <a:chOff y="0" x="0"/>
          <a:chExt cy="0" cx="0"/>
        </a:xfrm>
      </p:grpSpPr>
      <p:sp>
        <p:nvSpPr>
          <p:cNvPr id="55" name="Shape 55"/>
          <p:cNvSpPr txBox="1"/>
          <p:nvPr>
            <p:ph idx="1" type="body"/>
          </p:nvPr>
        </p:nvSpPr>
        <p:spPr>
          <a:xfrm>
            <a:off y="4343400" x="685800"/>
            <a:ext cy="4114800" cx="5486399"/>
          </a:xfrm>
          <a:prstGeom prst="rect">
            <a:avLst/>
          </a:prstGeom>
        </p:spPr>
        <p:txBody>
          <a:bodyPr bIns="91425" rIns="91425" lIns="91425" tIns="91425" anchor="ctr" anchorCtr="0">
            <a:spAutoFit/>
          </a:bodyPr>
          <a:lstStyle/>
          <a:p/>
        </p:txBody>
      </p:sp>
      <p:sp>
        <p:nvSpPr>
          <p:cNvPr id="56" name="Shape 56"/>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5" name="Shape 65"/>
        <p:cNvGrpSpPr/>
        <p:nvPr/>
      </p:nvGrpSpPr>
      <p:grpSpPr>
        <a:xfrm>
          <a:off y="0" x="0"/>
          <a:ext cy="0" cx="0"/>
          <a:chOff y="0" x="0"/>
          <a:chExt cy="0" cx="0"/>
        </a:xfrm>
      </p:grpSpPr>
      <p:sp>
        <p:nvSpPr>
          <p:cNvPr id="66" name="Shape 66"/>
          <p:cNvSpPr txBox="1"/>
          <p:nvPr>
            <p:ph idx="1" type="body"/>
          </p:nvPr>
        </p:nvSpPr>
        <p:spPr>
          <a:xfrm>
            <a:off y="4343400" x="685800"/>
            <a:ext cy="4114800" cx="5486399"/>
          </a:xfrm>
          <a:prstGeom prst="rect">
            <a:avLst/>
          </a:prstGeom>
        </p:spPr>
        <p:txBody>
          <a:bodyPr bIns="91425" rIns="91425" lIns="91425" tIns="91425" anchor="ctr" anchorCtr="0">
            <a:spAutoFit/>
          </a:bodyPr>
          <a:lstStyle/>
          <a:p/>
        </p:txBody>
      </p:sp>
      <p:sp>
        <p:nvSpPr>
          <p:cNvPr id="67" name="Shape 67"/>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7" name="Shape 77"/>
        <p:cNvGrpSpPr/>
        <p:nvPr/>
      </p:nvGrpSpPr>
      <p:grpSpPr>
        <a:xfrm>
          <a:off y="0" x="0"/>
          <a:ext cy="0" cx="0"/>
          <a:chOff y="0" x="0"/>
          <a:chExt cy="0" cx="0"/>
        </a:xfrm>
      </p:grpSpPr>
      <p:sp>
        <p:nvSpPr>
          <p:cNvPr id="78" name="Shape 78"/>
          <p:cNvSpPr txBox="1"/>
          <p:nvPr>
            <p:ph idx="1" type="body"/>
          </p:nvPr>
        </p:nvSpPr>
        <p:spPr>
          <a:xfrm>
            <a:off y="4343400" x="685800"/>
            <a:ext cy="4114800" cx="5486399"/>
          </a:xfrm>
          <a:prstGeom prst="rect">
            <a:avLst/>
          </a:prstGeom>
        </p:spPr>
        <p:txBody>
          <a:bodyPr bIns="91425" rIns="91425" lIns="91425" tIns="91425" anchor="ctr" anchorCtr="0">
            <a:spAutoFit/>
          </a:bodyPr>
          <a:lstStyle/>
          <a:p/>
        </p:txBody>
      </p:sp>
      <p:sp>
        <p:nvSpPr>
          <p:cNvPr id="79" name="Shape 79"/>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1" name="Shape 111"/>
        <p:cNvGrpSpPr/>
        <p:nvPr/>
      </p:nvGrpSpPr>
      <p:grpSpPr>
        <a:xfrm>
          <a:off y="0" x="0"/>
          <a:ext cy="0" cx="0"/>
          <a:chOff y="0" x="0"/>
          <a:chExt cy="0" cx="0"/>
        </a:xfrm>
      </p:grpSpPr>
      <p:sp>
        <p:nvSpPr>
          <p:cNvPr id="112" name="Shape 112"/>
          <p:cNvSpPr txBox="1"/>
          <p:nvPr>
            <p:ph idx="1" type="body"/>
          </p:nvPr>
        </p:nvSpPr>
        <p:spPr>
          <a:xfrm>
            <a:off y="4343400" x="685800"/>
            <a:ext cy="4114800" cx="5486399"/>
          </a:xfrm>
          <a:prstGeom prst="rect">
            <a:avLst/>
          </a:prstGeom>
        </p:spPr>
        <p:txBody>
          <a:bodyPr bIns="91425" rIns="91425" lIns="91425" tIns="91425" anchor="ctr" anchorCtr="0">
            <a:spAutoFit/>
          </a:bodyPr>
          <a:lstStyle/>
          <a:p/>
        </p:txBody>
      </p:sp>
      <p:sp>
        <p:nvSpPr>
          <p:cNvPr id="113" name="Shape 113"/>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2" name="Shape 132"/>
        <p:cNvGrpSpPr/>
        <p:nvPr/>
      </p:nvGrpSpPr>
      <p:grpSpPr>
        <a:xfrm>
          <a:off y="0" x="0"/>
          <a:ext cy="0" cx="0"/>
          <a:chOff y="0" x="0"/>
          <a:chExt cy="0" cx="0"/>
        </a:xfrm>
      </p:grpSpPr>
      <p:sp>
        <p:nvSpPr>
          <p:cNvPr id="133" name="Shape 133"/>
          <p:cNvSpPr txBox="1"/>
          <p:nvPr>
            <p:ph idx="1" type="body"/>
          </p:nvPr>
        </p:nvSpPr>
        <p:spPr>
          <a:xfrm>
            <a:off y="4343400" x="685800"/>
            <a:ext cy="4114800" cx="5486399"/>
          </a:xfrm>
          <a:prstGeom prst="rect">
            <a:avLst/>
          </a:prstGeom>
        </p:spPr>
        <p:txBody>
          <a:bodyPr bIns="91425" rIns="91425" lIns="91425" tIns="91425" anchor="ctr" anchorCtr="0">
            <a:spAutoFit/>
          </a:bodyPr>
          <a:lstStyle/>
          <a:p/>
        </p:txBody>
      </p:sp>
      <p:sp>
        <p:nvSpPr>
          <p:cNvPr id="134" name="Shape 134"/>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2" name="Shape 142"/>
        <p:cNvGrpSpPr/>
        <p:nvPr/>
      </p:nvGrpSpPr>
      <p:grpSpPr>
        <a:xfrm>
          <a:off y="0" x="0"/>
          <a:ext cy="0" cx="0"/>
          <a:chOff y="0" x="0"/>
          <a:chExt cy="0" cx="0"/>
        </a:xfrm>
      </p:grpSpPr>
      <p:sp>
        <p:nvSpPr>
          <p:cNvPr id="143" name="Shape 143"/>
          <p:cNvSpPr txBox="1"/>
          <p:nvPr>
            <p:ph idx="1" type="body"/>
          </p:nvPr>
        </p:nvSpPr>
        <p:spPr>
          <a:xfrm>
            <a:off y="4343400" x="685800"/>
            <a:ext cy="4114800" cx="5486399"/>
          </a:xfrm>
          <a:prstGeom prst="rect">
            <a:avLst/>
          </a:prstGeom>
        </p:spPr>
        <p:txBody>
          <a:bodyPr bIns="91425" rIns="91425" lIns="91425" tIns="91425" anchor="ctr" anchorCtr="0">
            <a:spAutoFit/>
          </a:bodyPr>
          <a:lstStyle/>
          <a:p/>
        </p:txBody>
      </p:sp>
      <p:sp>
        <p:nvSpPr>
          <p:cNvPr id="144" name="Shape 144"/>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5" name="Shape 165"/>
        <p:cNvGrpSpPr/>
        <p:nvPr/>
      </p:nvGrpSpPr>
      <p:grpSpPr>
        <a:xfrm>
          <a:off y="0" x="0"/>
          <a:ext cy="0" cx="0"/>
          <a:chOff y="0" x="0"/>
          <a:chExt cy="0" cx="0"/>
        </a:xfrm>
      </p:grpSpPr>
      <p:sp>
        <p:nvSpPr>
          <p:cNvPr id="166" name="Shape 166"/>
          <p:cNvSpPr txBox="1"/>
          <p:nvPr>
            <p:ph idx="1" type="body"/>
          </p:nvPr>
        </p:nvSpPr>
        <p:spPr>
          <a:xfrm>
            <a:off y="4343400" x="685800"/>
            <a:ext cy="4114800" cx="5486399"/>
          </a:xfrm>
          <a:prstGeom prst="rect">
            <a:avLst/>
          </a:prstGeom>
        </p:spPr>
        <p:txBody>
          <a:bodyPr bIns="91425" rIns="91425" lIns="91425" tIns="91425" anchor="ctr" anchorCtr="0">
            <a:spAutoFit/>
          </a:bodyPr>
          <a:lstStyle/>
          <a:p/>
        </p:txBody>
      </p:sp>
      <p:sp>
        <p:nvSpPr>
          <p:cNvPr id="167" name="Shape 167"/>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5" name="Shape 175"/>
        <p:cNvGrpSpPr/>
        <p:nvPr/>
      </p:nvGrpSpPr>
      <p:grpSpPr>
        <a:xfrm>
          <a:off y="0" x="0"/>
          <a:ext cy="0" cx="0"/>
          <a:chOff y="0" x="0"/>
          <a:chExt cy="0" cx="0"/>
        </a:xfrm>
      </p:grpSpPr>
      <p:sp>
        <p:nvSpPr>
          <p:cNvPr id="176" name="Shape 176"/>
          <p:cNvSpPr txBox="1"/>
          <p:nvPr>
            <p:ph idx="1" type="body"/>
          </p:nvPr>
        </p:nvSpPr>
        <p:spPr>
          <a:xfrm>
            <a:off y="4343400" x="685800"/>
            <a:ext cy="4114800" cx="5486399"/>
          </a:xfrm>
          <a:prstGeom prst="rect">
            <a:avLst/>
          </a:prstGeom>
        </p:spPr>
        <p:txBody>
          <a:bodyPr bIns="91425" rIns="91425" lIns="91425" tIns="91425" anchor="ctr" anchorCtr="0">
            <a:spAutoFit/>
          </a:bodyPr>
          <a:lstStyle/>
          <a:p/>
        </p:txBody>
      </p:sp>
      <p:sp>
        <p:nvSpPr>
          <p:cNvPr id="177" name="Shape 177"/>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x" type="tx">
  <p:cSld name="tx">
    <p:bg>
      <p:bgPr>
        <a:solidFill>
          <a:schemeClr val="lt1"/>
        </a:solidFill>
      </p:bgPr>
    </p:bg>
    <p:spTree>
      <p:nvGrpSpPr>
        <p:cNvPr id="10" name="Shape 10"/>
        <p:cNvGrpSpPr/>
        <p:nvPr/>
      </p:nvGrpSpPr>
      <p:grpSpPr>
        <a:xfrm>
          <a:off y="0" x="0"/>
          <a:ext cy="0" cx="0"/>
          <a:chOff y="0" x="0"/>
          <a:chExt cy="0" cx="0"/>
        </a:xfrm>
      </p:grpSpPr>
      <p:sp>
        <p:nvSpPr>
          <p:cNvPr id="11" name="Shape 11"/>
          <p:cNvSpPr txBox="1"/>
          <p:nvPr>
            <p:ph type="title"/>
          </p:nvPr>
        </p:nvSpPr>
        <p:spPr>
          <a:xfrm>
            <a:off y="404812" x="4067175"/>
            <a:ext cy="922337" cx="4186236"/>
          </a:xfrm>
          <a:prstGeom prst="rect">
            <a:avLst/>
          </a:prstGeom>
          <a:noFill/>
          <a:ln>
            <a:noFill/>
          </a:ln>
        </p:spPr>
        <p:txBody>
          <a:bodyPr bIns="91425" rIns="91425" lIns="91425" tIns="91425" anchor="t" anchorCtr="0"/>
          <a:lstStyle>
            <a:lvl1pPr algn="ctr" rtl="0">
              <a:lnSpc>
                <a:spcPct val="100000"/>
              </a:lnSpc>
              <a:spcBef>
                <a:spcPts val="0"/>
              </a:spcBef>
              <a:spcAft>
                <a:spcPts val="0"/>
              </a:spcAft>
              <a:defRPr sz="4400">
                <a:solidFill>
                  <a:schemeClr val="dk2"/>
                </a:solidFill>
                <a:latin typeface="Arial"/>
                <a:ea typeface="Arial"/>
                <a:cs typeface="Arial"/>
                <a:sym typeface="Arial"/>
              </a:defRPr>
            </a:lvl1pPr>
            <a:lvl2pPr algn="ctr" rtl="0">
              <a:lnSpc>
                <a:spcPct val="100000"/>
              </a:lnSpc>
              <a:spcBef>
                <a:spcPts val="0"/>
              </a:spcBef>
              <a:spcAft>
                <a:spcPts val="0"/>
              </a:spcAft>
              <a:defRPr sz="4400">
                <a:solidFill>
                  <a:schemeClr val="dk2"/>
                </a:solidFill>
                <a:latin typeface="Arial"/>
                <a:ea typeface="Arial"/>
                <a:cs typeface="Arial"/>
                <a:sym typeface="Arial"/>
              </a:defRPr>
            </a:lvl2pPr>
            <a:lvl3pPr algn="ctr" rtl="0">
              <a:lnSpc>
                <a:spcPct val="100000"/>
              </a:lnSpc>
              <a:spcBef>
                <a:spcPts val="0"/>
              </a:spcBef>
              <a:spcAft>
                <a:spcPts val="0"/>
              </a:spcAft>
              <a:defRPr sz="4400">
                <a:solidFill>
                  <a:schemeClr val="dk2"/>
                </a:solidFill>
                <a:latin typeface="Arial"/>
                <a:ea typeface="Arial"/>
                <a:cs typeface="Arial"/>
                <a:sym typeface="Arial"/>
              </a:defRPr>
            </a:lvl3pPr>
            <a:lvl4pPr algn="ctr" rtl="0">
              <a:lnSpc>
                <a:spcPct val="100000"/>
              </a:lnSpc>
              <a:spcBef>
                <a:spcPts val="0"/>
              </a:spcBef>
              <a:spcAft>
                <a:spcPts val="0"/>
              </a:spcAft>
              <a:defRPr sz="4400">
                <a:solidFill>
                  <a:schemeClr val="dk2"/>
                </a:solidFill>
                <a:latin typeface="Arial"/>
                <a:ea typeface="Arial"/>
                <a:cs typeface="Arial"/>
                <a:sym typeface="Arial"/>
              </a:defRPr>
            </a:lvl4pPr>
            <a:lvl5pPr algn="ctr" rtl="0">
              <a:lnSpc>
                <a:spcPct val="100000"/>
              </a:lnSpc>
              <a:spcBef>
                <a:spcPts val="0"/>
              </a:spcBef>
              <a:spcAft>
                <a:spcPts val="0"/>
              </a:spcAft>
              <a:defRPr sz="4400">
                <a:solidFill>
                  <a:schemeClr val="dk2"/>
                </a:solidFill>
                <a:latin typeface="Arial"/>
                <a:ea typeface="Arial"/>
                <a:cs typeface="Arial"/>
                <a:sym typeface="Arial"/>
              </a:defRPr>
            </a:lvl5pPr>
            <a:lvl6pPr algn="ctr" rtl="0">
              <a:lnSpc>
                <a:spcPct val="100000"/>
              </a:lnSpc>
              <a:spcBef>
                <a:spcPts val="0"/>
              </a:spcBef>
              <a:spcAft>
                <a:spcPts val="0"/>
              </a:spcAft>
              <a:defRPr sz="4400">
                <a:solidFill>
                  <a:schemeClr val="dk2"/>
                </a:solidFill>
                <a:latin typeface="Arial"/>
                <a:ea typeface="Arial"/>
                <a:cs typeface="Arial"/>
                <a:sym typeface="Arial"/>
              </a:defRPr>
            </a:lvl6pPr>
            <a:lvl7pPr algn="ctr" rtl="0">
              <a:lnSpc>
                <a:spcPct val="100000"/>
              </a:lnSpc>
              <a:spcBef>
                <a:spcPts val="0"/>
              </a:spcBef>
              <a:spcAft>
                <a:spcPts val="0"/>
              </a:spcAft>
              <a:defRPr sz="4400">
                <a:solidFill>
                  <a:schemeClr val="dk2"/>
                </a:solidFill>
                <a:latin typeface="Arial"/>
                <a:ea typeface="Arial"/>
                <a:cs typeface="Arial"/>
                <a:sym typeface="Arial"/>
              </a:defRPr>
            </a:lvl7pPr>
            <a:lvl8pPr algn="ctr" rtl="0">
              <a:lnSpc>
                <a:spcPct val="100000"/>
              </a:lnSpc>
              <a:spcBef>
                <a:spcPts val="0"/>
              </a:spcBef>
              <a:spcAft>
                <a:spcPts val="0"/>
              </a:spcAft>
              <a:defRPr sz="4400">
                <a:solidFill>
                  <a:schemeClr val="dk2"/>
                </a:solidFill>
                <a:latin typeface="Arial"/>
                <a:ea typeface="Arial"/>
                <a:cs typeface="Arial"/>
                <a:sym typeface="Arial"/>
              </a:defRPr>
            </a:lvl8pPr>
            <a:lvl9pPr algn="ctr" rtl="0">
              <a:lnSpc>
                <a:spcPct val="100000"/>
              </a:lnSpc>
              <a:spcBef>
                <a:spcPts val="0"/>
              </a:spcBef>
              <a:spcAft>
                <a:spcPts val="0"/>
              </a:spcAft>
              <a:defRPr sz="4400">
                <a:solidFill>
                  <a:schemeClr val="dk2"/>
                </a:solidFill>
                <a:latin typeface="Arial"/>
                <a:ea typeface="Arial"/>
                <a:cs typeface="Arial"/>
                <a:sym typeface="Arial"/>
              </a:defRPr>
            </a:lvl9pPr>
          </a:lstStyle>
          <a:p/>
        </p:txBody>
      </p:sp>
      <p:sp>
        <p:nvSpPr>
          <p:cNvPr id="12" name="Shape 12"/>
          <p:cNvSpPr txBox="1"/>
          <p:nvPr>
            <p:ph idx="1" type="body"/>
          </p:nvPr>
        </p:nvSpPr>
        <p:spPr>
          <a:xfrm>
            <a:off y="3573462" x="5364162"/>
            <a:ext cy="1401762" cx="3322636"/>
          </a:xfrm>
          <a:prstGeom prst="rect">
            <a:avLst/>
          </a:prstGeom>
          <a:noFill/>
          <a:ln>
            <a:noFill/>
          </a:ln>
        </p:spPr>
        <p:txBody>
          <a:bodyPr bIns="91425" rIns="91425" lIns="91425" tIns="91425" anchor="t" anchorCtr="0"/>
          <a:lstStyle>
            <a:lvl1pPr algn="l" rtl="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rtl="0" indent="-177800" marL="742950">
              <a:lnSpc>
                <a:spcPct val="100000"/>
              </a:lnSpc>
              <a:spcBef>
                <a:spcPts val="560"/>
              </a:spcBef>
              <a:spcAft>
                <a:spcPts val="0"/>
              </a:spcAft>
              <a:buFont typeface="Arial"/>
              <a:buChar char="•"/>
              <a:defRPr sz="2800"/>
            </a:lvl2pPr>
            <a:lvl3pPr rtl="0" indent="-136525" marL="1143000">
              <a:lnSpc>
                <a:spcPct val="100000"/>
              </a:lnSpc>
              <a:spcBef>
                <a:spcPts val="480"/>
              </a:spcBef>
              <a:spcAft>
                <a:spcPts val="0"/>
              </a:spcAft>
              <a:buFont typeface="Arial"/>
              <a:buChar char="•"/>
              <a:defRPr sz="2400"/>
            </a:lvl3pPr>
            <a:lvl4pPr rtl="0" indent="-152400" marL="1600200">
              <a:lnSpc>
                <a:spcPct val="100000"/>
              </a:lnSpc>
              <a:spcBef>
                <a:spcPts val="400"/>
              </a:spcBef>
              <a:spcAft>
                <a:spcPts val="0"/>
              </a:spcAft>
              <a:buFont typeface="Arial"/>
              <a:buChar char="•"/>
              <a:defRPr sz="2000"/>
            </a:lvl4pPr>
            <a:lvl5pPr rtl="0" indent="-152400" marL="2057400">
              <a:lnSpc>
                <a:spcPct val="100000"/>
              </a:lnSpc>
              <a:spcBef>
                <a:spcPts val="400"/>
              </a:spcBef>
              <a:spcAft>
                <a:spcPts val="0"/>
              </a:spcAft>
              <a:buFont typeface="Arial"/>
              <a:buChar char="•"/>
              <a:defRPr sz="2000"/>
            </a:lvl5pPr>
            <a:lvl6pPr rtl="0" indent="-107950" marL="251460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6pPr>
            <a:lvl7pPr rtl="0" indent="-107950" marL="297180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7pPr>
            <a:lvl8pPr rtl="0" indent="-107950" marL="342900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8pPr>
            <a:lvl9pPr rtl="0" indent="-107950" marL="388620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9pPr>
          </a:lstStyle>
          <a:p/>
        </p:txBody>
      </p:sp>
      <p:sp>
        <p:nvSpPr>
          <p:cNvPr id="13" name="Shape 13"/>
          <p:cNvSpPr txBox="1"/>
          <p:nvPr>
            <p:ph idx="10" type="dt"/>
          </p:nvPr>
        </p:nvSpPr>
        <p:spPr>
          <a:xfrm>
            <a:off y="6245225" x="457200"/>
            <a:ext cy="476249" cx="2133599"/>
          </a:xfrm>
          <a:prstGeom prst="rect">
            <a:avLst/>
          </a:prstGeom>
          <a:noFill/>
          <a:ln>
            <a:noFill/>
          </a:ln>
        </p:spPr>
        <p:txBody>
          <a:bodyPr bIns="91425" rIns="91425" lIns="91425" tIns="91425" anchor="t" anchorCtr="0"/>
          <a:lstStyle>
            <a:lvl1pPr algn="l" rtl="0" marR="0" indent="0" marL="0">
              <a:defRPr strike="noStrike" u="none" b="0" cap="none" baseline="0" sz="1400" i="0"/>
            </a:lvl1pPr>
            <a:lvl2pPr>
              <a:defRPr/>
            </a:lvl2pPr>
            <a:lvl3pPr>
              <a:defRPr/>
            </a:lvl3pPr>
            <a:lvl4pPr>
              <a:defRPr/>
            </a:lvl4pPr>
            <a:lvl5pPr>
              <a:defRPr/>
            </a:lvl5pPr>
            <a:lvl6pPr>
              <a:defRPr/>
            </a:lvl6pPr>
            <a:lvl7pPr>
              <a:defRPr/>
            </a:lvl7pPr>
            <a:lvl8pPr>
              <a:defRPr/>
            </a:lvl8pPr>
            <a:lvl9pPr>
              <a:defRPr/>
            </a:lvl9pPr>
          </a:lstStyle>
          <a:p/>
        </p:txBody>
      </p:sp>
      <p:sp>
        <p:nvSpPr>
          <p:cNvPr id="14" name="Shape 14"/>
          <p:cNvSpPr txBox="1"/>
          <p:nvPr>
            <p:ph idx="11" type="ftr"/>
          </p:nvPr>
        </p:nvSpPr>
        <p:spPr>
          <a:xfrm>
            <a:off y="6245225" x="3124200"/>
            <a:ext cy="476249" cx="2895600"/>
          </a:xfrm>
          <a:prstGeom prst="rect">
            <a:avLst/>
          </a:prstGeom>
          <a:noFill/>
          <a:ln>
            <a:noFill/>
          </a:ln>
        </p:spPr>
        <p:txBody>
          <a:bodyPr bIns="91425" rIns="91425" lIns="91425" tIns="91425" anchor="t" anchorCtr="0"/>
          <a:lstStyle>
            <a:lvl1pPr algn="ctr" rtl="0" marR="0" indent="0" marL="0">
              <a:defRPr strike="noStrike" u="none" b="0" cap="none" baseline="0" sz="1400" i="0"/>
            </a:lvl1pPr>
            <a:lvl2pPr>
              <a:defRPr/>
            </a:lvl2pPr>
            <a:lvl3pPr>
              <a:defRPr/>
            </a:lvl3pPr>
            <a:lvl4pPr>
              <a:defRPr/>
            </a:lvl4pPr>
            <a:lvl5pPr>
              <a:defRPr/>
            </a:lvl5pPr>
            <a:lvl6pPr>
              <a:defRPr/>
            </a:lvl6pPr>
            <a:lvl7pPr>
              <a:defRPr/>
            </a:lvl7pPr>
            <a:lvl8pPr>
              <a:defRPr/>
            </a:lvl8pPr>
            <a:lvl9pPr>
              <a:defRPr/>
            </a:lvl9pPr>
          </a:lstStyle>
          <a:p/>
        </p:txBody>
      </p:sp>
      <p:sp>
        <p:nvSpPr>
          <p:cNvPr id="15" name="Shape 15"/>
          <p:cNvSpPr txBox="1"/>
          <p:nvPr>
            <p:ph idx="12" type="sldNum"/>
          </p:nvPr>
        </p:nvSpPr>
        <p:spPr>
          <a:xfrm>
            <a:off y="6245225" x="6553200"/>
            <a:ext cy="476249" cx="2133599"/>
          </a:xfrm>
          <a:prstGeom prst="rect">
            <a:avLst/>
          </a:prstGeom>
          <a:noFill/>
          <a:ln>
            <a:noFill/>
          </a:ln>
        </p:spPr>
        <p:txBody>
          <a:bodyPr bIns="91425" rIns="91425" lIns="91425" tIns="91425" anchor="t" anchorCtr="0"/>
          <a:lstStyle>
            <a:lvl1pPr algn="r" rtl="0" marR="0" indent="0" marL="0">
              <a:defRPr strike="noStrike" u="none" b="0" cap="none" baseline="0" sz="1400" i="0"/>
            </a:lvl1pPr>
            <a:lvl2pPr>
              <a:defRPr/>
            </a:lvl2pPr>
            <a:lvl3pPr>
              <a:defRPr/>
            </a:lvl3pPr>
            <a:lvl4pPr>
              <a:defRPr/>
            </a:lvl4pPr>
            <a:lvl5pPr>
              <a:defRPr/>
            </a:lvl5pPr>
            <a:lvl6pPr>
              <a:defRPr/>
            </a:lvl6pPr>
            <a:lvl7pPr>
              <a:defRPr/>
            </a:lvl7pPr>
            <a:lvl8pPr>
              <a:defRPr/>
            </a:lvl8pPr>
            <a:lvl9pP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woObjAndTx" type="twoObjAndTx">
  <p:cSld name="twoObjAndTx">
    <p:bg>
      <p:bgPr>
        <a:solidFill>
          <a:schemeClr val="lt1"/>
        </a:solidFill>
      </p:bgPr>
    </p:bg>
    <p:spTree>
      <p:nvGrpSpPr>
        <p:cNvPr id="16" name="Shape 16"/>
        <p:cNvGrpSpPr/>
        <p:nvPr/>
      </p:nvGrpSpPr>
      <p:grpSpPr>
        <a:xfrm>
          <a:off y="0" x="0"/>
          <a:ext cy="0" cx="0"/>
          <a:chOff y="0" x="0"/>
          <a:chExt cy="0" cx="0"/>
        </a:xfrm>
      </p:grpSpPr>
      <p:sp>
        <p:nvSpPr>
          <p:cNvPr id="17" name="Shape 17"/>
          <p:cNvSpPr txBox="1"/>
          <p:nvPr>
            <p:ph type="title"/>
          </p:nvPr>
        </p:nvSpPr>
        <p:spPr>
          <a:xfrm>
            <a:off y="0" x="468312"/>
            <a:ext cy="1143000" cx="8229600"/>
          </a:xfrm>
          <a:prstGeom prst="rect">
            <a:avLst/>
          </a:prstGeom>
          <a:noFill/>
          <a:ln>
            <a:noFill/>
          </a:ln>
        </p:spPr>
        <p:txBody>
          <a:bodyPr bIns="91425" rIns="91425" lIns="91425" tIns="91425" anchor="t" anchorCtr="0"/>
          <a:lstStyle>
            <a:lvl1pPr algn="ctr" rtl="0">
              <a:lnSpc>
                <a:spcPct val="100000"/>
              </a:lnSpc>
              <a:spcBef>
                <a:spcPts val="0"/>
              </a:spcBef>
              <a:spcAft>
                <a:spcPts val="0"/>
              </a:spcAft>
              <a:defRPr sz="4400">
                <a:solidFill>
                  <a:schemeClr val="dk2"/>
                </a:solidFill>
                <a:latin typeface="Arial"/>
                <a:ea typeface="Arial"/>
                <a:cs typeface="Arial"/>
                <a:sym typeface="Arial"/>
              </a:defRPr>
            </a:lvl1pPr>
            <a:lvl2pPr algn="ctr" rtl="0">
              <a:lnSpc>
                <a:spcPct val="100000"/>
              </a:lnSpc>
              <a:spcBef>
                <a:spcPts val="0"/>
              </a:spcBef>
              <a:spcAft>
                <a:spcPts val="0"/>
              </a:spcAft>
              <a:defRPr sz="4400">
                <a:solidFill>
                  <a:schemeClr val="dk2"/>
                </a:solidFill>
                <a:latin typeface="Arial"/>
                <a:ea typeface="Arial"/>
                <a:cs typeface="Arial"/>
                <a:sym typeface="Arial"/>
              </a:defRPr>
            </a:lvl2pPr>
            <a:lvl3pPr algn="ctr" rtl="0">
              <a:lnSpc>
                <a:spcPct val="100000"/>
              </a:lnSpc>
              <a:spcBef>
                <a:spcPts val="0"/>
              </a:spcBef>
              <a:spcAft>
                <a:spcPts val="0"/>
              </a:spcAft>
              <a:defRPr sz="4400">
                <a:solidFill>
                  <a:schemeClr val="dk2"/>
                </a:solidFill>
                <a:latin typeface="Arial"/>
                <a:ea typeface="Arial"/>
                <a:cs typeface="Arial"/>
                <a:sym typeface="Arial"/>
              </a:defRPr>
            </a:lvl3pPr>
            <a:lvl4pPr algn="ctr" rtl="0">
              <a:lnSpc>
                <a:spcPct val="100000"/>
              </a:lnSpc>
              <a:spcBef>
                <a:spcPts val="0"/>
              </a:spcBef>
              <a:spcAft>
                <a:spcPts val="0"/>
              </a:spcAft>
              <a:defRPr sz="4400">
                <a:solidFill>
                  <a:schemeClr val="dk2"/>
                </a:solidFill>
                <a:latin typeface="Arial"/>
                <a:ea typeface="Arial"/>
                <a:cs typeface="Arial"/>
                <a:sym typeface="Arial"/>
              </a:defRPr>
            </a:lvl4pPr>
            <a:lvl5pPr algn="ctr" rtl="0">
              <a:lnSpc>
                <a:spcPct val="100000"/>
              </a:lnSpc>
              <a:spcBef>
                <a:spcPts val="0"/>
              </a:spcBef>
              <a:spcAft>
                <a:spcPts val="0"/>
              </a:spcAft>
              <a:defRPr sz="4400">
                <a:solidFill>
                  <a:schemeClr val="dk2"/>
                </a:solidFill>
                <a:latin typeface="Arial"/>
                <a:ea typeface="Arial"/>
                <a:cs typeface="Arial"/>
                <a:sym typeface="Arial"/>
              </a:defRPr>
            </a:lvl5pPr>
            <a:lvl6pPr algn="ctr" rtl="0">
              <a:lnSpc>
                <a:spcPct val="100000"/>
              </a:lnSpc>
              <a:spcBef>
                <a:spcPts val="0"/>
              </a:spcBef>
              <a:spcAft>
                <a:spcPts val="0"/>
              </a:spcAft>
              <a:defRPr sz="4400">
                <a:solidFill>
                  <a:schemeClr val="dk2"/>
                </a:solidFill>
                <a:latin typeface="Arial"/>
                <a:ea typeface="Arial"/>
                <a:cs typeface="Arial"/>
                <a:sym typeface="Arial"/>
              </a:defRPr>
            </a:lvl6pPr>
            <a:lvl7pPr algn="ctr" rtl="0">
              <a:lnSpc>
                <a:spcPct val="100000"/>
              </a:lnSpc>
              <a:spcBef>
                <a:spcPts val="0"/>
              </a:spcBef>
              <a:spcAft>
                <a:spcPts val="0"/>
              </a:spcAft>
              <a:defRPr sz="4400">
                <a:solidFill>
                  <a:schemeClr val="dk2"/>
                </a:solidFill>
                <a:latin typeface="Arial"/>
                <a:ea typeface="Arial"/>
                <a:cs typeface="Arial"/>
                <a:sym typeface="Arial"/>
              </a:defRPr>
            </a:lvl7pPr>
            <a:lvl8pPr algn="ctr" rtl="0">
              <a:lnSpc>
                <a:spcPct val="100000"/>
              </a:lnSpc>
              <a:spcBef>
                <a:spcPts val="0"/>
              </a:spcBef>
              <a:spcAft>
                <a:spcPts val="0"/>
              </a:spcAft>
              <a:defRPr sz="4400">
                <a:solidFill>
                  <a:schemeClr val="dk2"/>
                </a:solidFill>
                <a:latin typeface="Arial"/>
                <a:ea typeface="Arial"/>
                <a:cs typeface="Arial"/>
                <a:sym typeface="Arial"/>
              </a:defRPr>
            </a:lvl8pPr>
            <a:lvl9pPr algn="ctr" rtl="0">
              <a:lnSpc>
                <a:spcPct val="100000"/>
              </a:lnSpc>
              <a:spcBef>
                <a:spcPts val="0"/>
              </a:spcBef>
              <a:spcAft>
                <a:spcPts val="0"/>
              </a:spcAft>
              <a:defRPr sz="4400">
                <a:solidFill>
                  <a:schemeClr val="dk2"/>
                </a:solidFill>
                <a:latin typeface="Arial"/>
                <a:ea typeface="Arial"/>
                <a:cs typeface="Arial"/>
                <a:sym typeface="Arial"/>
              </a:defRPr>
            </a:lvl9pPr>
          </a:lstStyle>
          <a:p/>
        </p:txBody>
      </p:sp>
      <p:sp>
        <p:nvSpPr>
          <p:cNvPr id="18" name="Shape 18"/>
          <p:cNvSpPr txBox="1"/>
          <p:nvPr>
            <p:ph idx="1" type="body"/>
          </p:nvPr>
        </p:nvSpPr>
        <p:spPr>
          <a:xfrm>
            <a:off y="1600200" x="457200"/>
            <a:ext cy="4525961" cx="8229600"/>
          </a:xfrm>
          <a:prstGeom prst="rect">
            <a:avLst/>
          </a:prstGeom>
          <a:noFill/>
          <a:ln>
            <a:noFill/>
          </a:ln>
        </p:spPr>
        <p:txBody>
          <a:bodyPr bIns="91425" rIns="91425" lIns="91425" tIns="91425" anchor="t" anchorCtr="0"/>
          <a:lstStyle>
            <a:lvl1pPr algn="l" rtl="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rtl="0" indent="-177800" marL="742950">
              <a:lnSpc>
                <a:spcPct val="100000"/>
              </a:lnSpc>
              <a:spcBef>
                <a:spcPts val="560"/>
              </a:spcBef>
              <a:spcAft>
                <a:spcPts val="0"/>
              </a:spcAft>
              <a:buFont typeface="Arial"/>
              <a:buChar char="•"/>
              <a:defRPr sz="2800"/>
            </a:lvl2pPr>
            <a:lvl3pPr rtl="0" indent="-136525" marL="1143000">
              <a:lnSpc>
                <a:spcPct val="100000"/>
              </a:lnSpc>
              <a:spcBef>
                <a:spcPts val="480"/>
              </a:spcBef>
              <a:spcAft>
                <a:spcPts val="0"/>
              </a:spcAft>
              <a:buFont typeface="Arial"/>
              <a:buChar char="•"/>
              <a:defRPr sz="2400"/>
            </a:lvl3pPr>
            <a:lvl4pPr rtl="0" indent="-152400" marL="1600200">
              <a:lnSpc>
                <a:spcPct val="100000"/>
              </a:lnSpc>
              <a:spcBef>
                <a:spcPts val="400"/>
              </a:spcBef>
              <a:spcAft>
                <a:spcPts val="0"/>
              </a:spcAft>
              <a:buFont typeface="Arial"/>
              <a:buChar char="•"/>
              <a:defRPr sz="2000"/>
            </a:lvl4pPr>
            <a:lvl5pPr rtl="0" indent="-152400" marL="2057400">
              <a:lnSpc>
                <a:spcPct val="100000"/>
              </a:lnSpc>
              <a:spcBef>
                <a:spcPts val="400"/>
              </a:spcBef>
              <a:spcAft>
                <a:spcPts val="0"/>
              </a:spcAft>
              <a:buFont typeface="Arial"/>
              <a:buChar char="•"/>
              <a:defRPr sz="2000"/>
            </a:lvl5pPr>
            <a:lvl6pPr rtl="0" indent="-107950" marL="251460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6pPr>
            <a:lvl7pPr rtl="0" indent="-107950" marL="297180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7pPr>
            <a:lvl8pPr rtl="0" indent="-107950" marL="342900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8pPr>
            <a:lvl9pPr rtl="0" indent="-107950" marL="388620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9pPr>
          </a:lstStyle>
          <a:p/>
        </p:txBody>
      </p:sp>
      <p:sp>
        <p:nvSpPr>
          <p:cNvPr id="19" name="Shape 19"/>
          <p:cNvSpPr txBox="1"/>
          <p:nvPr>
            <p:ph idx="10" type="dt"/>
          </p:nvPr>
        </p:nvSpPr>
        <p:spPr>
          <a:xfrm>
            <a:off y="6245225" x="457200"/>
            <a:ext cy="476249" cx="2133599"/>
          </a:xfrm>
          <a:prstGeom prst="rect">
            <a:avLst/>
          </a:prstGeom>
          <a:noFill/>
          <a:ln>
            <a:noFill/>
          </a:ln>
        </p:spPr>
        <p:txBody>
          <a:bodyPr bIns="91425" rIns="91425" lIns="91425" tIns="91425" anchor="t" anchorCtr="0"/>
          <a:lstStyle>
            <a:lvl1pPr algn="l" rtl="0" marR="0" indent="0" marL="0">
              <a:defRPr strike="noStrike" u="none" b="0" cap="none" baseline="0" sz="1400" i="0"/>
            </a:lvl1pPr>
            <a:lvl2pPr>
              <a:defRPr/>
            </a:lvl2pPr>
            <a:lvl3pPr>
              <a:defRPr/>
            </a:lvl3pPr>
            <a:lvl4pPr>
              <a:defRPr/>
            </a:lvl4pPr>
            <a:lvl5pPr>
              <a:defRPr/>
            </a:lvl5pPr>
            <a:lvl6pPr>
              <a:defRPr/>
            </a:lvl6pPr>
            <a:lvl7pPr>
              <a:defRPr/>
            </a:lvl7pPr>
            <a:lvl8pPr>
              <a:defRPr/>
            </a:lvl8pPr>
            <a:lvl9pPr>
              <a:defRPr/>
            </a:lvl9pPr>
          </a:lstStyle>
          <a:p/>
        </p:txBody>
      </p:sp>
      <p:sp>
        <p:nvSpPr>
          <p:cNvPr id="20" name="Shape 20"/>
          <p:cNvSpPr txBox="1"/>
          <p:nvPr>
            <p:ph idx="11" type="ftr"/>
          </p:nvPr>
        </p:nvSpPr>
        <p:spPr>
          <a:xfrm>
            <a:off y="6245225" x="3124200"/>
            <a:ext cy="476249" cx="2895600"/>
          </a:xfrm>
          <a:prstGeom prst="rect">
            <a:avLst/>
          </a:prstGeom>
          <a:noFill/>
          <a:ln>
            <a:noFill/>
          </a:ln>
        </p:spPr>
        <p:txBody>
          <a:bodyPr bIns="91425" rIns="91425" lIns="91425" tIns="91425" anchor="t" anchorCtr="0"/>
          <a:lstStyle>
            <a:lvl1pPr algn="ctr" rtl="0" marR="0" indent="0" marL="0">
              <a:defRPr strike="noStrike" u="none" b="0" cap="none" baseline="0" sz="1400" i="0"/>
            </a:lvl1pPr>
            <a:lvl2pPr>
              <a:defRPr/>
            </a:lvl2pPr>
            <a:lvl3pPr>
              <a:defRPr/>
            </a:lvl3pPr>
            <a:lvl4pPr>
              <a:defRPr/>
            </a:lvl4pPr>
            <a:lvl5pPr>
              <a:defRPr/>
            </a:lvl5pPr>
            <a:lvl6pPr>
              <a:defRPr/>
            </a:lvl6pPr>
            <a:lvl7pPr>
              <a:defRPr/>
            </a:lvl7pPr>
            <a:lvl8pPr>
              <a:defRPr/>
            </a:lvl8pPr>
            <a:lvl9pPr>
              <a:defRPr/>
            </a:lvl9pPr>
          </a:lstStyle>
          <a:p/>
        </p:txBody>
      </p:sp>
      <p:sp>
        <p:nvSpPr>
          <p:cNvPr id="21" name="Shape 21"/>
          <p:cNvSpPr txBox="1"/>
          <p:nvPr>
            <p:ph idx="12" type="sldNum"/>
          </p:nvPr>
        </p:nvSpPr>
        <p:spPr>
          <a:xfrm>
            <a:off y="6245225" x="6553200"/>
            <a:ext cy="476249" cx="2133599"/>
          </a:xfrm>
          <a:prstGeom prst="rect">
            <a:avLst/>
          </a:prstGeom>
          <a:noFill/>
          <a:ln>
            <a:noFill/>
          </a:ln>
        </p:spPr>
        <p:txBody>
          <a:bodyPr bIns="91425" rIns="91425" lIns="91425" tIns="91425" anchor="t" anchorCtr="0"/>
          <a:lstStyle>
            <a:lvl1pPr algn="r" rtl="0" marR="0" indent="0" marL="0">
              <a:defRPr strike="noStrike" u="none" b="0" cap="none" baseline="0" sz="1400" i="0"/>
            </a:lvl1pPr>
            <a:lvl2pPr>
              <a:defRPr/>
            </a:lvl2pPr>
            <a:lvl3pPr>
              <a:defRPr/>
            </a:lvl3pPr>
            <a:lvl4pPr>
              <a:defRPr/>
            </a:lvl4pPr>
            <a:lvl5pPr>
              <a:defRPr/>
            </a:lvl5pPr>
            <a:lvl6pPr>
              <a:defRPr/>
            </a:lvl6pPr>
            <a:lvl7pPr>
              <a:defRPr/>
            </a:lvl7pPr>
            <a:lvl8pPr>
              <a:defRPr/>
            </a:lvl8pPr>
            <a:lvl9pP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itle" type="title">
  <p:cSld name="title">
    <p:bg>
      <p:bgPr>
        <a:solidFill>
          <a:schemeClr val="lt1"/>
        </a:solidFill>
      </p:bgPr>
    </p:bg>
    <p:spTree>
      <p:nvGrpSpPr>
        <p:cNvPr id="22" name="Shape 22"/>
        <p:cNvGrpSpPr/>
        <p:nvPr/>
      </p:nvGrpSpPr>
      <p:grpSpPr>
        <a:xfrm>
          <a:off y="0" x="0"/>
          <a:ext cy="0" cx="0"/>
          <a:chOff y="0" x="0"/>
          <a:chExt cy="0" cx="0"/>
        </a:xfrm>
      </p:grpSpPr>
      <p:sp>
        <p:nvSpPr>
          <p:cNvPr id="23" name="Shape 23"/>
          <p:cNvSpPr txBox="1"/>
          <p:nvPr>
            <p:ph type="title"/>
          </p:nvPr>
        </p:nvSpPr>
        <p:spPr>
          <a:xfrm>
            <a:off y="274637" x="457200"/>
            <a:ext cy="1143000" cx="8229600"/>
          </a:xfrm>
          <a:prstGeom prst="rect">
            <a:avLst/>
          </a:prstGeom>
          <a:noFill/>
          <a:ln>
            <a:noFill/>
          </a:ln>
        </p:spPr>
        <p:txBody>
          <a:bodyPr bIns="91425" rIns="91425" lIns="91425" tIns="91425" anchor="ctr" anchorCtr="0"/>
          <a:lstStyle>
            <a:lvl1pPr algn="ctr" rtl="0">
              <a:lnSpc>
                <a:spcPct val="100000"/>
              </a:lnSpc>
              <a:spcBef>
                <a:spcPts val="0"/>
              </a:spcBef>
              <a:spcAft>
                <a:spcPts val="0"/>
              </a:spcAft>
              <a:defRPr sz="4400">
                <a:solidFill>
                  <a:schemeClr val="dk2"/>
                </a:solidFill>
                <a:latin typeface="Arial"/>
                <a:ea typeface="Arial"/>
                <a:cs typeface="Arial"/>
                <a:sym typeface="Arial"/>
              </a:defRPr>
            </a:lvl1pPr>
            <a:lvl2pPr algn="ctr" rtl="0">
              <a:lnSpc>
                <a:spcPct val="100000"/>
              </a:lnSpc>
              <a:spcBef>
                <a:spcPts val="0"/>
              </a:spcBef>
              <a:spcAft>
                <a:spcPts val="0"/>
              </a:spcAft>
              <a:defRPr sz="4400">
                <a:solidFill>
                  <a:schemeClr val="dk2"/>
                </a:solidFill>
                <a:latin typeface="Arial"/>
                <a:ea typeface="Arial"/>
                <a:cs typeface="Arial"/>
                <a:sym typeface="Arial"/>
              </a:defRPr>
            </a:lvl2pPr>
            <a:lvl3pPr algn="ctr" rtl="0">
              <a:lnSpc>
                <a:spcPct val="100000"/>
              </a:lnSpc>
              <a:spcBef>
                <a:spcPts val="0"/>
              </a:spcBef>
              <a:spcAft>
                <a:spcPts val="0"/>
              </a:spcAft>
              <a:defRPr sz="4400">
                <a:solidFill>
                  <a:schemeClr val="dk2"/>
                </a:solidFill>
                <a:latin typeface="Arial"/>
                <a:ea typeface="Arial"/>
                <a:cs typeface="Arial"/>
                <a:sym typeface="Arial"/>
              </a:defRPr>
            </a:lvl3pPr>
            <a:lvl4pPr algn="ctr" rtl="0">
              <a:lnSpc>
                <a:spcPct val="100000"/>
              </a:lnSpc>
              <a:spcBef>
                <a:spcPts val="0"/>
              </a:spcBef>
              <a:spcAft>
                <a:spcPts val="0"/>
              </a:spcAft>
              <a:defRPr sz="4400">
                <a:solidFill>
                  <a:schemeClr val="dk2"/>
                </a:solidFill>
                <a:latin typeface="Arial"/>
                <a:ea typeface="Arial"/>
                <a:cs typeface="Arial"/>
                <a:sym typeface="Arial"/>
              </a:defRPr>
            </a:lvl4pPr>
            <a:lvl5pPr algn="ctr" rtl="0">
              <a:lnSpc>
                <a:spcPct val="100000"/>
              </a:lnSpc>
              <a:spcBef>
                <a:spcPts val="0"/>
              </a:spcBef>
              <a:spcAft>
                <a:spcPts val="0"/>
              </a:spcAft>
              <a:defRPr sz="4400">
                <a:solidFill>
                  <a:schemeClr val="dk2"/>
                </a:solidFill>
                <a:latin typeface="Arial"/>
                <a:ea typeface="Arial"/>
                <a:cs typeface="Arial"/>
                <a:sym typeface="Arial"/>
              </a:defRPr>
            </a:lvl5pPr>
            <a:lvl6pPr algn="ctr" rtl="0">
              <a:lnSpc>
                <a:spcPct val="100000"/>
              </a:lnSpc>
              <a:spcBef>
                <a:spcPts val="0"/>
              </a:spcBef>
              <a:spcAft>
                <a:spcPts val="0"/>
              </a:spcAft>
              <a:defRPr sz="4400">
                <a:solidFill>
                  <a:schemeClr val="dk2"/>
                </a:solidFill>
                <a:latin typeface="Arial"/>
                <a:ea typeface="Arial"/>
                <a:cs typeface="Arial"/>
                <a:sym typeface="Arial"/>
              </a:defRPr>
            </a:lvl6pPr>
            <a:lvl7pPr algn="ctr" rtl="0">
              <a:lnSpc>
                <a:spcPct val="100000"/>
              </a:lnSpc>
              <a:spcBef>
                <a:spcPts val="0"/>
              </a:spcBef>
              <a:spcAft>
                <a:spcPts val="0"/>
              </a:spcAft>
              <a:defRPr sz="4400">
                <a:solidFill>
                  <a:schemeClr val="dk2"/>
                </a:solidFill>
                <a:latin typeface="Arial"/>
                <a:ea typeface="Arial"/>
                <a:cs typeface="Arial"/>
                <a:sym typeface="Arial"/>
              </a:defRPr>
            </a:lvl7pPr>
            <a:lvl8pPr algn="ctr" rtl="0">
              <a:lnSpc>
                <a:spcPct val="100000"/>
              </a:lnSpc>
              <a:spcBef>
                <a:spcPts val="0"/>
              </a:spcBef>
              <a:spcAft>
                <a:spcPts val="0"/>
              </a:spcAft>
              <a:defRPr sz="4400">
                <a:solidFill>
                  <a:schemeClr val="dk2"/>
                </a:solidFill>
                <a:latin typeface="Arial"/>
                <a:ea typeface="Arial"/>
                <a:cs typeface="Arial"/>
                <a:sym typeface="Arial"/>
              </a:defRPr>
            </a:lvl8pPr>
            <a:lvl9pPr algn="ctr" rtl="0">
              <a:lnSpc>
                <a:spcPct val="100000"/>
              </a:lnSpc>
              <a:spcBef>
                <a:spcPts val="0"/>
              </a:spcBef>
              <a:spcAft>
                <a:spcPts val="0"/>
              </a:spcAft>
              <a:defRPr sz="4400">
                <a:solidFill>
                  <a:schemeClr val="dk2"/>
                </a:solidFill>
                <a:latin typeface="Arial"/>
                <a:ea typeface="Arial"/>
                <a:cs typeface="Arial"/>
                <a:sym typeface="Arial"/>
              </a:defRPr>
            </a:lvl9pPr>
          </a:lstStyle>
          <a:p/>
        </p:txBody>
      </p:sp>
      <p:sp>
        <p:nvSpPr>
          <p:cNvPr id="24" name="Shape 24"/>
          <p:cNvSpPr txBox="1"/>
          <p:nvPr>
            <p:ph idx="1" type="body"/>
          </p:nvPr>
        </p:nvSpPr>
        <p:spPr>
          <a:xfrm>
            <a:off y="1600200" x="457200"/>
            <a:ext cy="4525961" cx="8229600"/>
          </a:xfrm>
          <a:prstGeom prst="rect">
            <a:avLst/>
          </a:prstGeom>
          <a:noFill/>
          <a:ln>
            <a:noFill/>
          </a:ln>
        </p:spPr>
        <p:txBody>
          <a:bodyPr bIns="91425" rIns="91425" lIns="91425" tIns="91425" anchor="t" anchorCtr="0"/>
          <a:lstStyle>
            <a:lvl1pPr algn="l" rtl="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rtl="0" indent="-177800" marL="742950">
              <a:lnSpc>
                <a:spcPct val="100000"/>
              </a:lnSpc>
              <a:spcBef>
                <a:spcPts val="560"/>
              </a:spcBef>
              <a:spcAft>
                <a:spcPts val="0"/>
              </a:spcAft>
              <a:buFont typeface="Arial"/>
              <a:buChar char="•"/>
              <a:defRPr sz="2800"/>
            </a:lvl2pPr>
            <a:lvl3pPr rtl="0" indent="-136525" marL="1143000">
              <a:lnSpc>
                <a:spcPct val="100000"/>
              </a:lnSpc>
              <a:spcBef>
                <a:spcPts val="480"/>
              </a:spcBef>
              <a:spcAft>
                <a:spcPts val="0"/>
              </a:spcAft>
              <a:buFont typeface="Arial"/>
              <a:buChar char="•"/>
              <a:defRPr sz="2400"/>
            </a:lvl3pPr>
            <a:lvl4pPr rtl="0" indent="-152400" marL="1600200">
              <a:lnSpc>
                <a:spcPct val="100000"/>
              </a:lnSpc>
              <a:spcBef>
                <a:spcPts val="400"/>
              </a:spcBef>
              <a:spcAft>
                <a:spcPts val="0"/>
              </a:spcAft>
              <a:buFont typeface="Arial"/>
              <a:buChar char="•"/>
              <a:defRPr sz="2000"/>
            </a:lvl4pPr>
            <a:lvl5pPr rtl="0" indent="-152400" marL="2057400">
              <a:lnSpc>
                <a:spcPct val="100000"/>
              </a:lnSpc>
              <a:spcBef>
                <a:spcPts val="400"/>
              </a:spcBef>
              <a:spcAft>
                <a:spcPts val="0"/>
              </a:spcAft>
              <a:buFont typeface="Arial"/>
              <a:buChar char="•"/>
              <a:defRPr sz="2000"/>
            </a:lvl5pPr>
            <a:lvl6pPr rtl="0" indent="-107950" marL="251460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6pPr>
            <a:lvl7pPr rtl="0" indent="-107950" marL="297180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7pPr>
            <a:lvl8pPr rtl="0" indent="-107950" marL="342900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8pPr>
            <a:lvl9pPr rtl="0" indent="-107950" marL="388620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9pPr>
          </a:lstStyle>
          <a:p/>
        </p:txBody>
      </p:sp>
      <p:sp>
        <p:nvSpPr>
          <p:cNvPr id="25" name="Shape 25"/>
          <p:cNvSpPr txBox="1"/>
          <p:nvPr>
            <p:ph idx="10" type="dt"/>
          </p:nvPr>
        </p:nvSpPr>
        <p:spPr>
          <a:xfrm>
            <a:off y="6245225" x="457200"/>
            <a:ext cy="476249" cx="2133599"/>
          </a:xfrm>
          <a:prstGeom prst="rect">
            <a:avLst/>
          </a:prstGeom>
          <a:noFill/>
          <a:ln>
            <a:noFill/>
          </a:ln>
        </p:spPr>
        <p:txBody>
          <a:bodyPr bIns="91425" rIns="91425" lIns="91425" tIns="91425" anchor="t" anchorCtr="0"/>
          <a:lstStyle>
            <a:lvl1pPr algn="l" rtl="0" marR="0" indent="0" marL="0">
              <a:defRPr strike="noStrike" u="none" b="0" cap="none" baseline="0" sz="1400" i="0"/>
            </a:lvl1pPr>
            <a:lvl2pPr>
              <a:defRPr/>
            </a:lvl2pPr>
            <a:lvl3pPr>
              <a:defRPr/>
            </a:lvl3pPr>
            <a:lvl4pPr>
              <a:defRPr/>
            </a:lvl4pPr>
            <a:lvl5pPr>
              <a:defRPr/>
            </a:lvl5pPr>
            <a:lvl6pPr>
              <a:defRPr/>
            </a:lvl6pPr>
            <a:lvl7pPr>
              <a:defRPr/>
            </a:lvl7pPr>
            <a:lvl8pPr>
              <a:defRPr/>
            </a:lvl8pPr>
            <a:lvl9pPr>
              <a:defRPr/>
            </a:lvl9pPr>
          </a:lstStyle>
          <a:p/>
        </p:txBody>
      </p:sp>
      <p:sp>
        <p:nvSpPr>
          <p:cNvPr id="26" name="Shape 26"/>
          <p:cNvSpPr txBox="1"/>
          <p:nvPr>
            <p:ph idx="11" type="ftr"/>
          </p:nvPr>
        </p:nvSpPr>
        <p:spPr>
          <a:xfrm>
            <a:off y="6245225" x="3124200"/>
            <a:ext cy="476249" cx="2895600"/>
          </a:xfrm>
          <a:prstGeom prst="rect">
            <a:avLst/>
          </a:prstGeom>
          <a:noFill/>
          <a:ln>
            <a:noFill/>
          </a:ln>
        </p:spPr>
        <p:txBody>
          <a:bodyPr bIns="91425" rIns="91425" lIns="91425" tIns="91425" anchor="t" anchorCtr="0"/>
          <a:lstStyle>
            <a:lvl1pPr algn="ctr" rtl="0" marR="0" indent="0" marL="0">
              <a:defRPr strike="noStrike" u="none" b="0" cap="none" baseline="0" sz="1400" i="0"/>
            </a:lvl1pPr>
            <a:lvl2pPr>
              <a:defRPr/>
            </a:lvl2pPr>
            <a:lvl3pPr>
              <a:defRPr/>
            </a:lvl3pPr>
            <a:lvl4pPr>
              <a:defRPr/>
            </a:lvl4pPr>
            <a:lvl5pPr>
              <a:defRPr/>
            </a:lvl5pPr>
            <a:lvl6pPr>
              <a:defRPr/>
            </a:lvl6pPr>
            <a:lvl7pPr>
              <a:defRPr/>
            </a:lvl7pPr>
            <a:lvl8pPr>
              <a:defRPr/>
            </a:lvl8pPr>
            <a:lvl9pPr>
              <a:defRPr/>
            </a:lvl9pPr>
          </a:lstStyle>
          <a:p/>
        </p:txBody>
      </p:sp>
      <p:sp>
        <p:nvSpPr>
          <p:cNvPr id="27" name="Shape 27"/>
          <p:cNvSpPr txBox="1"/>
          <p:nvPr>
            <p:ph idx="12" type="sldNum"/>
          </p:nvPr>
        </p:nvSpPr>
        <p:spPr>
          <a:xfrm>
            <a:off y="6245225" x="6553200"/>
            <a:ext cy="476249" cx="2133599"/>
          </a:xfrm>
          <a:prstGeom prst="rect">
            <a:avLst/>
          </a:prstGeom>
          <a:noFill/>
          <a:ln>
            <a:noFill/>
          </a:ln>
        </p:spPr>
        <p:txBody>
          <a:bodyPr bIns="91425" rIns="91425" lIns="91425" tIns="91425" anchor="t" anchorCtr="0"/>
          <a:lstStyle>
            <a:lvl1pPr algn="r" rtl="0" marR="0" indent="0" marL="0">
              <a:defRPr strike="noStrike" u="none" b="0" cap="none" baseline="0" sz="1400" i="0"/>
            </a:lvl1pPr>
            <a:lvl2pPr>
              <a:defRPr/>
            </a:lvl2pPr>
            <a:lvl3pPr>
              <a:defRPr/>
            </a:lvl3pPr>
            <a:lvl4pPr>
              <a:defRPr/>
            </a:lvl4pPr>
            <a:lvl5pPr>
              <a:defRPr/>
            </a:lvl5pPr>
            <a:lvl6pPr>
              <a:defRPr/>
            </a:lvl6pPr>
            <a:lvl7pPr>
              <a:defRPr/>
            </a:lvl7pPr>
            <a:lvl8pPr>
              <a:defRPr/>
            </a:lvl8pPr>
            <a:lvl9pP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theme/theme2.xml" Type="http://schemas.openxmlformats.org/officeDocument/2006/relationships/theme" Id="rId4"/><Relationship Target="../slideLayouts/slideLayout3.xml" Type="http://schemas.openxmlformats.org/officeDocument/2006/relationships/slideLayout" Id="rId3"/></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y="0" x="0"/>
          <a:ext cy="0" cx="0"/>
          <a:chOff y="0" x="0"/>
          <a:chExt cy="0" cx="0"/>
        </a:xfrm>
      </p:grpSpPr>
      <p:sp>
        <p:nvSpPr>
          <p:cNvPr id="5" name="Shape 5"/>
          <p:cNvSpPr txBox="1"/>
          <p:nvPr>
            <p:ph type="title"/>
          </p:nvPr>
        </p:nvSpPr>
        <p:spPr>
          <a:xfrm>
            <a:off y="274637" x="457200"/>
            <a:ext cy="1143000" cx="8229600"/>
          </a:xfrm>
          <a:prstGeom prst="rect">
            <a:avLst/>
          </a:prstGeom>
          <a:noFill/>
          <a:ln>
            <a:noFill/>
          </a:ln>
        </p:spPr>
        <p:txBody>
          <a:bodyPr bIns="91425" rIns="91425" lIns="91425" tIns="91425" anchor="ctr" anchorCtr="0"/>
          <a:lstStyle>
            <a:lvl1pPr algn="ctr" rtl="0" marR="0" indent="0" marL="0">
              <a:lnSpc>
                <a:spcPct val="100000"/>
              </a:lnSpc>
              <a:spcBef>
                <a:spcPts val="0"/>
              </a:spcBef>
              <a:spcAft>
                <a:spcPts val="0"/>
              </a:spcAft>
              <a:defRPr strike="noStrike" u="none" b="0" cap="none" baseline="0" sz="4400" i="0">
                <a:solidFill>
                  <a:schemeClr val="dk2"/>
                </a:solidFill>
                <a:latin typeface="Arial"/>
                <a:ea typeface="Arial"/>
                <a:cs typeface="Arial"/>
                <a:sym typeface="Arial"/>
              </a:defRPr>
            </a:lvl1pPr>
            <a:lvl2pPr algn="ctr" rtl="0" marR="0" indent="0" marL="0">
              <a:lnSpc>
                <a:spcPct val="100000"/>
              </a:lnSpc>
              <a:spcBef>
                <a:spcPts val="0"/>
              </a:spcBef>
              <a:spcAft>
                <a:spcPts val="0"/>
              </a:spcAft>
              <a:defRPr strike="noStrike" u="none" b="0" cap="none" baseline="0" sz="4400" i="0">
                <a:solidFill>
                  <a:schemeClr val="dk2"/>
                </a:solidFill>
                <a:latin typeface="Arial"/>
                <a:ea typeface="Arial"/>
                <a:cs typeface="Arial"/>
                <a:sym typeface="Arial"/>
              </a:defRPr>
            </a:lvl2pPr>
            <a:lvl3pPr algn="ctr" rtl="0" marR="0" indent="0" marL="0">
              <a:lnSpc>
                <a:spcPct val="100000"/>
              </a:lnSpc>
              <a:spcBef>
                <a:spcPts val="0"/>
              </a:spcBef>
              <a:spcAft>
                <a:spcPts val="0"/>
              </a:spcAft>
              <a:defRPr strike="noStrike" u="none" b="0" cap="none" baseline="0" sz="4400" i="0">
                <a:solidFill>
                  <a:schemeClr val="dk2"/>
                </a:solidFill>
                <a:latin typeface="Arial"/>
                <a:ea typeface="Arial"/>
                <a:cs typeface="Arial"/>
                <a:sym typeface="Arial"/>
              </a:defRPr>
            </a:lvl3pPr>
            <a:lvl4pPr algn="ctr" rtl="0" marR="0" indent="0" marL="0">
              <a:lnSpc>
                <a:spcPct val="100000"/>
              </a:lnSpc>
              <a:spcBef>
                <a:spcPts val="0"/>
              </a:spcBef>
              <a:spcAft>
                <a:spcPts val="0"/>
              </a:spcAft>
              <a:defRPr strike="noStrike" u="none" b="0" cap="none" baseline="0" sz="4400" i="0">
                <a:solidFill>
                  <a:schemeClr val="dk2"/>
                </a:solidFill>
                <a:latin typeface="Arial"/>
                <a:ea typeface="Arial"/>
                <a:cs typeface="Arial"/>
                <a:sym typeface="Arial"/>
              </a:defRPr>
            </a:lvl4pPr>
            <a:lvl5pPr algn="ctr" rtl="0" marR="0" indent="0" marL="0">
              <a:lnSpc>
                <a:spcPct val="100000"/>
              </a:lnSpc>
              <a:spcBef>
                <a:spcPts val="0"/>
              </a:spcBef>
              <a:spcAft>
                <a:spcPts val="0"/>
              </a:spcAft>
              <a:defRPr strike="noStrike" u="none" b="0" cap="none" baseline="0" sz="4400" i="0">
                <a:solidFill>
                  <a:schemeClr val="dk2"/>
                </a:solidFill>
                <a:latin typeface="Arial"/>
                <a:ea typeface="Arial"/>
                <a:cs typeface="Arial"/>
                <a:sym typeface="Arial"/>
              </a:defRPr>
            </a:lvl5pPr>
            <a:lvl6pPr algn="ctr" rtl="0" marR="0" indent="0" marL="0">
              <a:lnSpc>
                <a:spcPct val="100000"/>
              </a:lnSpc>
              <a:spcBef>
                <a:spcPts val="0"/>
              </a:spcBef>
              <a:spcAft>
                <a:spcPts val="0"/>
              </a:spcAft>
              <a:defRPr strike="noStrike" u="none" b="0" cap="none" baseline="0" sz="4400" i="0">
                <a:solidFill>
                  <a:schemeClr val="dk2"/>
                </a:solidFill>
                <a:latin typeface="Arial"/>
                <a:ea typeface="Arial"/>
                <a:cs typeface="Arial"/>
                <a:sym typeface="Arial"/>
              </a:defRPr>
            </a:lvl6pPr>
            <a:lvl7pPr algn="ctr" rtl="0" marR="0" indent="0" marL="0">
              <a:lnSpc>
                <a:spcPct val="100000"/>
              </a:lnSpc>
              <a:spcBef>
                <a:spcPts val="0"/>
              </a:spcBef>
              <a:spcAft>
                <a:spcPts val="0"/>
              </a:spcAft>
              <a:defRPr strike="noStrike" u="none" b="0" cap="none" baseline="0" sz="4400" i="0">
                <a:solidFill>
                  <a:schemeClr val="dk2"/>
                </a:solidFill>
                <a:latin typeface="Arial"/>
                <a:ea typeface="Arial"/>
                <a:cs typeface="Arial"/>
                <a:sym typeface="Arial"/>
              </a:defRPr>
            </a:lvl7pPr>
            <a:lvl8pPr algn="ctr" rtl="0" marR="0" indent="0" marL="0">
              <a:lnSpc>
                <a:spcPct val="100000"/>
              </a:lnSpc>
              <a:spcBef>
                <a:spcPts val="0"/>
              </a:spcBef>
              <a:spcAft>
                <a:spcPts val="0"/>
              </a:spcAft>
              <a:defRPr strike="noStrike" u="none" b="0" cap="none" baseline="0" sz="4400" i="0">
                <a:solidFill>
                  <a:schemeClr val="dk2"/>
                </a:solidFill>
                <a:latin typeface="Arial"/>
                <a:ea typeface="Arial"/>
                <a:cs typeface="Arial"/>
                <a:sym typeface="Arial"/>
              </a:defRPr>
            </a:lvl8pPr>
            <a:lvl9pPr algn="ctr" rtl="0" marR="0" indent="0" marL="0">
              <a:lnSpc>
                <a:spcPct val="100000"/>
              </a:lnSpc>
              <a:spcBef>
                <a:spcPts val="0"/>
              </a:spcBef>
              <a:spcAft>
                <a:spcPts val="0"/>
              </a:spcAft>
              <a:defRPr strike="noStrike" u="none" b="0" cap="none" baseline="0" sz="4400" i="0">
                <a:solidFill>
                  <a:schemeClr val="dk2"/>
                </a:solidFill>
                <a:latin typeface="Arial"/>
                <a:ea typeface="Arial"/>
                <a:cs typeface="Arial"/>
                <a:sym typeface="Arial"/>
              </a:defRPr>
            </a:lvl9pPr>
          </a:lstStyle>
          <a:p/>
        </p:txBody>
      </p:sp>
      <p:sp>
        <p:nvSpPr>
          <p:cNvPr id="6" name="Shape 6"/>
          <p:cNvSpPr txBox="1"/>
          <p:nvPr>
            <p:ph idx="1" type="body"/>
          </p:nvPr>
        </p:nvSpPr>
        <p:spPr>
          <a:xfrm>
            <a:off y="1600200" x="457200"/>
            <a:ext cy="4525961" cx="8229600"/>
          </a:xfrm>
          <a:prstGeom prst="rect">
            <a:avLst/>
          </a:prstGeom>
          <a:noFill/>
          <a:ln>
            <a:noFill/>
          </a:ln>
        </p:spPr>
        <p:txBody>
          <a:bodyPr bIns="91425" rIns="91425" lIns="91425" tIns="91425" anchor="t" anchorCtr="0"/>
          <a:lstStyle>
            <a:lvl1pPr algn="l" rtl="0" marR="0" indent="120650" marL="0">
              <a:lnSpc>
                <a:spcPct val="100000"/>
              </a:lnSpc>
              <a:spcBef>
                <a:spcPts val="640"/>
              </a:spcBef>
              <a:spcAft>
                <a:spcPts val="0"/>
              </a:spcAft>
              <a:buClr>
                <a:schemeClr val="dk1"/>
              </a:buClr>
              <a:buFont typeface="Arial"/>
              <a:buChar char="•"/>
              <a:defRPr strike="noStrike" u="none" b="0" cap="none" baseline="0" sz="3200" i="0">
                <a:solidFill>
                  <a:schemeClr val="dk1"/>
                </a:solidFill>
                <a:latin typeface="Arial"/>
                <a:ea typeface="Arial"/>
                <a:cs typeface="Arial"/>
                <a:sym typeface="Arial"/>
              </a:defRPr>
            </a:lvl1pPr>
            <a:lvl2pPr algn="l" rtl="0" marR="0" indent="-177800" marL="742950">
              <a:lnSpc>
                <a:spcPct val="100000"/>
              </a:lnSpc>
              <a:spcBef>
                <a:spcPts val="560"/>
              </a:spcBef>
              <a:spcAft>
                <a:spcPts val="0"/>
              </a:spcAft>
              <a:buFont typeface="Arial"/>
              <a:buChar char="•"/>
              <a:defRPr strike="noStrike" u="none" b="0" cap="none" baseline="0" sz="2800" i="0"/>
            </a:lvl2pPr>
            <a:lvl3pPr algn="l" rtl="0" marR="0" indent="-136525" marL="1143000">
              <a:lnSpc>
                <a:spcPct val="100000"/>
              </a:lnSpc>
              <a:spcBef>
                <a:spcPts val="480"/>
              </a:spcBef>
              <a:spcAft>
                <a:spcPts val="0"/>
              </a:spcAft>
              <a:buFont typeface="Arial"/>
              <a:buChar char="•"/>
              <a:defRPr strike="noStrike" u="none" b="0" cap="none" baseline="0" sz="2400" i="0"/>
            </a:lvl3pPr>
            <a:lvl4pPr algn="l" rtl="0" marR="0" indent="-152400" marL="1600200">
              <a:lnSpc>
                <a:spcPct val="100000"/>
              </a:lnSpc>
              <a:spcBef>
                <a:spcPts val="400"/>
              </a:spcBef>
              <a:spcAft>
                <a:spcPts val="0"/>
              </a:spcAft>
              <a:buFont typeface="Arial"/>
              <a:buChar char="•"/>
              <a:defRPr strike="noStrike" u="none" b="0" cap="none" baseline="0" sz="2000" i="0"/>
            </a:lvl4pPr>
            <a:lvl5pPr algn="l" rtl="0" marR="0" indent="-152400" marL="2057400">
              <a:lnSpc>
                <a:spcPct val="100000"/>
              </a:lnSpc>
              <a:spcBef>
                <a:spcPts val="400"/>
              </a:spcBef>
              <a:spcAft>
                <a:spcPts val="0"/>
              </a:spcAft>
              <a:buFont typeface="Arial"/>
              <a:buChar char="•"/>
              <a:defRPr strike="noStrike" u="none" b="0" cap="none" baseline="0" sz="2000" i="0"/>
            </a:lvl5pPr>
            <a:lvl6pPr algn="l" rtl="0" marR="0" indent="-107950" marL="2514600">
              <a:lnSpc>
                <a:spcPct val="100000"/>
              </a:lnSpc>
              <a:spcBef>
                <a:spcPts val="640"/>
              </a:spcBef>
              <a:spcAft>
                <a:spcPts val="0"/>
              </a:spcAft>
              <a:buClr>
                <a:schemeClr val="dk1"/>
              </a:buClr>
              <a:buFont typeface="Arial"/>
              <a:buChar char="•"/>
              <a:defRPr strike="noStrike" u="none" b="0" cap="none" baseline="0" sz="3200" i="0">
                <a:solidFill>
                  <a:schemeClr val="dk1"/>
                </a:solidFill>
                <a:latin typeface="Arial"/>
                <a:ea typeface="Arial"/>
                <a:cs typeface="Arial"/>
                <a:sym typeface="Arial"/>
              </a:defRPr>
            </a:lvl6pPr>
            <a:lvl7pPr algn="l" rtl="0" marR="0" indent="-107950" marL="2971800">
              <a:lnSpc>
                <a:spcPct val="100000"/>
              </a:lnSpc>
              <a:spcBef>
                <a:spcPts val="640"/>
              </a:spcBef>
              <a:spcAft>
                <a:spcPts val="0"/>
              </a:spcAft>
              <a:buClr>
                <a:schemeClr val="dk1"/>
              </a:buClr>
              <a:buFont typeface="Arial"/>
              <a:buChar char="•"/>
              <a:defRPr strike="noStrike" u="none" b="0" cap="none" baseline="0" sz="3200" i="0">
                <a:solidFill>
                  <a:schemeClr val="dk1"/>
                </a:solidFill>
                <a:latin typeface="Arial"/>
                <a:ea typeface="Arial"/>
                <a:cs typeface="Arial"/>
                <a:sym typeface="Arial"/>
              </a:defRPr>
            </a:lvl7pPr>
            <a:lvl8pPr algn="l" rtl="0" marR="0" indent="-107950" marL="3429000">
              <a:lnSpc>
                <a:spcPct val="100000"/>
              </a:lnSpc>
              <a:spcBef>
                <a:spcPts val="640"/>
              </a:spcBef>
              <a:spcAft>
                <a:spcPts val="0"/>
              </a:spcAft>
              <a:buClr>
                <a:schemeClr val="dk1"/>
              </a:buClr>
              <a:buFont typeface="Arial"/>
              <a:buChar char="•"/>
              <a:defRPr strike="noStrike" u="none" b="0" cap="none" baseline="0" sz="3200" i="0">
                <a:solidFill>
                  <a:schemeClr val="dk1"/>
                </a:solidFill>
                <a:latin typeface="Arial"/>
                <a:ea typeface="Arial"/>
                <a:cs typeface="Arial"/>
                <a:sym typeface="Arial"/>
              </a:defRPr>
            </a:lvl8pPr>
            <a:lvl9pPr algn="l" rtl="0" marR="0" indent="-107950" marL="3886200">
              <a:lnSpc>
                <a:spcPct val="100000"/>
              </a:lnSpc>
              <a:spcBef>
                <a:spcPts val="640"/>
              </a:spcBef>
              <a:spcAft>
                <a:spcPts val="0"/>
              </a:spcAft>
              <a:buClr>
                <a:schemeClr val="dk1"/>
              </a:buClr>
              <a:buFont typeface="Arial"/>
              <a:buChar char="•"/>
              <a:defRPr strike="noStrike" u="none" b="0" cap="none" baseline="0" sz="3200" i="0">
                <a:solidFill>
                  <a:schemeClr val="dk1"/>
                </a:solidFill>
                <a:latin typeface="Arial"/>
                <a:ea typeface="Arial"/>
                <a:cs typeface="Arial"/>
                <a:sym typeface="Arial"/>
              </a:defRPr>
            </a:lvl9pPr>
          </a:lstStyle>
          <a:p/>
        </p:txBody>
      </p:sp>
      <p:sp>
        <p:nvSpPr>
          <p:cNvPr id="7" name="Shape 7"/>
          <p:cNvSpPr txBox="1"/>
          <p:nvPr>
            <p:ph idx="10" type="dt"/>
          </p:nvPr>
        </p:nvSpPr>
        <p:spPr>
          <a:xfrm>
            <a:off y="6245225" x="457200"/>
            <a:ext cy="476249" cx="2133599"/>
          </a:xfrm>
          <a:prstGeom prst="rect">
            <a:avLst/>
          </a:prstGeom>
          <a:noFill/>
          <a:ln>
            <a:noFill/>
          </a:ln>
        </p:spPr>
        <p:txBody>
          <a:bodyPr bIns="91425" rIns="91425" lIns="91425" tIns="91425" anchor="t" anchorCtr="0"/>
          <a:lstStyle>
            <a:lvl1pPr algn="l" rtl="0" marR="0" indent="0" marL="0">
              <a:defRPr strike="noStrike" u="none" b="0" cap="none" baseline="0" sz="1400" i="0"/>
            </a:lvl1pPr>
            <a:lvl2pPr>
              <a:defRPr/>
            </a:lvl2pPr>
            <a:lvl3pPr>
              <a:defRPr/>
            </a:lvl3pPr>
            <a:lvl4pPr>
              <a:defRPr/>
            </a:lvl4pPr>
            <a:lvl5pPr>
              <a:defRPr/>
            </a:lvl5pPr>
            <a:lvl6pPr>
              <a:defRPr/>
            </a:lvl6pPr>
            <a:lvl7pPr>
              <a:defRPr/>
            </a:lvl7pPr>
            <a:lvl8pPr>
              <a:defRPr/>
            </a:lvl8pPr>
            <a:lvl9pPr>
              <a:defRPr/>
            </a:lvl9pPr>
          </a:lstStyle>
          <a:p/>
        </p:txBody>
      </p:sp>
      <p:sp>
        <p:nvSpPr>
          <p:cNvPr id="8" name="Shape 8"/>
          <p:cNvSpPr txBox="1"/>
          <p:nvPr>
            <p:ph idx="11" type="ftr"/>
          </p:nvPr>
        </p:nvSpPr>
        <p:spPr>
          <a:xfrm>
            <a:off y="6245225" x="3124200"/>
            <a:ext cy="476249" cx="2895600"/>
          </a:xfrm>
          <a:prstGeom prst="rect">
            <a:avLst/>
          </a:prstGeom>
          <a:noFill/>
          <a:ln>
            <a:noFill/>
          </a:ln>
        </p:spPr>
        <p:txBody>
          <a:bodyPr bIns="91425" rIns="91425" lIns="91425" tIns="91425" anchor="t" anchorCtr="0"/>
          <a:lstStyle>
            <a:lvl1pPr algn="ctr" rtl="0" marR="0" indent="0" marL="0">
              <a:defRPr strike="noStrike" u="none" b="0" cap="none" baseline="0" sz="1400" i="0"/>
            </a:lvl1pPr>
            <a:lvl2pPr>
              <a:defRPr/>
            </a:lvl2pPr>
            <a:lvl3pPr>
              <a:defRPr/>
            </a:lvl3pPr>
            <a:lvl4pPr>
              <a:defRPr/>
            </a:lvl4pPr>
            <a:lvl5pPr>
              <a:defRPr/>
            </a:lvl5pPr>
            <a:lvl6pPr>
              <a:defRPr/>
            </a:lvl6pPr>
            <a:lvl7pPr>
              <a:defRPr/>
            </a:lvl7pPr>
            <a:lvl8pPr>
              <a:defRPr/>
            </a:lvl8pPr>
            <a:lvl9pPr>
              <a:defRPr/>
            </a:lvl9pPr>
          </a:lstStyle>
          <a:p/>
        </p:txBody>
      </p:sp>
      <p:sp>
        <p:nvSpPr>
          <p:cNvPr id="9" name="Shape 9"/>
          <p:cNvSpPr txBox="1"/>
          <p:nvPr>
            <p:ph idx="12" type="sldNum"/>
          </p:nvPr>
        </p:nvSpPr>
        <p:spPr>
          <a:xfrm>
            <a:off y="6245225" x="6553200"/>
            <a:ext cy="476249" cx="2133599"/>
          </a:xfrm>
          <a:prstGeom prst="rect">
            <a:avLst/>
          </a:prstGeom>
          <a:noFill/>
          <a:ln>
            <a:noFill/>
          </a:ln>
        </p:spPr>
        <p:txBody>
          <a:bodyPr bIns="91425" rIns="91425" lIns="91425" tIns="91425" anchor="t" anchorCtr="0"/>
          <a:lstStyle>
            <a:lvl1pPr algn="r" rtl="0" marR="0" indent="0" marL="0">
              <a:defRPr strike="noStrike" u="none" b="0" cap="none" baseline="0" sz="1400" i="0"/>
            </a:lvl1pPr>
            <a:lvl2pPr>
              <a:defRPr/>
            </a:lvl2pPr>
            <a:lvl3pPr>
              <a:defRPr/>
            </a:lvl3pPr>
            <a:lvl4pPr>
              <a:defRPr/>
            </a:lvl4pPr>
            <a:lvl5pPr>
              <a:defRPr/>
            </a:lvl5pPr>
            <a:lvl6pPr>
              <a:defRPr/>
            </a:lvl6pPr>
            <a:lvl7pPr>
              <a:defRPr/>
            </a:lvl7pPr>
            <a:lvl8pPr>
              <a:defRPr/>
            </a:lvl8pPr>
            <a:lvl9pPr>
              <a:defRPr/>
            </a:lvl9pPr>
          </a:lstStyle>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 Target="../media/image00.jpg" Type="http://schemas.openxmlformats.org/officeDocument/2006/relationships/image" Id="rId10"/><Relationship Target="../media/image08.jpg" Type="http://schemas.openxmlformats.org/officeDocument/2006/relationships/image" Id="rId4"/><Relationship Target="../media/image01.png" Type="http://schemas.openxmlformats.org/officeDocument/2006/relationships/image" Id="rId11"/><Relationship Target="../media/image07.jpg" Type="http://schemas.openxmlformats.org/officeDocument/2006/relationships/image" Id="rId3"/><Relationship Target="../media/image06.jpg" Type="http://schemas.openxmlformats.org/officeDocument/2006/relationships/image" Id="rId9"/><Relationship Target="../media/image14.jpg" Type="http://schemas.openxmlformats.org/officeDocument/2006/relationships/image" Id="rId6"/><Relationship Target="../media/image09.jpg" Type="http://schemas.openxmlformats.org/officeDocument/2006/relationships/image" Id="rId5"/><Relationship Target="../media/image03.jpg" Type="http://schemas.openxmlformats.org/officeDocument/2006/relationships/image" Id="rId8"/><Relationship Target="../media/image04.jpg" Type="http://schemas.openxmlformats.org/officeDocument/2006/relationships/image" Id="rId7"/></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1.xml" Type="http://schemas.openxmlformats.org/officeDocument/2006/relationships/slideLayout" Id="rId1"/><Relationship Target="../media/image10.jpg" Type="http://schemas.openxmlformats.org/officeDocument/2006/relationships/image" Id="rId3"/></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2.xml" Type="http://schemas.openxmlformats.org/officeDocument/2006/relationships/slideLayout" Id="rId1"/><Relationship Target="../media/image17.jpg" Type="http://schemas.openxmlformats.org/officeDocument/2006/relationships/image" Id="rId4"/><Relationship Target="../media/image10.jpg" Type="http://schemas.openxmlformats.org/officeDocument/2006/relationships/image" Id="rId3"/></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2.xml" Type="http://schemas.openxmlformats.org/officeDocument/2006/relationships/slideLayout" Id="rId1"/><Relationship Target="../media/image10.jpg" Type="http://schemas.openxmlformats.org/officeDocument/2006/relationships/image" Id="rId3"/></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1.xml" Type="http://schemas.openxmlformats.org/officeDocument/2006/relationships/slideLayout" Id="rId1"/><Relationship Target="../media/image18.jpg" Type="http://schemas.openxmlformats.org/officeDocument/2006/relationships/image" Id="rId3"/></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1.xml" Type="http://schemas.openxmlformats.org/officeDocument/2006/relationships/slideLayout" Id="rId1"/><Relationship Target="../media/image01.png" Type="http://schemas.openxmlformats.org/officeDocument/2006/relationships/image" Id="rId3"/></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1.xml" Type="http://schemas.openxmlformats.org/officeDocument/2006/relationships/slideLayout" Id="rId1"/><Relationship Target="../media/image16.jpg" Type="http://schemas.openxmlformats.org/officeDocument/2006/relationships/image" Id="rId3"/></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1.xml" Type="http://schemas.openxmlformats.org/officeDocument/2006/relationships/slideLayout" Id="rId1"/><Relationship Target="../media/image16.jpg" Type="http://schemas.openxmlformats.org/officeDocument/2006/relationships/image" Id="rId3"/></Relationships>
</file>

<file path=ppt/slides/_rels/slide17.xml.rels><?xml version="1.0" encoding="UTF-8" standalone="yes"?><Relationships xmlns="http://schemas.openxmlformats.org/package/2006/relationships"><Relationship Target="../notesSlides/notesSlide17.xml" Type="http://schemas.openxmlformats.org/officeDocument/2006/relationships/notesSlide" Id="rId2"/><Relationship Target="../slideLayouts/slideLayout2.xml" Type="http://schemas.openxmlformats.org/officeDocument/2006/relationships/slideLayout" Id="rId1"/><Relationship Target="../media/image01.png" Type="http://schemas.openxmlformats.org/officeDocument/2006/relationships/image" Id="rId3"/></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2.xml" Type="http://schemas.openxmlformats.org/officeDocument/2006/relationships/slideLayout" Id="rId1"/><Relationship Target="../media/image05.jpg" Type="http://schemas.openxmlformats.org/officeDocument/2006/relationships/image" Id="rId3"/></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2.xml" Type="http://schemas.openxmlformats.org/officeDocument/2006/relationships/slideLayout" Id="rId1"/><Relationship Target="../media/image02.jpg" Type="http://schemas.openxmlformats.org/officeDocument/2006/relationships/image" Id="rId4"/><Relationship Target="../media/image08.jpg" Type="http://schemas.openxmlformats.org/officeDocument/2006/relationships/image" Id="rId3"/></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2.xml" Type="http://schemas.openxmlformats.org/officeDocument/2006/relationships/slideLayout" Id="rId1"/><Relationship Target="../media/image11.jpg" Type="http://schemas.openxmlformats.org/officeDocument/2006/relationships/image" Id="rId4"/><Relationship Target="../media/image13.jpg" Type="http://schemas.openxmlformats.org/officeDocument/2006/relationships/image" Id="rId3"/><Relationship Target="../media/image12.jpg" Type="http://schemas.openxmlformats.org/officeDocument/2006/relationships/image" Id="rId5"/></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1.xml" Type="http://schemas.openxmlformats.org/officeDocument/2006/relationships/slideLayout" Id="rId1"/><Relationship Target="../media/image15.jpg" Type="http://schemas.openxmlformats.org/officeDocument/2006/relationships/image" Id="rId3"/></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1.xml" Type="http://schemas.openxmlformats.org/officeDocument/2006/relationships/slideLayout" Id="rId1"/><Relationship Target="../media/image08.jpg" Type="http://schemas.openxmlformats.org/officeDocument/2006/relationships/image" Id="rId4"/><Relationship Target="../media/image07.jpg" Type="http://schemas.openxmlformats.org/officeDocument/2006/relationships/image" Id="rId3"/><Relationship Target="../media/image14.jpg" Type="http://schemas.openxmlformats.org/officeDocument/2006/relationships/image" Id="rId6"/><Relationship Target="../media/image09.jpg" Type="http://schemas.openxmlformats.org/officeDocument/2006/relationships/image" Id="rId5"/></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2.xml" Type="http://schemas.openxmlformats.org/officeDocument/2006/relationships/slideLayout" Id="rId1"/><Relationship Target="../media/image10.jpg" Type="http://schemas.openxmlformats.org/officeDocument/2006/relationships/image" Id="rId3"/></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1.xml" Type="http://schemas.openxmlformats.org/officeDocument/2006/relationships/slideLayout" Id="rId1"/><Relationship Target="../media/image10.jpg" Type="http://schemas.openxmlformats.org/officeDocument/2006/relationships/image" Id="rId3"/></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2.xml" Type="http://schemas.openxmlformats.org/officeDocument/2006/relationships/slideLayout" Id="rId1"/><Relationship Target="../media/image10.jpg" Type="http://schemas.openxmlformats.org/officeDocument/2006/relationships/image" Id="rId3"/></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8" name="Shape 28"/>
        <p:cNvGrpSpPr/>
        <p:nvPr/>
      </p:nvGrpSpPr>
      <p:grpSpPr>
        <a:xfrm>
          <a:off y="0" x="0"/>
          <a:ext cy="0" cx="0"/>
          <a:chOff y="0" x="0"/>
          <a:chExt cy="0" cx="0"/>
        </a:xfrm>
      </p:grpSpPr>
      <p:sp>
        <p:nvSpPr>
          <p:cNvPr id="29" name="Shape 29"/>
          <p:cNvSpPr txBox="1"/>
          <p:nvPr>
            <p:ph type="title"/>
          </p:nvPr>
        </p:nvSpPr>
        <p:spPr>
          <a:xfrm>
            <a:off y="292675" x="237117"/>
            <a:ext cy="463499" cx="2936399"/>
          </a:xfrm>
          <a:prstGeom prst="rect">
            <a:avLst/>
          </a:prstGeom>
          <a:noFill/>
          <a:ln>
            <a:noFill/>
          </a:ln>
        </p:spPr>
        <p:txBody>
          <a:bodyPr bIns="45700" rIns="91425" lIns="91425" tIns="45700" anchor="t" anchorCtr="0">
            <a:spAutoFit/>
          </a:bodyPr>
          <a:lstStyle/>
          <a:p>
            <a:pPr algn="ctr" rtl="0" lvl="0" marR="0" indent="0" marL="0">
              <a:lnSpc>
                <a:spcPct val="100000"/>
              </a:lnSpc>
              <a:spcBef>
                <a:spcPts val="0"/>
              </a:spcBef>
              <a:spcAft>
                <a:spcPts val="0"/>
              </a:spcAft>
              <a:buClr>
                <a:schemeClr val="dk2"/>
              </a:buClr>
              <a:buSzPct val="25000"/>
              <a:buFont typeface="Calibri"/>
              <a:buNone/>
            </a:pPr>
            <a:r>
              <a:rPr b="1" sz="3000" lang="en-US" i="1">
                <a:latin typeface="Calibri"/>
                <a:ea typeface="Calibri"/>
                <a:cs typeface="Calibri"/>
                <a:sym typeface="Calibri"/>
              </a:rPr>
              <a:t>The </a:t>
            </a:r>
            <a:r>
              <a:rPr strike="noStrike" u="none" b="1" cap="none" baseline="0" sz="3000" lang="en-US" i="1">
                <a:solidFill>
                  <a:schemeClr val="dk2"/>
                </a:solidFill>
                <a:latin typeface="Calibri"/>
                <a:ea typeface="Calibri"/>
                <a:cs typeface="Calibri"/>
                <a:sym typeface="Calibri"/>
              </a:rPr>
              <a:t>IN </a:t>
            </a:r>
            <a:r>
              <a:rPr b="1" baseline="30000" sz="3000" lang="en-US" i="1">
                <a:latin typeface="Calibri"/>
                <a:ea typeface="Calibri"/>
                <a:cs typeface="Calibri"/>
                <a:sym typeface="Calibri"/>
              </a:rPr>
              <a:t>po</a:t>
            </a:r>
            <a:r>
              <a:rPr strike="noStrike" u="none" b="1" cap="none" baseline="30000" sz="3000" lang="en-US" i="1">
                <a:solidFill>
                  <a:schemeClr val="dk2"/>
                </a:solidFill>
                <a:latin typeface="Calibri"/>
                <a:ea typeface="Calibri"/>
                <a:cs typeface="Calibri"/>
                <a:sym typeface="Calibri"/>
              </a:rPr>
              <a:t>wer of Ratio</a:t>
            </a:r>
          </a:p>
        </p:txBody>
      </p:sp>
      <p:sp>
        <p:nvSpPr>
          <p:cNvPr id="30" name="Shape 30"/>
          <p:cNvSpPr txBox="1"/>
          <p:nvPr/>
        </p:nvSpPr>
        <p:spPr>
          <a:xfrm>
            <a:off y="6503987" x="7244582"/>
            <a:ext cy="244500" cx="1867800"/>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chemeClr val="dk1"/>
              </a:buClr>
              <a:buSzPct val="25000"/>
              <a:buFont typeface="Calibri"/>
              <a:buNone/>
            </a:pPr>
            <a:r>
              <a:rPr strike="noStrike" u="none" b="0" cap="none" baseline="0" sz="1000" lang="en-US" i="0">
                <a:solidFill>
                  <a:schemeClr val="dk1"/>
                </a:solidFill>
                <a:latin typeface="Calibri"/>
                <a:ea typeface="Calibri"/>
                <a:cs typeface="Calibri"/>
                <a:sym typeface="Calibri"/>
              </a:rPr>
              <a:t>Update : FJL  </a:t>
            </a:r>
            <a:r>
              <a:rPr sz="1000" lang="en-US">
                <a:solidFill>
                  <a:schemeClr val="dk1"/>
                </a:solidFill>
                <a:latin typeface="Calibri"/>
                <a:ea typeface="Calibri"/>
                <a:cs typeface="Calibri"/>
                <a:sym typeface="Calibri"/>
              </a:rPr>
              <a:t>28</a:t>
            </a:r>
            <a:r>
              <a:rPr strike="noStrike" u="none" b="0" cap="none" baseline="0" sz="1000" lang="en-US" i="0">
                <a:solidFill>
                  <a:schemeClr val="dk1"/>
                </a:solidFill>
                <a:latin typeface="Calibri"/>
                <a:ea typeface="Calibri"/>
                <a:cs typeface="Calibri"/>
                <a:sym typeface="Calibri"/>
              </a:rPr>
              <a:t> Dec 2012</a:t>
            </a:r>
          </a:p>
        </p:txBody>
      </p:sp>
      <p:sp>
        <p:nvSpPr>
          <p:cNvPr id="31" name="Shape 31"/>
          <p:cNvSpPr/>
          <p:nvPr/>
        </p:nvSpPr>
        <p:spPr>
          <a:xfrm>
            <a:off y="1685393" x="1702268"/>
            <a:ext cy="1718323" cx="1290312"/>
          </a:xfrm>
          <a:prstGeom prst="rect">
            <a:avLst/>
          </a:prstGeom>
          <a:blipFill>
            <a:blip r:embed="rId3"/>
            <a:stretch>
              <a:fillRect/>
            </a:stretch>
          </a:blipFill>
          <a:ln>
            <a:noFill/>
          </a:ln>
        </p:spPr>
      </p:sp>
      <p:sp>
        <p:nvSpPr>
          <p:cNvPr id="32" name="Shape 32"/>
          <p:cNvSpPr/>
          <p:nvPr/>
        </p:nvSpPr>
        <p:spPr>
          <a:xfrm>
            <a:off y="1685393" x="237117"/>
            <a:ext cy="1741368" cx="1308418"/>
          </a:xfrm>
          <a:prstGeom prst="rect">
            <a:avLst/>
          </a:prstGeom>
          <a:blipFill>
            <a:blip r:embed="rId4"/>
            <a:stretch>
              <a:fillRect/>
            </a:stretch>
          </a:blipFill>
          <a:ln>
            <a:noFill/>
          </a:ln>
        </p:spPr>
      </p:sp>
      <p:sp>
        <p:nvSpPr>
          <p:cNvPr id="33" name="Shape 33"/>
          <p:cNvSpPr txBox="1"/>
          <p:nvPr/>
        </p:nvSpPr>
        <p:spPr>
          <a:xfrm>
            <a:off y="6519887" x="454993"/>
            <a:ext cy="261299" cx="1454099"/>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chemeClr val="dk1"/>
              </a:buClr>
              <a:buSzPct val="25000"/>
              <a:buFont typeface="Calibri"/>
              <a:buNone/>
            </a:pPr>
            <a:r>
              <a:rPr sz="1000" lang="en-US">
                <a:solidFill>
                  <a:schemeClr val="dk1"/>
                </a:solidFill>
                <a:latin typeface="Calibri"/>
                <a:ea typeface="Calibri"/>
                <a:cs typeface="Calibri"/>
                <a:sym typeface="Calibri"/>
              </a:rPr>
              <a:t>Credits Photos</a:t>
            </a:r>
            <a:r>
              <a:rPr strike="noStrike" u="none" b="0" cap="none" baseline="0" sz="1000" lang="en-US" i="0">
                <a:solidFill>
                  <a:schemeClr val="dk1"/>
                </a:solidFill>
                <a:latin typeface="Calibri"/>
                <a:ea typeface="Calibri"/>
                <a:cs typeface="Calibri"/>
                <a:sym typeface="Calibri"/>
              </a:rPr>
              <a:t> </a:t>
            </a:r>
            <a:r>
              <a:rPr sz="1000" lang="en-US">
                <a:solidFill>
                  <a:schemeClr val="dk1"/>
                </a:solidFill>
                <a:latin typeface="Calibri"/>
                <a:ea typeface="Calibri"/>
                <a:cs typeface="Calibri"/>
                <a:sym typeface="Calibri"/>
              </a:rPr>
              <a:t>S</a:t>
            </a:r>
            <a:r>
              <a:rPr strike="noStrike" u="none" b="0" cap="none" baseline="0" sz="1000" lang="en-US" i="0">
                <a:solidFill>
                  <a:schemeClr val="dk1"/>
                </a:solidFill>
                <a:latin typeface="Calibri"/>
                <a:ea typeface="Calibri"/>
                <a:cs typeface="Calibri"/>
                <a:sym typeface="Calibri"/>
              </a:rPr>
              <a:t>L  2012</a:t>
            </a:r>
          </a:p>
        </p:txBody>
      </p:sp>
      <p:sp>
        <p:nvSpPr>
          <p:cNvPr id="34" name="Shape 34"/>
          <p:cNvSpPr/>
          <p:nvPr/>
        </p:nvSpPr>
        <p:spPr>
          <a:xfrm>
            <a:off y="1684283" x="3173517"/>
            <a:ext cy="1720542" cx="2279470"/>
          </a:xfrm>
          <a:prstGeom prst="rect">
            <a:avLst/>
          </a:prstGeom>
          <a:blipFill>
            <a:blip r:embed="rId5"/>
            <a:stretch>
              <a:fillRect/>
            </a:stretch>
          </a:blipFill>
          <a:ln>
            <a:noFill/>
          </a:ln>
        </p:spPr>
      </p:sp>
      <p:sp>
        <p:nvSpPr>
          <p:cNvPr id="35" name="Shape 35"/>
          <p:cNvSpPr/>
          <p:nvPr/>
        </p:nvSpPr>
        <p:spPr>
          <a:xfrm>
            <a:off y="3732143" x="6880745"/>
            <a:ext cy="1369605" cx="1824046"/>
          </a:xfrm>
          <a:prstGeom prst="rect">
            <a:avLst/>
          </a:prstGeom>
          <a:blipFill>
            <a:blip r:embed="rId6"/>
            <a:stretch>
              <a:fillRect/>
            </a:stretch>
          </a:blipFill>
          <a:ln>
            <a:noFill/>
          </a:ln>
        </p:spPr>
      </p:sp>
      <p:sp>
        <p:nvSpPr>
          <p:cNvPr id="36" name="Shape 36"/>
          <p:cNvSpPr/>
          <p:nvPr/>
        </p:nvSpPr>
        <p:spPr>
          <a:xfrm>
            <a:off y="3690362" x="4697191"/>
            <a:ext cy="1439781" cx="1918044"/>
          </a:xfrm>
          <a:prstGeom prst="rect">
            <a:avLst/>
          </a:prstGeom>
          <a:blipFill>
            <a:blip r:embed="rId7"/>
            <a:stretch>
              <a:fillRect/>
            </a:stretch>
          </a:blipFill>
          <a:ln>
            <a:noFill/>
          </a:ln>
        </p:spPr>
      </p:sp>
      <p:sp>
        <p:nvSpPr>
          <p:cNvPr id="37" name="Shape 37"/>
          <p:cNvSpPr/>
          <p:nvPr/>
        </p:nvSpPr>
        <p:spPr>
          <a:xfrm>
            <a:off y="1730901" x="5648050"/>
            <a:ext cy="1627307" cx="2162160"/>
          </a:xfrm>
          <a:prstGeom prst="rect">
            <a:avLst/>
          </a:prstGeom>
          <a:blipFill>
            <a:blip r:embed="rId8"/>
            <a:stretch>
              <a:fillRect/>
            </a:stretch>
          </a:blipFill>
          <a:ln>
            <a:noFill/>
          </a:ln>
        </p:spPr>
      </p:sp>
      <p:sp>
        <p:nvSpPr>
          <p:cNvPr id="38" name="Shape 38"/>
          <p:cNvSpPr/>
          <p:nvPr/>
        </p:nvSpPr>
        <p:spPr>
          <a:xfrm>
            <a:off y="3690362" x="237117"/>
            <a:ext cy="1504803" cx="2007439"/>
          </a:xfrm>
          <a:prstGeom prst="rect">
            <a:avLst/>
          </a:prstGeom>
          <a:blipFill>
            <a:blip r:embed="rId9"/>
            <a:stretch>
              <a:fillRect/>
            </a:stretch>
          </a:blipFill>
          <a:ln>
            <a:noFill/>
          </a:ln>
        </p:spPr>
      </p:sp>
      <p:sp>
        <p:nvSpPr>
          <p:cNvPr id="39" name="Shape 39"/>
          <p:cNvSpPr/>
          <p:nvPr/>
        </p:nvSpPr>
        <p:spPr>
          <a:xfrm>
            <a:off y="3701526" x="2432166"/>
            <a:ext cy="1430838" cx="1899526"/>
          </a:xfrm>
          <a:prstGeom prst="rect">
            <a:avLst/>
          </a:prstGeom>
          <a:blipFill>
            <a:blip r:embed="rId10"/>
            <a:stretch>
              <a:fillRect/>
            </a:stretch>
          </a:blipFill>
          <a:ln>
            <a:noFill/>
          </a:ln>
        </p:spPr>
      </p:sp>
      <p:sp>
        <p:nvSpPr>
          <p:cNvPr id="40" name="Shape 40"/>
          <p:cNvSpPr txBox="1"/>
          <p:nvPr/>
        </p:nvSpPr>
        <p:spPr>
          <a:xfrm>
            <a:off y="5195166" x="55566"/>
            <a:ext cy="1018500" cx="8806800"/>
          </a:xfrm>
          <a:prstGeom prst="rect">
            <a:avLst/>
          </a:prstGeom>
          <a:noFill/>
        </p:spPr>
        <p:txBody>
          <a:bodyPr bIns="91425" rIns="91425" lIns="91425" tIns="91425" anchor="t" anchorCtr="0">
            <a:spAutoFit/>
          </a:bodyPr>
          <a:lstStyle/>
          <a:p>
            <a:pPr>
              <a:buNone/>
            </a:pPr>
            <a:r>
              <a:rPr sz="1800" lang="en-US">
                <a:latin typeface="Calibri"/>
                <a:ea typeface="Calibri"/>
                <a:cs typeface="Calibri"/>
                <a:sym typeface="Calibri"/>
              </a:rPr>
              <a:t>This presentation relates to different entangled stories and hack , and aims to help the understanding of the progression on the path of bold innovation, from field experience to experience of thought.</a:t>
            </a:r>
          </a:p>
        </p:txBody>
      </p:sp>
      <p:sp>
        <p:nvSpPr>
          <p:cNvPr id="41" name="Shape 41"/>
          <p:cNvSpPr txBox="1"/>
          <p:nvPr/>
        </p:nvSpPr>
        <p:spPr>
          <a:xfrm>
            <a:off y="775566" x="207966"/>
            <a:ext cy="970199" cx="7836899"/>
          </a:xfrm>
          <a:prstGeom prst="rect">
            <a:avLst/>
          </a:prstGeom>
          <a:noFill/>
        </p:spPr>
        <p:txBody>
          <a:bodyPr bIns="91425" rIns="91425" lIns="91425" tIns="91425" anchor="t" anchorCtr="0">
            <a:spAutoFit/>
          </a:bodyPr>
          <a:lstStyle/>
          <a:p>
            <a:pPr rtl="0" lvl="0">
              <a:buNone/>
            </a:pPr>
            <a:r>
              <a:rPr sz="1800" lang="en-US">
                <a:latin typeface="Calibri"/>
                <a:ea typeface="Calibri"/>
                <a:cs typeface="Calibri"/>
                <a:sym typeface="Calibri"/>
              </a:rPr>
              <a:t>This presentation proposes visuals and matrix, meant to ease the recollection of all elements of this Power of Innovation system, live illustration of the 18 innovation levers and showcase experience of Collective intelligence at work.</a:t>
            </a:r>
          </a:p>
        </p:txBody>
      </p:sp>
      <p:sp>
        <p:nvSpPr>
          <p:cNvPr id="42" name="Shape 42"/>
          <p:cNvSpPr/>
          <p:nvPr/>
        </p:nvSpPr>
        <p:spPr>
          <a:xfrm>
            <a:off y="73287" x="6311663"/>
            <a:ext cy="770850" cx="2768835"/>
          </a:xfrm>
          <a:prstGeom prst="rect">
            <a:avLst/>
          </a:prstGeom>
          <a:blipFill>
            <a:blip r:embed="rId11"/>
            <a:stretch>
              <a:fillRect/>
            </a:stretch>
          </a:blipFill>
          <a:ln>
            <a:noFill/>
          </a:ln>
        </p:spPr>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78" name="Shape 178"/>
        <p:cNvGrpSpPr/>
        <p:nvPr/>
      </p:nvGrpSpPr>
      <p:grpSpPr>
        <a:xfrm>
          <a:off y="0" x="0"/>
          <a:ext cy="0" cx="0"/>
          <a:chOff y="0" x="0"/>
          <a:chExt cy="0" cx="0"/>
        </a:xfrm>
      </p:grpSpPr>
      <p:sp>
        <p:nvSpPr>
          <p:cNvPr id="179" name="Shape 179"/>
          <p:cNvSpPr txBox="1"/>
          <p:nvPr/>
        </p:nvSpPr>
        <p:spPr>
          <a:xfrm>
            <a:off y="0" x="3635375"/>
            <a:ext cy="1008062" cx="4089399"/>
          </a:xfrm>
          <a:prstGeom prst="rect">
            <a:avLst/>
          </a:prstGeom>
          <a:noFill/>
          <a:ln>
            <a:noFill/>
          </a:ln>
        </p:spPr>
        <p:txBody>
          <a:bodyPr bIns="45700" rIns="91425" lIns="91425" tIns="45700" anchor="ctr" anchorCtr="0">
            <a:spAutoFit/>
          </a:bodyPr>
          <a:lstStyle/>
          <a:p>
            <a:pPr algn="ctr" rtl="0" lvl="0" marR="0" indent="0" marL="0">
              <a:lnSpc>
                <a:spcPct val="100000"/>
              </a:lnSpc>
              <a:spcBef>
                <a:spcPts val="0"/>
              </a:spcBef>
              <a:spcAft>
                <a:spcPts val="0"/>
              </a:spcAft>
              <a:buClr>
                <a:schemeClr val="dk1"/>
              </a:buClr>
              <a:buSzPct val="25000"/>
              <a:buFont typeface="Calibri"/>
              <a:buNone/>
            </a:pPr>
            <a:r>
              <a:rPr strike="noStrike" u="none" b="1" cap="none" baseline="0" sz="2000" lang="en-US" i="0">
                <a:solidFill>
                  <a:srgbClr val="FF0000"/>
                </a:solidFill>
                <a:latin typeface="Calibri"/>
                <a:ea typeface="Calibri"/>
                <a:cs typeface="Calibri"/>
                <a:sym typeface="Calibri"/>
              </a:rPr>
              <a:t>SKILLS</a:t>
            </a:r>
            <a:r>
              <a:rPr strike="noStrike" u="none" b="0" cap="none" baseline="0" sz="2000" lang="en-US" i="0">
                <a:solidFill>
                  <a:schemeClr val="dk2"/>
                </a:solidFill>
                <a:latin typeface="Calibri"/>
                <a:ea typeface="Calibri"/>
                <a:cs typeface="Calibri"/>
                <a:sym typeface="Calibri"/>
              </a:rPr>
              <a:t> SIMPLEXITY COMBINATION </a:t>
            </a:r>
          </a:p>
        </p:txBody>
      </p:sp>
      <p:cxnSp>
        <p:nvCxnSpPr>
          <p:cNvPr id="180" name="Shape 180"/>
          <p:cNvCxnSpPr/>
          <p:nvPr/>
        </p:nvCxnSpPr>
        <p:spPr>
          <a:xfrm>
            <a:off y="6669086" x="1692275"/>
            <a:ext cy="0" cx="6767512"/>
          </a:xfrm>
          <a:prstGeom prst="straightConnector1">
            <a:avLst/>
          </a:prstGeom>
          <a:noFill/>
          <a:ln w="9525" cap="rnd">
            <a:solidFill>
              <a:schemeClr val="dk1"/>
            </a:solidFill>
            <a:prstDash val="solid"/>
            <a:miter/>
            <a:headEnd w="med" len="med" type="none"/>
            <a:tailEnd w="med" len="med" type="triangle"/>
          </a:ln>
        </p:spPr>
      </p:cxnSp>
      <p:cxnSp>
        <p:nvCxnSpPr>
          <p:cNvPr id="181" name="Shape 181"/>
          <p:cNvCxnSpPr/>
          <p:nvPr/>
        </p:nvCxnSpPr>
        <p:spPr>
          <a:xfrm rot="10800000">
            <a:off y="1557336" x="1619249"/>
            <a:ext cy="5111750" cx="73025"/>
          </a:xfrm>
          <a:prstGeom prst="straightConnector1">
            <a:avLst/>
          </a:prstGeom>
          <a:noFill/>
          <a:ln w="9525" cap="rnd">
            <a:solidFill>
              <a:schemeClr val="dk1"/>
            </a:solidFill>
            <a:prstDash val="solid"/>
            <a:miter/>
            <a:headEnd w="med" len="med" type="none"/>
            <a:tailEnd w="med" len="med" type="triangle"/>
          </a:ln>
        </p:spPr>
      </p:cxnSp>
      <p:sp>
        <p:nvSpPr>
          <p:cNvPr id="182" name="Shape 182"/>
          <p:cNvSpPr txBox="1"/>
          <p:nvPr/>
        </p:nvSpPr>
        <p:spPr>
          <a:xfrm>
            <a:off y="6613525" x="7616258"/>
            <a:ext cy="305999" cx="1348499"/>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chemeClr val="dk1"/>
              </a:buClr>
              <a:buSzPct val="25000"/>
              <a:buFont typeface="Arial"/>
              <a:buNone/>
            </a:pPr>
            <a:r>
              <a:rPr strike="noStrike" u="none" b="1" cap="none" baseline="0" sz="1400" lang="en-US" i="0">
                <a:solidFill>
                  <a:schemeClr val="dk1"/>
                </a:solidFill>
                <a:latin typeface="Arial"/>
                <a:ea typeface="Arial"/>
                <a:cs typeface="Arial"/>
                <a:sym typeface="Arial"/>
              </a:rPr>
              <a:t>Velocity</a:t>
            </a:r>
          </a:p>
        </p:txBody>
      </p:sp>
      <p:sp>
        <p:nvSpPr>
          <p:cNvPr id="183" name="Shape 183"/>
          <p:cNvSpPr txBox="1"/>
          <p:nvPr/>
        </p:nvSpPr>
        <p:spPr>
          <a:xfrm>
            <a:off y="1628775" x="284987"/>
            <a:ext cy="291900" cx="1134300"/>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chemeClr val="dk1"/>
              </a:buClr>
              <a:buSzPct val="25000"/>
              <a:buFont typeface="Arial"/>
              <a:buNone/>
            </a:pPr>
            <a:r>
              <a:rPr strike="noStrike" u="none" b="1" cap="none" baseline="0" sz="1400" lang="en-US" i="0">
                <a:solidFill>
                  <a:schemeClr val="dk1"/>
                </a:solidFill>
                <a:latin typeface="Arial"/>
                <a:ea typeface="Arial"/>
                <a:cs typeface="Arial"/>
                <a:sym typeface="Arial"/>
              </a:rPr>
              <a:t>Means</a:t>
            </a:r>
          </a:p>
        </p:txBody>
      </p:sp>
      <p:cxnSp>
        <p:nvCxnSpPr>
          <p:cNvPr id="184" name="Shape 184"/>
          <p:cNvCxnSpPr/>
          <p:nvPr/>
        </p:nvCxnSpPr>
        <p:spPr>
          <a:xfrm>
            <a:off y="4941887" x="1692275"/>
            <a:ext cy="0" cx="6840537"/>
          </a:xfrm>
          <a:prstGeom prst="straightConnector1">
            <a:avLst/>
          </a:prstGeom>
          <a:noFill/>
          <a:ln w="9525" cap="rnd">
            <a:solidFill>
              <a:schemeClr val="dk1"/>
            </a:solidFill>
            <a:prstDash val="solid"/>
            <a:miter/>
            <a:headEnd w="med" len="med" type="none"/>
            <a:tailEnd w="med" len="med" type="none"/>
          </a:ln>
        </p:spPr>
      </p:cxnSp>
      <p:sp>
        <p:nvSpPr>
          <p:cNvPr id="185" name="Shape 185"/>
          <p:cNvSpPr txBox="1"/>
          <p:nvPr/>
        </p:nvSpPr>
        <p:spPr>
          <a:xfrm>
            <a:off y="6092825" x="5855022"/>
            <a:ext cy="366599" cx="4100100"/>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chemeClr val="dk1"/>
              </a:buClr>
              <a:buSzPct val="25000"/>
              <a:buFont typeface="Arial"/>
              <a:buNone/>
            </a:pPr>
            <a:r>
              <a:rPr strike="noStrike" u="none" b="1" cap="none" baseline="0" lang="en-US" i="0">
                <a:solidFill>
                  <a:srgbClr val="FF0000"/>
                </a:solidFill>
                <a:latin typeface="Arial"/>
                <a:ea typeface="Arial"/>
                <a:cs typeface="Arial"/>
                <a:sym typeface="Arial"/>
              </a:rPr>
              <a:t>L18 Diversity of experience and skills</a:t>
            </a:r>
          </a:p>
        </p:txBody>
      </p:sp>
      <p:sp>
        <p:nvSpPr>
          <p:cNvPr id="186" name="Shape 186"/>
          <p:cNvSpPr txBox="1"/>
          <p:nvPr/>
        </p:nvSpPr>
        <p:spPr>
          <a:xfrm>
            <a:off y="2781300" x="5651500"/>
            <a:ext cy="396600" cx="3369600"/>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chemeClr val="dk1"/>
              </a:buClr>
              <a:buSzPct val="25000"/>
              <a:buFont typeface="Arial"/>
              <a:buNone/>
            </a:pPr>
            <a:r>
              <a:rPr strike="noStrike" u="none" b="0" cap="none" baseline="0" sz="1800" lang="en-US" i="0">
                <a:solidFill>
                  <a:srgbClr val="FF0000"/>
                </a:solidFill>
                <a:latin typeface="Arial"/>
                <a:ea typeface="Arial"/>
                <a:cs typeface="Arial"/>
                <a:sym typeface="Arial"/>
              </a:rPr>
              <a:t>L4 Upgrade innovation skills</a:t>
            </a:r>
          </a:p>
        </p:txBody>
      </p:sp>
      <p:sp>
        <p:nvSpPr>
          <p:cNvPr id="187" name="Shape 187"/>
          <p:cNvSpPr txBox="1"/>
          <p:nvPr/>
        </p:nvSpPr>
        <p:spPr>
          <a:xfrm>
            <a:off y="2060575" x="1835150"/>
            <a:ext cy="366711" cx="3486150"/>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chemeClr val="dk1"/>
              </a:buClr>
              <a:buSzPct val="25000"/>
              <a:buFont typeface="Arial"/>
              <a:buNone/>
            </a:pPr>
            <a:r>
              <a:rPr strike="noStrike" u="none" b="0" cap="none" baseline="0" sz="1800" lang="en-US" i="0">
                <a:solidFill>
                  <a:srgbClr val="FF0000"/>
                </a:solidFill>
                <a:latin typeface="Arial"/>
                <a:ea typeface="Arial"/>
                <a:cs typeface="Arial"/>
                <a:sym typeface="Arial"/>
              </a:rPr>
              <a:t>L2 Leverage Social technologies</a:t>
            </a:r>
          </a:p>
        </p:txBody>
      </p:sp>
      <p:sp>
        <p:nvSpPr>
          <p:cNvPr id="188" name="Shape 188"/>
          <p:cNvSpPr txBox="1"/>
          <p:nvPr/>
        </p:nvSpPr>
        <p:spPr>
          <a:xfrm>
            <a:off y="5620437" x="1835150"/>
            <a:ext cy="671100" cx="4023599"/>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chemeClr val="dk1"/>
              </a:buClr>
              <a:buSzPct val="25000"/>
              <a:buFont typeface="Arial"/>
              <a:buNone/>
            </a:pPr>
            <a:r>
              <a:rPr strike="noStrike" u="none" b="1" cap="none" baseline="0" lang="en-US" i="0">
                <a:solidFill>
                  <a:srgbClr val="FF0000"/>
                </a:solidFill>
                <a:latin typeface="Arial"/>
                <a:ea typeface="Arial"/>
                <a:cs typeface="Arial"/>
                <a:sym typeface="Arial"/>
              </a:rPr>
              <a:t>L9 Communities of passion</a:t>
            </a:r>
          </a:p>
          <a:p>
            <a:r>
              <a:t/>
            </a:r>
          </a:p>
        </p:txBody>
      </p:sp>
      <p:cxnSp>
        <p:nvCxnSpPr>
          <p:cNvPr id="189" name="Shape 189"/>
          <p:cNvCxnSpPr/>
          <p:nvPr/>
        </p:nvCxnSpPr>
        <p:spPr>
          <a:xfrm>
            <a:off y="3213100" x="5580062"/>
            <a:ext cy="0" cx="1655761"/>
          </a:xfrm>
          <a:prstGeom prst="straightConnector1">
            <a:avLst/>
          </a:prstGeom>
          <a:noFill/>
          <a:ln w="9525" cap="rnd">
            <a:solidFill>
              <a:srgbClr val="0000FF"/>
            </a:solidFill>
            <a:prstDash val="solid"/>
            <a:miter/>
            <a:headEnd w="med" len="med" type="none"/>
            <a:tailEnd w="med" len="med" type="triangle"/>
          </a:ln>
        </p:spPr>
      </p:cxnSp>
      <p:cxnSp>
        <p:nvCxnSpPr>
          <p:cNvPr id="190" name="Shape 190"/>
          <p:cNvCxnSpPr/>
          <p:nvPr/>
        </p:nvCxnSpPr>
        <p:spPr>
          <a:xfrm>
            <a:off y="1484311" x="4427537"/>
            <a:ext cy="1006474" cx="0"/>
          </a:xfrm>
          <a:prstGeom prst="straightConnector1">
            <a:avLst/>
          </a:prstGeom>
          <a:noFill/>
          <a:ln w="9525" cap="rnd">
            <a:solidFill>
              <a:srgbClr val="0000FF"/>
            </a:solidFill>
            <a:prstDash val="solid"/>
            <a:miter/>
            <a:headEnd w="med" len="med" type="none"/>
            <a:tailEnd w="med" len="med" type="triangle"/>
          </a:ln>
        </p:spPr>
      </p:cxnSp>
      <p:cxnSp>
        <p:nvCxnSpPr>
          <p:cNvPr id="191" name="Shape 191"/>
          <p:cNvCxnSpPr/>
          <p:nvPr/>
        </p:nvCxnSpPr>
        <p:spPr>
          <a:xfrm rot="10800000">
            <a:off y="2492375" x="3924300"/>
            <a:ext cy="0" cx="863599"/>
          </a:xfrm>
          <a:prstGeom prst="straightConnector1">
            <a:avLst/>
          </a:prstGeom>
          <a:noFill/>
          <a:ln w="9525" cap="rnd">
            <a:solidFill>
              <a:srgbClr val="0000FF"/>
            </a:solidFill>
            <a:prstDash val="solid"/>
            <a:miter/>
            <a:headEnd w="med" len="med" type="none"/>
            <a:tailEnd w="med" len="med" type="triangle"/>
          </a:ln>
        </p:spPr>
      </p:cxnSp>
      <p:cxnSp>
        <p:nvCxnSpPr>
          <p:cNvPr id="192" name="Shape 192"/>
          <p:cNvCxnSpPr/>
          <p:nvPr/>
        </p:nvCxnSpPr>
        <p:spPr>
          <a:xfrm>
            <a:off y="5876925" x="5795962"/>
            <a:ext cy="0" cx="1655761"/>
          </a:xfrm>
          <a:prstGeom prst="straightConnector1">
            <a:avLst/>
          </a:prstGeom>
          <a:noFill/>
          <a:ln w="9525" cap="rnd">
            <a:solidFill>
              <a:srgbClr val="0000FF"/>
            </a:solidFill>
            <a:prstDash val="solid"/>
            <a:miter/>
            <a:headEnd w="med" len="med" type="none"/>
            <a:tailEnd w="med" len="med" type="triangle"/>
          </a:ln>
        </p:spPr>
      </p:cxnSp>
      <p:cxnSp>
        <p:nvCxnSpPr>
          <p:cNvPr id="193" name="Shape 193"/>
          <p:cNvCxnSpPr/>
          <p:nvPr/>
        </p:nvCxnSpPr>
        <p:spPr>
          <a:xfrm>
            <a:off y="5876925" x="5795962"/>
            <a:ext cy="792162" cx="0"/>
          </a:xfrm>
          <a:prstGeom prst="straightConnector1">
            <a:avLst/>
          </a:prstGeom>
          <a:noFill/>
          <a:ln w="9525" cap="rnd">
            <a:solidFill>
              <a:srgbClr val="0000FF"/>
            </a:solidFill>
            <a:prstDash val="solid"/>
            <a:miter/>
            <a:headEnd w="med" len="med" type="none"/>
            <a:tailEnd w="med" len="med" type="triangle"/>
          </a:ln>
        </p:spPr>
      </p:cxnSp>
      <p:cxnSp>
        <p:nvCxnSpPr>
          <p:cNvPr id="194" name="Shape 194"/>
          <p:cNvCxnSpPr/>
          <p:nvPr/>
        </p:nvCxnSpPr>
        <p:spPr>
          <a:xfrm>
            <a:off y="2924175" x="5580062"/>
            <a:ext cy="574674" cx="0"/>
          </a:xfrm>
          <a:prstGeom prst="straightConnector1">
            <a:avLst/>
          </a:prstGeom>
          <a:noFill/>
          <a:ln w="9525" cap="rnd">
            <a:solidFill>
              <a:srgbClr val="0000FF"/>
            </a:solidFill>
            <a:prstDash val="solid"/>
            <a:miter/>
            <a:headEnd w="med" len="med" type="none"/>
            <a:tailEnd w="med" len="med" type="triangle"/>
          </a:ln>
        </p:spPr>
      </p:cxnSp>
      <p:cxnSp>
        <p:nvCxnSpPr>
          <p:cNvPr id="195" name="Shape 195"/>
          <p:cNvCxnSpPr/>
          <p:nvPr/>
        </p:nvCxnSpPr>
        <p:spPr>
          <a:xfrm>
            <a:off y="4005261" x="2771775"/>
            <a:ext cy="1366836" cx="0"/>
          </a:xfrm>
          <a:prstGeom prst="straightConnector1">
            <a:avLst/>
          </a:prstGeom>
          <a:noFill/>
          <a:ln w="9525" cap="rnd">
            <a:solidFill>
              <a:srgbClr val="0000FF"/>
            </a:solidFill>
            <a:prstDash val="solid"/>
            <a:miter/>
            <a:headEnd w="med" len="med" type="none"/>
            <a:tailEnd w="med" len="med" type="triangle"/>
          </a:ln>
        </p:spPr>
      </p:cxnSp>
      <p:cxnSp>
        <p:nvCxnSpPr>
          <p:cNvPr id="196" name="Shape 196"/>
          <p:cNvCxnSpPr/>
          <p:nvPr/>
        </p:nvCxnSpPr>
        <p:spPr>
          <a:xfrm rot="10800000">
            <a:off y="5373687" x="2339975"/>
            <a:ext cy="0" cx="863599"/>
          </a:xfrm>
          <a:prstGeom prst="straightConnector1">
            <a:avLst/>
          </a:prstGeom>
          <a:noFill/>
          <a:ln w="9525" cap="rnd">
            <a:solidFill>
              <a:srgbClr val="0000FF"/>
            </a:solidFill>
            <a:prstDash val="solid"/>
            <a:miter/>
            <a:headEnd w="med" len="med" type="none"/>
            <a:tailEnd w="med" len="med" type="triangle"/>
          </a:ln>
        </p:spPr>
      </p:cxnSp>
      <p:sp>
        <p:nvSpPr>
          <p:cNvPr id="197" name="Shape 197"/>
          <p:cNvSpPr txBox="1"/>
          <p:nvPr/>
        </p:nvSpPr>
        <p:spPr>
          <a:xfrm>
            <a:off y="3929855" x="5965037"/>
            <a:ext cy="366599" cx="2330399"/>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chemeClr val="dk1"/>
              </a:buClr>
              <a:buSzPct val="25000"/>
              <a:buFont typeface="Arial"/>
              <a:buNone/>
            </a:pPr>
            <a:r>
              <a:rPr strike="noStrike" u="none" b="0" cap="none" baseline="0" sz="1800" lang="en-US" i="0">
                <a:solidFill>
                  <a:srgbClr val="FF0000"/>
                </a:solidFill>
                <a:latin typeface="Arial"/>
                <a:ea typeface="Arial"/>
                <a:cs typeface="Arial"/>
                <a:sym typeface="Arial"/>
              </a:rPr>
              <a:t>L6.De-risk innovation</a:t>
            </a:r>
          </a:p>
        </p:txBody>
      </p:sp>
      <p:cxnSp>
        <p:nvCxnSpPr>
          <p:cNvPr id="198" name="Shape 198"/>
          <p:cNvCxnSpPr/>
          <p:nvPr/>
        </p:nvCxnSpPr>
        <p:spPr>
          <a:xfrm rot="10800000" flipH="1">
            <a:off y="2490175" x="2770100"/>
            <a:ext cy="2891099" cx="1680899"/>
          </a:xfrm>
          <a:prstGeom prst="straightConnector1">
            <a:avLst/>
          </a:prstGeom>
          <a:noFill/>
          <a:ln w="19050" cap="flat">
            <a:solidFill>
              <a:schemeClr val="dk2"/>
            </a:solidFill>
            <a:prstDash val="solid"/>
            <a:round/>
            <a:headEnd w="lg" len="lg" type="none"/>
            <a:tailEnd w="lg" len="lg" type="none"/>
          </a:ln>
        </p:spPr>
      </p:cxnSp>
      <p:cxnSp>
        <p:nvCxnSpPr>
          <p:cNvPr id="199" name="Shape 199"/>
          <p:cNvCxnSpPr/>
          <p:nvPr/>
        </p:nvCxnSpPr>
        <p:spPr>
          <a:xfrm>
            <a:off y="3243175" x="5567075"/>
            <a:ext cy="2635499" cx="242100"/>
          </a:xfrm>
          <a:prstGeom prst="straightConnector1">
            <a:avLst/>
          </a:prstGeom>
          <a:noFill/>
          <a:ln w="19050" cap="flat">
            <a:solidFill>
              <a:schemeClr val="dk2"/>
            </a:solidFill>
            <a:prstDash val="solid"/>
            <a:round/>
            <a:headEnd w="lg" len="lg" type="none"/>
            <a:tailEnd w="lg" len="lg" type="none"/>
          </a:ln>
        </p:spPr>
      </p:cxnSp>
      <p:cxnSp>
        <p:nvCxnSpPr>
          <p:cNvPr id="200" name="Shape 200"/>
          <p:cNvCxnSpPr/>
          <p:nvPr/>
        </p:nvCxnSpPr>
        <p:spPr>
          <a:xfrm>
            <a:off y="5367825" x="2783550"/>
            <a:ext cy="524399" cx="2985300"/>
          </a:xfrm>
          <a:prstGeom prst="straightConnector1">
            <a:avLst/>
          </a:prstGeom>
          <a:noFill/>
          <a:ln w="19050" cap="flat">
            <a:solidFill>
              <a:schemeClr val="dk2"/>
            </a:solidFill>
            <a:prstDash val="solid"/>
            <a:round/>
            <a:headEnd w="lg" len="lg" type="none"/>
            <a:tailEnd w="lg" len="lg" type="none"/>
          </a:ln>
        </p:spPr>
      </p:cxnSp>
      <p:sp>
        <p:nvSpPr>
          <p:cNvPr id="201" name="Shape 201"/>
          <p:cNvSpPr/>
          <p:nvPr/>
        </p:nvSpPr>
        <p:spPr>
          <a:xfrm>
            <a:off y="2517050" x="4437525"/>
            <a:ext cy="753025" cx="1116100"/>
          </a:xfrm>
          <a:custGeom>
            <a:pathLst>
              <a:path w="44644" extrusionOk="0" h="30121">
                <a:moveTo>
                  <a:pt y="0" x="0"/>
                </a:moveTo>
                <a:cubicBezTo>
                  <a:pt y="1075" x="1255"/>
                  <a:pt y="6005" x="4393"/>
                  <a:pt y="6454" x="7531"/>
                </a:cubicBezTo>
                <a:cubicBezTo>
                  <a:pt y="6902" x="10668"/>
                  <a:pt y="1613" x="17302"/>
                  <a:pt y="2689" x="18826"/>
                </a:cubicBezTo>
                <a:cubicBezTo>
                  <a:pt y="3764" x="20350"/>
                  <a:pt y="11922" x="15420"/>
                  <a:pt y="12909" x="16675"/>
                </a:cubicBezTo>
                <a:cubicBezTo>
                  <a:pt y="13895" x="17930"/>
                  <a:pt y="7440" x="24832"/>
                  <a:pt y="8606" x="26356"/>
                </a:cubicBezTo>
                <a:cubicBezTo>
                  <a:pt y="9771" x="27880"/>
                  <a:pt y="18914" x="24205"/>
                  <a:pt y="19901" x="25819"/>
                </a:cubicBezTo>
                <a:cubicBezTo>
                  <a:pt y="20887" x="27432"/>
                  <a:pt y="13805" x="34514"/>
                  <a:pt y="14523" x="36038"/>
                </a:cubicBezTo>
                <a:cubicBezTo>
                  <a:pt y="15240" x="37562"/>
                  <a:pt y="21605" x="33528"/>
                  <a:pt y="24205" x="34963"/>
                </a:cubicBezTo>
                <a:cubicBezTo>
                  <a:pt y="26804" x="36397"/>
                  <a:pt y="29135" x="43030"/>
                  <a:pt y="30121" x="44644"/>
                </a:cubicBezTo>
              </a:path>
            </a:pathLst>
          </a:custGeom>
          <a:noFill/>
          <a:ln w="19050" cap="flat">
            <a:solidFill>
              <a:schemeClr val="dk2"/>
            </a:solidFill>
            <a:prstDash val="solid"/>
            <a:round/>
            <a:headEnd w="lg" len="lg" type="none"/>
            <a:tailEnd w="lg" len="lg" type="none"/>
          </a:ln>
        </p:spPr>
      </p:sp>
      <p:sp>
        <p:nvSpPr>
          <p:cNvPr id="202" name="Shape 202"/>
          <p:cNvSpPr/>
          <p:nvPr/>
        </p:nvSpPr>
        <p:spPr>
          <a:xfrm>
            <a:off y="117937" x="95460"/>
            <a:ext cy="1052486" cx="1513354"/>
          </a:xfrm>
          <a:prstGeom prst="rect">
            <a:avLst/>
          </a:prstGeom>
          <a:blipFill>
            <a:blip r:embed="rId3"/>
            <a:stretch>
              <a:fillRect/>
            </a:stretch>
          </a:blipFill>
          <a:ln>
            <a:noFill/>
          </a:ln>
        </p:spPr>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06" name="Shape 206"/>
        <p:cNvGrpSpPr/>
        <p:nvPr/>
      </p:nvGrpSpPr>
      <p:grpSpPr>
        <a:xfrm>
          <a:off y="0" x="0"/>
          <a:ext cy="0" cx="0"/>
          <a:chOff y="0" x="0"/>
          <a:chExt cy="0" cx="0"/>
        </a:xfrm>
      </p:grpSpPr>
      <p:sp>
        <p:nvSpPr>
          <p:cNvPr id="207" name="Shape 207"/>
          <p:cNvSpPr txBox="1"/>
          <p:nvPr>
            <p:ph type="title"/>
          </p:nvPr>
        </p:nvSpPr>
        <p:spPr>
          <a:xfrm>
            <a:off y="0" x="468312"/>
            <a:ext cy="1143000" cx="8229600"/>
          </a:xfrm>
          <a:prstGeom prst="rect">
            <a:avLst/>
          </a:prstGeom>
          <a:noFill/>
          <a:ln>
            <a:noFill/>
          </a:ln>
        </p:spPr>
        <p:txBody>
          <a:bodyPr bIns="45700" rIns="91425" lIns="91425" tIns="45700" anchor="t" anchorCtr="0">
            <a:spAutoFit/>
          </a:bodyPr>
          <a:lstStyle/>
          <a:p>
            <a:pPr algn="ctr" rtl="0" lvl="0" marR="0" indent="0" marL="0">
              <a:lnSpc>
                <a:spcPct val="100000"/>
              </a:lnSpc>
              <a:spcBef>
                <a:spcPts val="0"/>
              </a:spcBef>
              <a:spcAft>
                <a:spcPts val="0"/>
              </a:spcAft>
              <a:buClr>
                <a:schemeClr val="dk2"/>
              </a:buClr>
              <a:buSzPct val="25000"/>
              <a:buFont typeface="Calibri"/>
              <a:buNone/>
            </a:pPr>
            <a:r>
              <a:rPr strike="noStrike" u="none" b="0" cap="none" baseline="0" sz="2800" lang="en-US" i="0">
                <a:solidFill>
                  <a:schemeClr val="dk2"/>
                </a:solidFill>
                <a:latin typeface="Calibri"/>
                <a:ea typeface="Calibri"/>
                <a:cs typeface="Calibri"/>
                <a:sym typeface="Calibri"/>
              </a:rPr>
              <a:t>Innovation  Features</a:t>
            </a:r>
          </a:p>
        </p:txBody>
      </p:sp>
      <p:sp>
        <p:nvSpPr>
          <p:cNvPr id="208" name="Shape 208"/>
          <p:cNvSpPr txBox="1"/>
          <p:nvPr/>
        </p:nvSpPr>
        <p:spPr>
          <a:xfrm>
            <a:off y="1268412" x="527050"/>
            <a:ext cy="3387725" cx="3397250"/>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chemeClr val="dk1"/>
              </a:buClr>
              <a:buSzPct val="25000"/>
              <a:buFont typeface="Calibri"/>
              <a:buNone/>
            </a:pPr>
            <a:r>
              <a:rPr strike="noStrike" u="none" b="0" cap="none" baseline="0" sz="2400" lang="en-US" i="0">
                <a:solidFill>
                  <a:srgbClr val="0000FF"/>
                </a:solidFill>
                <a:latin typeface="Calibri"/>
                <a:ea typeface="Calibri"/>
                <a:cs typeface="Calibri"/>
                <a:sym typeface="Calibri"/>
              </a:rPr>
              <a:t>3.0</a:t>
            </a:r>
          </a:p>
          <a:p>
            <a:r>
              <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rgbClr val="0000FF"/>
                </a:solidFill>
                <a:latin typeface="Calibri"/>
                <a:ea typeface="Calibri"/>
                <a:cs typeface="Calibri"/>
                <a:sym typeface="Calibri"/>
              </a:rPr>
              <a:t>L1 Stretch Goals</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chemeClr val="dk1"/>
                </a:solidFill>
                <a:latin typeface="Calibri"/>
                <a:ea typeface="Calibri"/>
                <a:cs typeface="Calibri"/>
                <a:sym typeface="Calibri"/>
              </a:rPr>
              <a:t>L2 Leverage Social technologies</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chemeClr val="dk1"/>
                </a:solidFill>
                <a:latin typeface="Calibri"/>
                <a:ea typeface="Calibri"/>
                <a:cs typeface="Calibri"/>
                <a:sym typeface="Calibri"/>
              </a:rPr>
              <a:t>L3 Rapid Prototyping</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chemeClr val="dk1"/>
                </a:solidFill>
                <a:latin typeface="Calibri"/>
                <a:ea typeface="Calibri"/>
                <a:cs typeface="Calibri"/>
                <a:sym typeface="Calibri"/>
              </a:rPr>
              <a:t>L4 Upgrade innovation skills</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rgbClr val="0000FF"/>
                </a:solidFill>
                <a:latin typeface="Calibri"/>
                <a:ea typeface="Calibri"/>
                <a:cs typeface="Calibri"/>
                <a:sym typeface="Calibri"/>
              </a:rPr>
              <a:t>L5 Experimental capital availability</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chemeClr val="dk1"/>
                </a:solidFill>
                <a:latin typeface="Calibri"/>
                <a:ea typeface="Calibri"/>
                <a:cs typeface="Calibri"/>
                <a:sym typeface="Calibri"/>
              </a:rPr>
              <a:t>L6.De-risk innovation</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chemeClr val="dk1"/>
                </a:solidFill>
                <a:latin typeface="Calibri"/>
                <a:ea typeface="Calibri"/>
                <a:cs typeface="Calibri"/>
                <a:sym typeface="Calibri"/>
              </a:rPr>
              <a:t>L7 Deploy innovation Tools</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rgbClr val="0000FF"/>
                </a:solidFill>
                <a:latin typeface="Calibri"/>
                <a:ea typeface="Calibri"/>
                <a:cs typeface="Calibri"/>
                <a:sym typeface="Calibri"/>
              </a:rPr>
              <a:t>L8 Space for innovation</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chemeClr val="dk1"/>
                </a:solidFill>
                <a:latin typeface="Calibri"/>
                <a:ea typeface="Calibri"/>
                <a:cs typeface="Calibri"/>
                <a:sym typeface="Calibri"/>
              </a:rPr>
              <a:t>L9 Communities of passion</a:t>
            </a:r>
          </a:p>
          <a:p>
            <a:r>
              <a:t/>
            </a:r>
          </a:p>
        </p:txBody>
      </p:sp>
      <p:sp>
        <p:nvSpPr>
          <p:cNvPr id="209" name="Shape 209"/>
          <p:cNvSpPr txBox="1"/>
          <p:nvPr/>
        </p:nvSpPr>
        <p:spPr>
          <a:xfrm>
            <a:off y="6503987" x="7643811"/>
            <a:ext cy="244474" cx="1468437"/>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chemeClr val="dk1"/>
              </a:buClr>
              <a:buSzPct val="25000"/>
              <a:buFont typeface="Calibri"/>
              <a:buNone/>
            </a:pPr>
            <a:r>
              <a:rPr strike="noStrike" u="none" b="0" cap="none" baseline="0" sz="1000" lang="en-US" i="0">
                <a:solidFill>
                  <a:schemeClr val="dk1"/>
                </a:solidFill>
                <a:latin typeface="Calibri"/>
                <a:ea typeface="Calibri"/>
                <a:cs typeface="Calibri"/>
                <a:sym typeface="Calibri"/>
              </a:rPr>
              <a:t>Update : FL  14 Dec 2012</a:t>
            </a:r>
          </a:p>
        </p:txBody>
      </p:sp>
      <p:sp>
        <p:nvSpPr>
          <p:cNvPr id="210" name="Shape 210"/>
          <p:cNvSpPr txBox="1"/>
          <p:nvPr/>
        </p:nvSpPr>
        <p:spPr>
          <a:xfrm>
            <a:off y="1268412" x="4354512"/>
            <a:ext cy="3387725" cx="3852862"/>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SzPct val="25000"/>
              <a:buNone/>
            </a:pPr>
            <a:r>
              <a:rPr strike="noStrike" u="none" b="0" cap="none" baseline="0" sz="1800" lang="en-US" i="0">
                <a:solidFill>
                  <a:schemeClr val="dk1"/>
                </a:solidFill>
                <a:latin typeface="Arial"/>
                <a:ea typeface="Arial"/>
                <a:cs typeface="Arial"/>
                <a:sym typeface="Arial"/>
              </a:rPr>
              <a:t>
</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rgbClr val="0000FF"/>
                </a:solidFill>
                <a:latin typeface="Calibri"/>
                <a:ea typeface="Calibri"/>
                <a:cs typeface="Calibri"/>
                <a:sym typeface="Calibri"/>
              </a:rPr>
              <a:t>L10 Clear metrics for innovation</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chemeClr val="dk1"/>
                </a:solidFill>
                <a:latin typeface="Calibri"/>
                <a:ea typeface="Calibri"/>
                <a:cs typeface="Calibri"/>
                <a:sym typeface="Calibri"/>
              </a:rPr>
              <a:t>L11 Widespread accountability</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chemeClr val="dk1"/>
                </a:solidFill>
                <a:latin typeface="Calibri"/>
                <a:ea typeface="Calibri"/>
                <a:cs typeface="Calibri"/>
                <a:sym typeface="Calibri"/>
              </a:rPr>
              <a:t>L12 Knock Bureaucratic hurdles</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rgbClr val="0000FF"/>
                </a:solidFill>
                <a:latin typeface="Calibri"/>
                <a:ea typeface="Calibri"/>
                <a:cs typeface="Calibri"/>
                <a:sym typeface="Calibri"/>
              </a:rPr>
              <a:t>L13 Compensation and rewards</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chemeClr val="dk1"/>
                </a:solidFill>
                <a:latin typeface="Calibri"/>
                <a:ea typeface="Calibri"/>
                <a:cs typeface="Calibri"/>
                <a:sym typeface="Calibri"/>
              </a:rPr>
              <a:t>L14 Involve customers </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rgbClr val="0000FF"/>
                </a:solidFill>
                <a:latin typeface="Calibri"/>
                <a:ea typeface="Calibri"/>
                <a:cs typeface="Calibri"/>
                <a:sym typeface="Calibri"/>
              </a:rPr>
              <a:t>L15.Short vs medium term goals</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chemeClr val="dk1"/>
                </a:solidFill>
                <a:latin typeface="Calibri"/>
                <a:ea typeface="Calibri"/>
                <a:cs typeface="Calibri"/>
                <a:sym typeface="Calibri"/>
              </a:rPr>
              <a:t>L16 Insights availability</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rgbClr val="0000FF"/>
                </a:solidFill>
                <a:latin typeface="Calibri"/>
                <a:ea typeface="Calibri"/>
                <a:cs typeface="Calibri"/>
                <a:sym typeface="Calibri"/>
              </a:rPr>
              <a:t>L17 Quality and Quantity of innov ideas</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chemeClr val="dk1"/>
                </a:solidFill>
                <a:latin typeface="Calibri"/>
                <a:ea typeface="Calibri"/>
                <a:cs typeface="Calibri"/>
                <a:sym typeface="Calibri"/>
              </a:rPr>
              <a:t>L18 Diversity of experience and skills</a:t>
            </a:r>
          </a:p>
          <a:p>
            <a:r>
              <a:t/>
            </a:r>
          </a:p>
        </p:txBody>
      </p:sp>
      <p:sp>
        <p:nvSpPr>
          <p:cNvPr id="211" name="Shape 211"/>
          <p:cNvSpPr txBox="1"/>
          <p:nvPr/>
        </p:nvSpPr>
        <p:spPr>
          <a:xfrm>
            <a:off y="1268412" x="1042987"/>
            <a:ext cy="382199" cx="5149500"/>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chemeClr val="dk1"/>
              </a:buClr>
              <a:buSzPct val="25000"/>
              <a:buFont typeface="Arial"/>
              <a:buNone/>
            </a:pPr>
            <a:r>
              <a:rPr strike="noStrike" u="none" b="0" cap="none" baseline="0" sz="2400" lang="en-US" i="0">
                <a:solidFill>
                  <a:srgbClr val="0000FF"/>
                </a:solidFill>
                <a:latin typeface="Arial"/>
                <a:ea typeface="Arial"/>
                <a:cs typeface="Arial"/>
                <a:sym typeface="Arial"/>
              </a:rPr>
              <a:t> </a:t>
            </a:r>
            <a:r>
              <a:rPr strike="noStrike" u="none" b="1" cap="none" baseline="0" sz="2400" lang="en-US" i="0">
                <a:solidFill>
                  <a:srgbClr val="0000FF"/>
                </a:solidFill>
                <a:latin typeface="Arial"/>
                <a:ea typeface="Arial"/>
                <a:cs typeface="Arial"/>
                <a:sym typeface="Arial"/>
              </a:rPr>
              <a:t>D</a:t>
            </a:r>
            <a:r>
              <a:rPr b="1" sz="2400" lang="en-US">
                <a:solidFill>
                  <a:srgbClr val="0000FF"/>
                </a:solidFill>
              </a:rPr>
              <a:t>ATA</a:t>
            </a:r>
            <a:r>
              <a:rPr strike="noStrike" u="none" b="0" cap="none" baseline="0" sz="1800" lang="en-US" i="0">
                <a:solidFill>
                  <a:srgbClr val="0000FF"/>
                </a:solidFill>
                <a:latin typeface="Arial"/>
                <a:ea typeface="Arial"/>
                <a:cs typeface="Arial"/>
                <a:sym typeface="Arial"/>
              </a:rPr>
              <a:t> </a:t>
            </a:r>
            <a:r>
              <a:rPr strike="noStrike" u="none" b="0" cap="none" baseline="0" sz="1800" lang="en-US" i="0">
                <a:solidFill>
                  <a:schemeClr val="dk1"/>
                </a:solidFill>
                <a:latin typeface="Arial"/>
                <a:ea typeface="Arial"/>
                <a:cs typeface="Arial"/>
                <a:sym typeface="Arial"/>
              </a:rPr>
              <a:t>as one common dimension</a:t>
            </a:r>
          </a:p>
        </p:txBody>
      </p:sp>
      <p:sp>
        <p:nvSpPr>
          <p:cNvPr id="212" name="Shape 212"/>
          <p:cNvSpPr/>
          <p:nvPr/>
        </p:nvSpPr>
        <p:spPr>
          <a:xfrm>
            <a:off y="117937" x="95460"/>
            <a:ext cy="1052486" cx="1513354"/>
          </a:xfrm>
          <a:prstGeom prst="rect">
            <a:avLst/>
          </a:prstGeom>
          <a:blipFill>
            <a:blip r:embed="rId3"/>
            <a:stretch>
              <a:fillRect/>
            </a:stretch>
          </a:blipFill>
          <a:ln>
            <a:noFill/>
          </a:ln>
        </p:spPr>
      </p:sp>
      <p:sp>
        <p:nvSpPr>
          <p:cNvPr id="213" name="Shape 213"/>
          <p:cNvSpPr/>
          <p:nvPr/>
        </p:nvSpPr>
        <p:spPr>
          <a:xfrm>
            <a:off y="4861488" x="594289"/>
            <a:ext cy="1642498" cx="2191861"/>
          </a:xfrm>
          <a:prstGeom prst="rect">
            <a:avLst/>
          </a:prstGeom>
          <a:blipFill>
            <a:blip r:embed="rId4"/>
            <a:stretch>
              <a:fillRect/>
            </a:stretch>
          </a:blipFill>
          <a:ln>
            <a:noFill/>
          </a:ln>
        </p:spPr>
      </p:sp>
      <p:sp>
        <p:nvSpPr>
          <p:cNvPr id="214" name="Shape 214"/>
          <p:cNvSpPr txBox="1"/>
          <p:nvPr/>
        </p:nvSpPr>
        <p:spPr>
          <a:xfrm>
            <a:off y="6453174" x="577501"/>
            <a:ext cy="246899" cx="1554000"/>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chemeClr val="dk1"/>
              </a:buClr>
              <a:buSzPct val="25000"/>
              <a:buFont typeface="Calibri"/>
              <a:buNone/>
            </a:pPr>
            <a:r>
              <a:rPr sz="1000" lang="en-US">
                <a:solidFill>
                  <a:schemeClr val="dk1"/>
                </a:solidFill>
                <a:latin typeface="Calibri"/>
                <a:ea typeface="Calibri"/>
                <a:cs typeface="Calibri"/>
                <a:sym typeface="Calibri"/>
              </a:rPr>
              <a:t>Credits Photos</a:t>
            </a:r>
            <a:r>
              <a:rPr strike="noStrike" u="none" b="0" cap="none" baseline="0" sz="1000" lang="en-US" i="0">
                <a:solidFill>
                  <a:schemeClr val="dk1"/>
                </a:solidFill>
                <a:latin typeface="Calibri"/>
                <a:ea typeface="Calibri"/>
                <a:cs typeface="Calibri"/>
                <a:sym typeface="Calibri"/>
              </a:rPr>
              <a:t> FJL  2012</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18" name="Shape 218"/>
        <p:cNvGrpSpPr/>
        <p:nvPr/>
      </p:nvGrpSpPr>
      <p:grpSpPr>
        <a:xfrm>
          <a:off y="0" x="0"/>
          <a:ext cy="0" cx="0"/>
          <a:chOff y="0" x="0"/>
          <a:chExt cy="0" cx="0"/>
        </a:xfrm>
      </p:grpSpPr>
      <p:sp>
        <p:nvSpPr>
          <p:cNvPr id="219" name="Shape 219"/>
          <p:cNvSpPr txBox="1"/>
          <p:nvPr>
            <p:ph type="title"/>
          </p:nvPr>
        </p:nvSpPr>
        <p:spPr>
          <a:xfrm>
            <a:off y="0" x="468312"/>
            <a:ext cy="1143000" cx="8229600"/>
          </a:xfrm>
          <a:prstGeom prst="rect">
            <a:avLst/>
          </a:prstGeom>
          <a:noFill/>
          <a:ln>
            <a:noFill/>
          </a:ln>
        </p:spPr>
        <p:txBody>
          <a:bodyPr bIns="45700" rIns="91425" lIns="91425" tIns="45700" anchor="t" anchorCtr="0">
            <a:spAutoFit/>
          </a:bodyPr>
          <a:lstStyle/>
          <a:p>
            <a:pPr algn="ctr" rtl="0" lvl="0" marR="0" indent="0" marL="0">
              <a:lnSpc>
                <a:spcPct val="100000"/>
              </a:lnSpc>
              <a:spcBef>
                <a:spcPts val="0"/>
              </a:spcBef>
              <a:spcAft>
                <a:spcPts val="0"/>
              </a:spcAft>
              <a:buClr>
                <a:schemeClr val="dk2"/>
              </a:buClr>
              <a:buSzPct val="25000"/>
              <a:buFont typeface="Calibri"/>
              <a:buNone/>
            </a:pPr>
            <a:r>
              <a:rPr strike="noStrike" u="none" b="0" cap="none" baseline="0" sz="2800" lang="en-US" i="0">
                <a:solidFill>
                  <a:schemeClr val="dk2"/>
                </a:solidFill>
                <a:latin typeface="Calibri"/>
                <a:ea typeface="Calibri"/>
                <a:cs typeface="Calibri"/>
                <a:sym typeface="Calibri"/>
              </a:rPr>
              <a:t>Innovation  Features</a:t>
            </a:r>
          </a:p>
        </p:txBody>
      </p:sp>
      <p:sp>
        <p:nvSpPr>
          <p:cNvPr id="220" name="Shape 220"/>
          <p:cNvSpPr txBox="1"/>
          <p:nvPr/>
        </p:nvSpPr>
        <p:spPr>
          <a:xfrm>
            <a:off y="1268412" x="527050"/>
            <a:ext cy="3387725" cx="3397250"/>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chemeClr val="dk1"/>
              </a:buClr>
              <a:buSzPct val="25000"/>
              <a:buFont typeface="Calibri"/>
              <a:buNone/>
            </a:pPr>
            <a:r>
              <a:rPr strike="noStrike" u="none" b="0" cap="none" baseline="0" sz="2400" lang="en-US" i="0">
                <a:solidFill>
                  <a:srgbClr val="0000FF"/>
                </a:solidFill>
                <a:latin typeface="Calibri"/>
                <a:ea typeface="Calibri"/>
                <a:cs typeface="Calibri"/>
                <a:sym typeface="Calibri"/>
              </a:rPr>
              <a:t>4.0</a:t>
            </a:r>
          </a:p>
          <a:p>
            <a:r>
              <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chemeClr val="dk1"/>
                </a:solidFill>
                <a:latin typeface="Calibri"/>
                <a:ea typeface="Calibri"/>
                <a:cs typeface="Calibri"/>
                <a:sym typeface="Calibri"/>
              </a:rPr>
              <a:t>L1 Stretch Goals</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rgbClr val="FF0000"/>
                </a:solidFill>
                <a:latin typeface="Calibri"/>
                <a:ea typeface="Calibri"/>
                <a:cs typeface="Calibri"/>
                <a:sym typeface="Calibri"/>
              </a:rPr>
              <a:t>L2 Leverage Social technologies</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chemeClr val="dk1"/>
                </a:solidFill>
                <a:latin typeface="Calibri"/>
                <a:ea typeface="Calibri"/>
                <a:cs typeface="Calibri"/>
                <a:sym typeface="Calibri"/>
              </a:rPr>
              <a:t>L3 Rapid Prototyping</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chemeClr val="dk1"/>
                </a:solidFill>
                <a:latin typeface="Calibri"/>
                <a:ea typeface="Calibri"/>
                <a:cs typeface="Calibri"/>
                <a:sym typeface="Calibri"/>
              </a:rPr>
              <a:t>L4 Upgrade innovation skills</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chemeClr val="dk1"/>
                </a:solidFill>
                <a:latin typeface="Calibri"/>
                <a:ea typeface="Calibri"/>
                <a:cs typeface="Calibri"/>
                <a:sym typeface="Calibri"/>
              </a:rPr>
              <a:t>L5 Experimental capital availability</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rgbClr val="FF0000"/>
                </a:solidFill>
                <a:latin typeface="Calibri"/>
                <a:ea typeface="Calibri"/>
                <a:cs typeface="Calibri"/>
                <a:sym typeface="Calibri"/>
              </a:rPr>
              <a:t>L6.De-risk innovation</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chemeClr val="dk1"/>
                </a:solidFill>
                <a:latin typeface="Calibri"/>
                <a:ea typeface="Calibri"/>
                <a:cs typeface="Calibri"/>
                <a:sym typeface="Calibri"/>
              </a:rPr>
              <a:t>L7 Deploy innovation Tools</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rgbClr val="FF0000"/>
                </a:solidFill>
                <a:latin typeface="Calibri"/>
                <a:ea typeface="Calibri"/>
                <a:cs typeface="Calibri"/>
                <a:sym typeface="Calibri"/>
              </a:rPr>
              <a:t>L8 Space for innovation</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rgbClr val="FF0000"/>
                </a:solidFill>
                <a:latin typeface="Calibri"/>
                <a:ea typeface="Calibri"/>
                <a:cs typeface="Calibri"/>
                <a:sym typeface="Calibri"/>
              </a:rPr>
              <a:t>L9 Communities of passion</a:t>
            </a:r>
          </a:p>
          <a:p>
            <a:r>
              <a:t/>
            </a:r>
          </a:p>
        </p:txBody>
      </p:sp>
      <p:sp>
        <p:nvSpPr>
          <p:cNvPr id="221" name="Shape 221"/>
          <p:cNvSpPr txBox="1"/>
          <p:nvPr/>
        </p:nvSpPr>
        <p:spPr>
          <a:xfrm>
            <a:off y="6503987" x="7643811"/>
            <a:ext cy="244474" cx="1468437"/>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chemeClr val="dk1"/>
              </a:buClr>
              <a:buSzPct val="25000"/>
              <a:buFont typeface="Calibri"/>
              <a:buNone/>
            </a:pPr>
            <a:r>
              <a:rPr strike="noStrike" u="none" b="0" cap="none" baseline="0" sz="1000" lang="en-US" i="0">
                <a:solidFill>
                  <a:schemeClr val="dk1"/>
                </a:solidFill>
                <a:latin typeface="Calibri"/>
                <a:ea typeface="Calibri"/>
                <a:cs typeface="Calibri"/>
                <a:sym typeface="Calibri"/>
              </a:rPr>
              <a:t>Update : FL  14 Dec 2012</a:t>
            </a:r>
          </a:p>
        </p:txBody>
      </p:sp>
      <p:sp>
        <p:nvSpPr>
          <p:cNvPr id="222" name="Shape 222"/>
          <p:cNvSpPr txBox="1"/>
          <p:nvPr/>
        </p:nvSpPr>
        <p:spPr>
          <a:xfrm>
            <a:off y="1268412" x="4354512"/>
            <a:ext cy="3387725" cx="3852862"/>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SzPct val="25000"/>
              <a:buNone/>
            </a:pPr>
            <a:r>
              <a:rPr strike="noStrike" u="none" b="0" cap="none" baseline="0" sz="1800" lang="en-US" i="0">
                <a:solidFill>
                  <a:schemeClr val="dk1"/>
                </a:solidFill>
                <a:latin typeface="Arial"/>
                <a:ea typeface="Arial"/>
                <a:cs typeface="Arial"/>
                <a:sym typeface="Arial"/>
              </a:rPr>
              <a:t>
</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chemeClr val="dk1"/>
                </a:solidFill>
                <a:latin typeface="Calibri"/>
                <a:ea typeface="Calibri"/>
                <a:cs typeface="Calibri"/>
                <a:sym typeface="Calibri"/>
              </a:rPr>
              <a:t>L10 Clear metrics for innovation</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rgbClr val="FF0000"/>
                </a:solidFill>
                <a:latin typeface="Calibri"/>
                <a:ea typeface="Calibri"/>
                <a:cs typeface="Calibri"/>
                <a:sym typeface="Calibri"/>
              </a:rPr>
              <a:t>L11 Widespread accountability</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rgbClr val="FF0000"/>
                </a:solidFill>
                <a:latin typeface="Calibri"/>
                <a:ea typeface="Calibri"/>
                <a:cs typeface="Calibri"/>
                <a:sym typeface="Calibri"/>
              </a:rPr>
              <a:t>L12 Knock Bureaucratic hurdles</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chemeClr val="dk1"/>
                </a:solidFill>
                <a:latin typeface="Calibri"/>
                <a:ea typeface="Calibri"/>
                <a:cs typeface="Calibri"/>
                <a:sym typeface="Calibri"/>
              </a:rPr>
              <a:t>L13 Compensation and rewards</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rgbClr val="FF0000"/>
                </a:solidFill>
                <a:latin typeface="Calibri"/>
                <a:ea typeface="Calibri"/>
                <a:cs typeface="Calibri"/>
                <a:sym typeface="Calibri"/>
              </a:rPr>
              <a:t>L14 Involve customers</a:t>
            </a:r>
            <a:r>
              <a:rPr strike="noStrike" u="none" b="0" cap="none" baseline="0" sz="1800" lang="en-US" i="0">
                <a:solidFill>
                  <a:schemeClr val="dk1"/>
                </a:solidFill>
                <a:latin typeface="Calibri"/>
                <a:ea typeface="Calibri"/>
                <a:cs typeface="Calibri"/>
                <a:sym typeface="Calibri"/>
              </a:rPr>
              <a:t> </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chemeClr val="dk1"/>
                </a:solidFill>
                <a:latin typeface="Calibri"/>
                <a:ea typeface="Calibri"/>
                <a:cs typeface="Calibri"/>
                <a:sym typeface="Calibri"/>
              </a:rPr>
              <a:t>L15.Short vs medium term goals</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rgbClr val="FF0000"/>
                </a:solidFill>
                <a:latin typeface="Calibri"/>
                <a:ea typeface="Calibri"/>
                <a:cs typeface="Calibri"/>
                <a:sym typeface="Calibri"/>
              </a:rPr>
              <a:t>L16 Insights availability</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chemeClr val="dk1"/>
                </a:solidFill>
                <a:latin typeface="Calibri"/>
                <a:ea typeface="Calibri"/>
                <a:cs typeface="Calibri"/>
                <a:sym typeface="Calibri"/>
              </a:rPr>
              <a:t>L17 Quality and Quantity of innov ideas</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rgbClr val="FF0000"/>
                </a:solidFill>
                <a:latin typeface="Calibri"/>
                <a:ea typeface="Calibri"/>
                <a:cs typeface="Calibri"/>
                <a:sym typeface="Calibri"/>
              </a:rPr>
              <a:t>L18 Diversity of experience and skills</a:t>
            </a:r>
          </a:p>
          <a:p>
            <a:r>
              <a:t/>
            </a:r>
          </a:p>
        </p:txBody>
      </p:sp>
      <p:sp>
        <p:nvSpPr>
          <p:cNvPr id="223" name="Shape 223"/>
          <p:cNvSpPr txBox="1"/>
          <p:nvPr/>
        </p:nvSpPr>
        <p:spPr>
          <a:xfrm>
            <a:off y="1268412" x="1042987"/>
            <a:ext cy="368099" cx="6398099"/>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chemeClr val="dk1"/>
              </a:buClr>
              <a:buSzPct val="25000"/>
              <a:buFont typeface="Arial"/>
              <a:buNone/>
            </a:pPr>
            <a:r>
              <a:rPr strike="noStrike" u="none" b="1" cap="none" baseline="0" sz="2400" lang="en-US" i="0">
                <a:solidFill>
                  <a:srgbClr val="FF0000"/>
                </a:solidFill>
                <a:latin typeface="Arial"/>
                <a:ea typeface="Arial"/>
                <a:cs typeface="Arial"/>
                <a:sym typeface="Arial"/>
              </a:rPr>
              <a:t>O</a:t>
            </a:r>
            <a:r>
              <a:rPr b="1" sz="2400" lang="en-US">
                <a:solidFill>
                  <a:srgbClr val="FF0000"/>
                </a:solidFill>
              </a:rPr>
              <a:t>RGANIZATION</a:t>
            </a:r>
            <a:r>
              <a:rPr strike="noStrike" u="none" b="0" cap="none" baseline="0" sz="1800" lang="en-US" i="0">
                <a:solidFill>
                  <a:srgbClr val="FF0000"/>
                </a:solidFill>
                <a:latin typeface="Arial"/>
                <a:ea typeface="Arial"/>
                <a:cs typeface="Arial"/>
                <a:sym typeface="Arial"/>
              </a:rPr>
              <a:t> </a:t>
            </a:r>
            <a:r>
              <a:rPr strike="noStrike" u="none" b="0" cap="none" baseline="0" sz="1800" lang="en-US" i="0">
                <a:solidFill>
                  <a:schemeClr val="dk1"/>
                </a:solidFill>
                <a:latin typeface="Arial"/>
                <a:ea typeface="Arial"/>
                <a:cs typeface="Arial"/>
                <a:sym typeface="Arial"/>
              </a:rPr>
              <a:t>as one common dimension</a:t>
            </a:r>
          </a:p>
        </p:txBody>
      </p:sp>
      <p:sp>
        <p:nvSpPr>
          <p:cNvPr id="224" name="Shape 224"/>
          <p:cNvSpPr/>
          <p:nvPr/>
        </p:nvSpPr>
        <p:spPr>
          <a:xfrm>
            <a:off y="117937" x="95460"/>
            <a:ext cy="1052486" cx="1513354"/>
          </a:xfrm>
          <a:prstGeom prst="rect">
            <a:avLst/>
          </a:prstGeom>
          <a:blipFill>
            <a:blip r:embed="rId3"/>
            <a:stretch>
              <a:fillRect/>
            </a:stretch>
          </a:blipFill>
          <a:ln>
            <a:noFill/>
          </a:ln>
        </p:spPr>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28" name="Shape 228"/>
        <p:cNvGrpSpPr/>
        <p:nvPr/>
      </p:nvGrpSpPr>
      <p:grpSpPr>
        <a:xfrm>
          <a:off y="0" x="0"/>
          <a:ext cy="0" cx="0"/>
          <a:chOff y="0" x="0"/>
          <a:chExt cy="0" cx="0"/>
        </a:xfrm>
      </p:grpSpPr>
      <p:sp>
        <p:nvSpPr>
          <p:cNvPr id="229" name="Shape 229"/>
          <p:cNvSpPr/>
          <p:nvPr/>
        </p:nvSpPr>
        <p:spPr>
          <a:xfrm>
            <a:off y="4941887" x="1908175"/>
            <a:ext cy="1657350" cx="1871662"/>
          </a:xfrm>
          <a:prstGeom prst="ellipse">
            <a:avLst/>
          </a:prstGeom>
          <a:noFill/>
          <a:ln w="9525" cap="rnd">
            <a:solidFill>
              <a:srgbClr val="0000FF"/>
            </a:solidFill>
            <a:prstDash val="solid"/>
            <a:miter/>
            <a:headEnd w="med" len="med" type="none"/>
            <a:tailEnd w="med" len="med" type="none"/>
          </a:ln>
        </p:spPr>
        <p:txBody>
          <a:bodyPr bIns="45700" rIns="91425" lIns="91425" tIns="45700" anchor="ctr" anchorCtr="0">
            <a:spAutoFit/>
          </a:bodyPr>
          <a:lstStyle/>
          <a:p/>
        </p:txBody>
      </p:sp>
      <p:sp>
        <p:nvSpPr>
          <p:cNvPr id="230" name="Shape 230"/>
          <p:cNvSpPr txBox="1"/>
          <p:nvPr/>
        </p:nvSpPr>
        <p:spPr>
          <a:xfrm>
            <a:off y="-242887" x="2584733"/>
            <a:ext cy="1143000" cx="4444500"/>
          </a:xfrm>
          <a:prstGeom prst="rect">
            <a:avLst/>
          </a:prstGeom>
          <a:noFill/>
          <a:ln>
            <a:noFill/>
          </a:ln>
        </p:spPr>
        <p:txBody>
          <a:bodyPr bIns="45700" rIns="91425" lIns="91425" tIns="45700" anchor="ctr" anchorCtr="0">
            <a:spAutoFit/>
          </a:bodyPr>
          <a:lstStyle/>
          <a:p>
            <a:pPr algn="ctr" rtl="0" lvl="0" marR="0" indent="0" marL="0">
              <a:lnSpc>
                <a:spcPct val="100000"/>
              </a:lnSpc>
              <a:spcBef>
                <a:spcPts val="0"/>
              </a:spcBef>
              <a:spcAft>
                <a:spcPts val="0"/>
              </a:spcAft>
              <a:buClr>
                <a:schemeClr val="dk1"/>
              </a:buClr>
              <a:buSzPct val="25000"/>
              <a:buFont typeface="Calibri"/>
              <a:buNone/>
            </a:pPr>
            <a:r>
              <a:rPr strike="noStrike" u="none" b="0" cap="none" baseline="0" sz="2000" lang="en-US" i="0">
                <a:solidFill>
                  <a:schemeClr val="dk2"/>
                </a:solidFill>
                <a:latin typeface="Calibri"/>
                <a:ea typeface="Calibri"/>
                <a:cs typeface="Calibri"/>
                <a:sym typeface="Calibri"/>
              </a:rPr>
              <a:t>  </a:t>
            </a:r>
            <a:r>
              <a:rPr strike="noStrike" u="none" b="0" cap="none" baseline="0" sz="2000" lang="en-US" i="0">
                <a:solidFill>
                  <a:srgbClr val="0000FF"/>
                </a:solidFill>
                <a:latin typeface="Calibri"/>
                <a:ea typeface="Calibri"/>
                <a:cs typeface="Calibri"/>
                <a:sym typeface="Calibri"/>
              </a:rPr>
              <a:t>2.0 Innovation</a:t>
            </a:r>
            <a:r>
              <a:rPr strike="noStrike" u="none" b="0" cap="none" baseline="0" sz="2000" lang="en-US" i="0">
                <a:solidFill>
                  <a:schemeClr val="dk2"/>
                </a:solidFill>
                <a:latin typeface="Calibri"/>
                <a:ea typeface="Calibri"/>
                <a:cs typeface="Calibri"/>
                <a:sym typeface="Calibri"/>
              </a:rPr>
              <a:t> </a:t>
            </a:r>
            <a:r>
              <a:rPr sz="2000" lang="en-US">
                <a:solidFill>
                  <a:schemeClr val="dk2"/>
                </a:solidFill>
                <a:latin typeface="Calibri"/>
                <a:ea typeface="Calibri"/>
                <a:cs typeface="Calibri"/>
                <a:sym typeface="Calibri"/>
              </a:rPr>
              <a:t>Rippl</a:t>
            </a:r>
            <a:r>
              <a:rPr strike="noStrike" u="none" b="0" cap="none" baseline="0" sz="2000" lang="en-US" i="0">
                <a:solidFill>
                  <a:schemeClr val="dk2"/>
                </a:solidFill>
                <a:latin typeface="Calibri"/>
                <a:ea typeface="Calibri"/>
                <a:cs typeface="Calibri"/>
                <a:sym typeface="Calibri"/>
              </a:rPr>
              <a:t>es </a:t>
            </a:r>
            <a:r>
              <a:rPr sz="2000" lang="en-US">
                <a:solidFill>
                  <a:schemeClr val="dk2"/>
                </a:solidFill>
                <a:latin typeface="Calibri"/>
                <a:ea typeface="Calibri"/>
                <a:cs typeface="Calibri"/>
                <a:sym typeface="Calibri"/>
              </a:rPr>
              <a:t>Watch</a:t>
            </a:r>
          </a:p>
        </p:txBody>
      </p:sp>
      <p:sp>
        <p:nvSpPr>
          <p:cNvPr id="231" name="Shape 231"/>
          <p:cNvSpPr txBox="1"/>
          <p:nvPr/>
        </p:nvSpPr>
        <p:spPr>
          <a:xfrm>
            <a:off y="4652962" x="0"/>
            <a:ext cy="1078200" cx="1692300"/>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chemeClr val="dk1"/>
              </a:buClr>
              <a:buSzPct val="25000"/>
              <a:buFont typeface="Calibri"/>
              <a:buNone/>
            </a:pPr>
            <a:r>
              <a:rPr lang="en-US">
                <a:solidFill>
                  <a:srgbClr val="0000FF"/>
                </a:solidFill>
                <a:latin typeface="Calibri"/>
                <a:ea typeface="Calibri"/>
                <a:cs typeface="Calibri"/>
                <a:sym typeface="Calibri"/>
              </a:rPr>
              <a:t>IN </a:t>
            </a:r>
            <a:r>
              <a:rPr strike="noStrike" u="none" b="0" cap="none" baseline="0" sz="1400" lang="en-US" i="0">
                <a:solidFill>
                  <a:srgbClr val="0000FF"/>
                </a:solidFill>
                <a:latin typeface="Calibri"/>
                <a:ea typeface="Calibri"/>
                <a:cs typeface="Calibri"/>
                <a:sym typeface="Calibri"/>
              </a:rPr>
              <a:t>Management</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400" lang="en-US" i="0">
                <a:solidFill>
                  <a:srgbClr val="0000FF"/>
                </a:solidFill>
                <a:latin typeface="Calibri"/>
                <a:ea typeface="Calibri"/>
                <a:cs typeface="Calibri"/>
                <a:sym typeface="Calibri"/>
              </a:rPr>
              <a:t> 1.0 Surface</a:t>
            </a:r>
          </a:p>
        </p:txBody>
      </p:sp>
      <p:cxnSp>
        <p:nvCxnSpPr>
          <p:cNvPr id="232" name="Shape 232"/>
          <p:cNvCxnSpPr>
            <a:stCxn id="233" idx="2"/>
          </p:cNvCxnSpPr>
          <p:nvPr/>
        </p:nvCxnSpPr>
        <p:spPr>
          <a:xfrm>
            <a:off y="3474099" x="923700"/>
            <a:ext cy="386700" cx="1417800"/>
          </a:xfrm>
          <a:prstGeom prst="straightConnector1">
            <a:avLst/>
          </a:prstGeom>
          <a:noFill/>
          <a:ln w="9525" cap="rnd">
            <a:solidFill>
              <a:srgbClr val="0000FF"/>
            </a:solidFill>
            <a:prstDash val="solid"/>
            <a:miter/>
            <a:headEnd w="med" len="med" type="none"/>
            <a:tailEnd w="med" len="med" type="triangle"/>
          </a:ln>
        </p:spPr>
      </p:cxnSp>
      <p:sp>
        <p:nvSpPr>
          <p:cNvPr id="233" name="Shape 233"/>
          <p:cNvSpPr txBox="1"/>
          <p:nvPr/>
        </p:nvSpPr>
        <p:spPr>
          <a:xfrm>
            <a:off y="1372900" x="0"/>
            <a:ext cy="2101199" cx="1847400"/>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chemeClr val="dk1"/>
              </a:buClr>
              <a:buSzPct val="25000"/>
              <a:buFont typeface="Calibri"/>
              <a:buNone/>
            </a:pPr>
            <a:r>
              <a:rPr lang="en-US">
                <a:solidFill>
                  <a:srgbClr val="0000FF"/>
                </a:solidFill>
                <a:latin typeface="Calibri"/>
                <a:ea typeface="Calibri"/>
                <a:cs typeface="Calibri"/>
                <a:sym typeface="Calibri"/>
              </a:rPr>
              <a:t>IN </a:t>
            </a:r>
            <a:r>
              <a:rPr strike="noStrike" u="none" b="0" cap="none" baseline="0" sz="1400" lang="en-US" i="0">
                <a:solidFill>
                  <a:srgbClr val="0000FF"/>
                </a:solidFill>
                <a:latin typeface="Calibri"/>
                <a:ea typeface="Calibri"/>
                <a:cs typeface="Calibri"/>
                <a:sym typeface="Calibri"/>
              </a:rPr>
              <a:t>Management 2.0</a:t>
            </a:r>
          </a:p>
          <a:p>
            <a:pPr algn="l" rtl="0" lvl="0" marR="0" indent="0" marL="0">
              <a:lnSpc>
                <a:spcPct val="100000"/>
              </a:lnSpc>
              <a:spcBef>
                <a:spcPts val="0"/>
              </a:spcBef>
              <a:spcAft>
                <a:spcPts val="0"/>
              </a:spcAft>
              <a:buClr>
                <a:schemeClr val="dk1"/>
              </a:buClr>
              <a:buSzPct val="25000"/>
              <a:buFont typeface="Calibri"/>
              <a:buNone/>
            </a:pPr>
            <a:r>
              <a:rPr sz="1800" lang="en-US">
                <a:solidFill>
                  <a:schemeClr val="dk1"/>
                </a:solidFill>
              </a:rPr>
              <a:t>Surface, </a:t>
            </a:r>
          </a:p>
          <a:p>
            <a:pPr algn="l" rtl="0" lvl="0" marR="0" indent="0" marL="0">
              <a:lnSpc>
                <a:spcPct val="100000"/>
              </a:lnSpc>
              <a:spcBef>
                <a:spcPts val="0"/>
              </a:spcBef>
              <a:spcAft>
                <a:spcPts val="0"/>
              </a:spcAft>
              <a:buClr>
                <a:schemeClr val="dk1"/>
              </a:buClr>
              <a:buSzPct val="25000"/>
              <a:buFont typeface="Calibri"/>
              <a:buNone/>
            </a:pPr>
            <a:r>
              <a:rPr sz="1800" lang="en-US">
                <a:solidFill>
                  <a:schemeClr val="dk1"/>
                </a:solidFill>
              </a:rPr>
              <a:t>under </a:t>
            </a:r>
          </a:p>
          <a:p>
            <a:pPr algn="l" rtl="0" lvl="0" marR="0" indent="0" marL="0">
              <a:lnSpc>
                <a:spcPct val="100000"/>
              </a:lnSpc>
              <a:spcBef>
                <a:spcPts val="0"/>
              </a:spcBef>
              <a:spcAft>
                <a:spcPts val="0"/>
              </a:spcAft>
              <a:buClr>
                <a:schemeClr val="dk1"/>
              </a:buClr>
              <a:buSzPct val="25000"/>
              <a:buFont typeface="Calibri"/>
              <a:buNone/>
            </a:pPr>
            <a:r>
              <a:rPr sz="1800" lang="en-US">
                <a:solidFill>
                  <a:schemeClr val="dk1"/>
                </a:solidFill>
              </a:rPr>
              <a:t>and above</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400" lang="en-US" i="0">
                <a:solidFill>
                  <a:schemeClr val="dk1"/>
                </a:solidFill>
                <a:latin typeface="Calibri"/>
                <a:ea typeface="Calibri"/>
                <a:cs typeface="Calibri"/>
                <a:sym typeface="Calibri"/>
              </a:rPr>
              <a:t>Share</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400" lang="en-US" i="0">
                <a:solidFill>
                  <a:schemeClr val="dk1"/>
                </a:solidFill>
                <a:latin typeface="Calibri"/>
                <a:ea typeface="Calibri"/>
                <a:cs typeface="Calibri"/>
                <a:sym typeface="Calibri"/>
              </a:rPr>
              <a:t>Contribute</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400" lang="en-US" i="0">
                <a:solidFill>
                  <a:schemeClr val="dk1"/>
                </a:solidFill>
                <a:latin typeface="Calibri"/>
                <a:ea typeface="Calibri"/>
                <a:cs typeface="Calibri"/>
                <a:sym typeface="Calibri"/>
              </a:rPr>
              <a:t>Exchange roles</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200" lang="en-US" i="0">
                <a:solidFill>
                  <a:schemeClr val="dk1"/>
                </a:solidFill>
                <a:latin typeface="Calibri"/>
                <a:ea typeface="Calibri"/>
                <a:cs typeface="Calibri"/>
                <a:sym typeface="Calibri"/>
              </a:rPr>
              <a:t>Reward</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200" lang="en-US" i="0">
                <a:solidFill>
                  <a:schemeClr val="dk1"/>
                </a:solidFill>
                <a:latin typeface="Calibri"/>
                <a:ea typeface="Calibri"/>
                <a:cs typeface="Calibri"/>
                <a:sym typeface="Calibri"/>
              </a:rPr>
              <a:t>Networks</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200" lang="en-US" i="0">
                <a:solidFill>
                  <a:schemeClr val="dk1"/>
                </a:solidFill>
                <a:latin typeface="Calibri"/>
                <a:ea typeface="Calibri"/>
                <a:cs typeface="Calibri"/>
                <a:sym typeface="Calibri"/>
              </a:rPr>
              <a:t>Trust</a:t>
            </a:r>
          </a:p>
        </p:txBody>
      </p:sp>
      <p:cxnSp>
        <p:nvCxnSpPr>
          <p:cNvPr id="234" name="Shape 234"/>
          <p:cNvCxnSpPr/>
          <p:nvPr/>
        </p:nvCxnSpPr>
        <p:spPr>
          <a:xfrm>
            <a:off y="5115400" x="1143000"/>
            <a:ext cy="256800" cx="836699"/>
          </a:xfrm>
          <a:prstGeom prst="straightConnector1">
            <a:avLst/>
          </a:prstGeom>
          <a:noFill/>
          <a:ln w="9525" cap="rnd">
            <a:solidFill>
              <a:srgbClr val="0000FF"/>
            </a:solidFill>
            <a:prstDash val="solid"/>
            <a:miter/>
            <a:headEnd w="med" len="med" type="none"/>
            <a:tailEnd w="med" len="med" type="triangle"/>
          </a:ln>
        </p:spPr>
      </p:cxnSp>
      <p:cxnSp>
        <p:nvCxnSpPr>
          <p:cNvPr id="235" name="Shape 235"/>
          <p:cNvCxnSpPr/>
          <p:nvPr/>
        </p:nvCxnSpPr>
        <p:spPr>
          <a:xfrm>
            <a:off y="6669086" x="1692275"/>
            <a:ext cy="0" cx="6767512"/>
          </a:xfrm>
          <a:prstGeom prst="straightConnector1">
            <a:avLst/>
          </a:prstGeom>
          <a:noFill/>
          <a:ln w="9525" cap="rnd">
            <a:solidFill>
              <a:srgbClr val="0000FF"/>
            </a:solidFill>
            <a:prstDash val="solid"/>
            <a:miter/>
            <a:headEnd w="med" len="med" type="none"/>
            <a:tailEnd w="med" len="med" type="triangle"/>
          </a:ln>
        </p:spPr>
      </p:cxnSp>
      <p:cxnSp>
        <p:nvCxnSpPr>
          <p:cNvPr id="236" name="Shape 236"/>
          <p:cNvCxnSpPr/>
          <p:nvPr/>
        </p:nvCxnSpPr>
        <p:spPr>
          <a:xfrm rot="10800000">
            <a:off y="908049" x="1619249"/>
            <a:ext cy="5761036" cx="73025"/>
          </a:xfrm>
          <a:prstGeom prst="straightConnector1">
            <a:avLst/>
          </a:prstGeom>
          <a:noFill/>
          <a:ln w="9525" cap="rnd">
            <a:solidFill>
              <a:srgbClr val="FF0000"/>
            </a:solidFill>
            <a:prstDash val="solid"/>
            <a:miter/>
            <a:headEnd w="med" len="med" type="none"/>
            <a:tailEnd w="med" len="med" type="triangle"/>
          </a:ln>
        </p:spPr>
      </p:cxnSp>
      <p:sp>
        <p:nvSpPr>
          <p:cNvPr id="237" name="Shape 237"/>
          <p:cNvSpPr txBox="1"/>
          <p:nvPr/>
        </p:nvSpPr>
        <p:spPr>
          <a:xfrm>
            <a:off y="5445911" x="6097414"/>
            <a:ext cy="1194600" cx="2893500"/>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chemeClr val="dk1"/>
              </a:buClr>
              <a:buSzPct val="25000"/>
              <a:buFont typeface="Arial"/>
              <a:buNone/>
            </a:pPr>
            <a:r>
              <a:rPr b="1" lang="en-US">
                <a:solidFill>
                  <a:srgbClr val="FF0000"/>
                </a:solidFill>
              </a:rPr>
              <a:t>Scope control</a:t>
            </a:r>
          </a:p>
          <a:p>
            <a:pPr algn="l" rtl="0" lvl="0" marR="0" indent="0" marL="0">
              <a:lnSpc>
                <a:spcPct val="100000"/>
              </a:lnSpc>
              <a:spcBef>
                <a:spcPts val="0"/>
              </a:spcBef>
              <a:spcAft>
                <a:spcPts val="0"/>
              </a:spcAft>
              <a:buClr>
                <a:schemeClr val="dk1"/>
              </a:buClr>
              <a:buSzPct val="25000"/>
              <a:buFont typeface="Arial"/>
              <a:buNone/>
            </a:pPr>
            <a:r>
              <a:rPr b="1" sz="1800" lang="en-US">
                <a:solidFill>
                  <a:srgbClr val="FF0000"/>
                </a:solidFill>
              </a:rPr>
              <a:t>ldea to execution</a:t>
            </a:r>
          </a:p>
          <a:p>
            <a:pPr algn="l" rtl="0" lvl="0" marR="0" indent="0" marL="0">
              <a:lnSpc>
                <a:spcPct val="100000"/>
              </a:lnSpc>
              <a:spcBef>
                <a:spcPts val="0"/>
              </a:spcBef>
              <a:spcAft>
                <a:spcPts val="0"/>
              </a:spcAft>
              <a:buClr>
                <a:schemeClr val="dk1"/>
              </a:buClr>
              <a:buSzPct val="25000"/>
              <a:buFont typeface="Arial"/>
              <a:buNone/>
            </a:pPr>
            <a:r>
              <a:rPr sz="1800" lang="en-US">
                <a:solidFill>
                  <a:srgbClr val="FF0000"/>
                </a:solidFill>
              </a:rPr>
              <a:t>Incremental glide</a:t>
            </a:r>
          </a:p>
          <a:p>
            <a:pPr algn="l" rtl="0" lvl="0" marR="0" indent="0" marL="0">
              <a:lnSpc>
                <a:spcPct val="100000"/>
              </a:lnSpc>
              <a:spcBef>
                <a:spcPts val="0"/>
              </a:spcBef>
              <a:spcAft>
                <a:spcPts val="0"/>
              </a:spcAft>
              <a:buClr>
                <a:schemeClr val="dk1"/>
              </a:buClr>
              <a:buSzPct val="25000"/>
              <a:buFont typeface="Arial"/>
              <a:buNone/>
            </a:pPr>
            <a:r>
              <a:rPr sz="1800" lang="en-US">
                <a:solidFill>
                  <a:srgbClr val="FF0000"/>
                </a:solidFill>
              </a:rPr>
              <a:t>Pool lanes</a:t>
            </a:r>
            <a:r>
              <a:rPr sz="1100" lang="en-US">
                <a:solidFill>
                  <a:srgbClr val="FF0000"/>
                </a:solidFill>
              </a:rPr>
              <a:t> (cf Red Ocean)</a:t>
            </a:r>
          </a:p>
          <a:p>
            <a:r>
              <a:t/>
            </a:r>
          </a:p>
        </p:txBody>
      </p:sp>
      <p:cxnSp>
        <p:nvCxnSpPr>
          <p:cNvPr id="238" name="Shape 238"/>
          <p:cNvCxnSpPr/>
          <p:nvPr/>
        </p:nvCxnSpPr>
        <p:spPr>
          <a:xfrm rot="10800000" flipH="1">
            <a:off y="3428999" x="1692275"/>
            <a:ext cy="3240087" cx="3743324"/>
          </a:xfrm>
          <a:prstGeom prst="straightConnector1">
            <a:avLst/>
          </a:prstGeom>
          <a:noFill/>
          <a:ln w="9525" cap="rnd">
            <a:solidFill>
              <a:schemeClr val="dk1"/>
            </a:solidFill>
            <a:prstDash val="solid"/>
            <a:miter/>
            <a:headEnd w="med" len="med" type="triangle"/>
            <a:tailEnd w="med" len="med" type="triangle"/>
          </a:ln>
        </p:spPr>
      </p:cxnSp>
      <p:sp>
        <p:nvSpPr>
          <p:cNvPr id="239" name="Shape 239"/>
          <p:cNvSpPr txBox="1"/>
          <p:nvPr/>
        </p:nvSpPr>
        <p:spPr>
          <a:xfrm>
            <a:off y="6203636" x="167850"/>
            <a:ext cy="778499" cx="1356599"/>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chemeClr val="dk1"/>
                </a:solidFill>
                <a:latin typeface="Arial"/>
                <a:ea typeface="Arial"/>
                <a:cs typeface="Arial"/>
                <a:sym typeface="Arial"/>
              </a:rPr>
              <a:t>
</a:t>
            </a:r>
            <a:r>
              <a:rPr lang="en-US">
                <a:solidFill>
                  <a:schemeClr val="dk1"/>
                </a:solidFill>
                <a:latin typeface="Calibri"/>
                <a:ea typeface="Calibri"/>
                <a:cs typeface="Calibri"/>
                <a:sym typeface="Calibri"/>
              </a:rPr>
              <a:t>Innovation 101</a:t>
            </a:r>
          </a:p>
        </p:txBody>
      </p:sp>
      <p:sp>
        <p:nvSpPr>
          <p:cNvPr id="240" name="Shape 240"/>
          <p:cNvSpPr txBox="1"/>
          <p:nvPr/>
        </p:nvSpPr>
        <p:spPr>
          <a:xfrm>
            <a:off y="3184900" x="6190562"/>
            <a:ext cy="965100" cx="2087700"/>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chemeClr val="dk1"/>
              </a:buClr>
              <a:buSzPct val="25000"/>
              <a:buFont typeface="Calibri"/>
              <a:buNone/>
            </a:pPr>
            <a:r>
              <a:rPr strike="noStrike" u="none" b="0" cap="none" baseline="0" sz="1400" lang="en-US" i="0">
                <a:solidFill>
                  <a:schemeClr val="dk1"/>
                </a:solidFill>
                <a:latin typeface="Calibri"/>
                <a:ea typeface="Calibri"/>
                <a:cs typeface="Calibri"/>
                <a:sym typeface="Calibri"/>
              </a:rPr>
              <a:t>More Flexible interaction</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400" lang="en-US" i="0">
                <a:solidFill>
                  <a:schemeClr val="dk1"/>
                </a:solidFill>
                <a:latin typeface="Calibri"/>
                <a:ea typeface="Calibri"/>
                <a:cs typeface="Calibri"/>
                <a:sym typeface="Calibri"/>
              </a:rPr>
              <a:t>With bureaucracy including </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400" lang="en-US" i="0">
                <a:solidFill>
                  <a:schemeClr val="dk1"/>
                </a:solidFill>
                <a:latin typeface="Calibri"/>
                <a:ea typeface="Calibri"/>
                <a:cs typeface="Calibri"/>
                <a:sym typeface="Calibri"/>
              </a:rPr>
              <a:t>access to captial</a:t>
            </a:r>
          </a:p>
        </p:txBody>
      </p:sp>
      <p:sp>
        <p:nvSpPr>
          <p:cNvPr id="241" name="Shape 241"/>
          <p:cNvSpPr txBox="1"/>
          <p:nvPr/>
        </p:nvSpPr>
        <p:spPr>
          <a:xfrm>
            <a:off y="6640511" x="7318206"/>
            <a:ext cy="244500" cx="1762200"/>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chemeClr val="dk1"/>
              </a:buClr>
              <a:buSzPct val="25000"/>
              <a:buFont typeface="Calibri"/>
              <a:buNone/>
            </a:pPr>
            <a:r>
              <a:rPr strike="noStrike" u="none" b="0" cap="none" baseline="0" sz="1000" lang="en-US" i="0">
                <a:solidFill>
                  <a:schemeClr val="dk1"/>
                </a:solidFill>
                <a:latin typeface="Calibri"/>
                <a:ea typeface="Calibri"/>
                <a:cs typeface="Calibri"/>
                <a:sym typeface="Calibri"/>
              </a:rPr>
              <a:t>Update : FL  1</a:t>
            </a:r>
            <a:r>
              <a:rPr sz="1000" lang="en-US">
                <a:solidFill>
                  <a:schemeClr val="dk1"/>
                </a:solidFill>
                <a:latin typeface="Calibri"/>
                <a:ea typeface="Calibri"/>
                <a:cs typeface="Calibri"/>
                <a:sym typeface="Calibri"/>
              </a:rPr>
              <a:t>8</a:t>
            </a:r>
            <a:r>
              <a:rPr strike="noStrike" u="none" b="0" cap="none" baseline="0" sz="1000" lang="en-US" i="0">
                <a:solidFill>
                  <a:schemeClr val="dk1"/>
                </a:solidFill>
                <a:latin typeface="Calibri"/>
                <a:ea typeface="Calibri"/>
                <a:cs typeface="Calibri"/>
                <a:sym typeface="Calibri"/>
              </a:rPr>
              <a:t> </a:t>
            </a:r>
            <a:r>
              <a:rPr sz="1000" lang="en-US">
                <a:solidFill>
                  <a:schemeClr val="dk1"/>
                </a:solidFill>
                <a:latin typeface="Calibri"/>
                <a:ea typeface="Calibri"/>
                <a:cs typeface="Calibri"/>
                <a:sym typeface="Calibri"/>
              </a:rPr>
              <a:t>Dec</a:t>
            </a:r>
            <a:r>
              <a:rPr strike="noStrike" u="none" b="0" cap="none" baseline="0" sz="1000" lang="en-US" i="0">
                <a:solidFill>
                  <a:schemeClr val="dk1"/>
                </a:solidFill>
                <a:latin typeface="Calibri"/>
                <a:ea typeface="Calibri"/>
                <a:cs typeface="Calibri"/>
                <a:sym typeface="Calibri"/>
              </a:rPr>
              <a:t> 201</a:t>
            </a:r>
            <a:r>
              <a:rPr sz="1000" lang="en-US">
                <a:solidFill>
                  <a:schemeClr val="dk1"/>
                </a:solidFill>
                <a:latin typeface="Calibri"/>
                <a:ea typeface="Calibri"/>
                <a:cs typeface="Calibri"/>
                <a:sym typeface="Calibri"/>
              </a:rPr>
              <a:t>2</a:t>
            </a:r>
          </a:p>
        </p:txBody>
      </p:sp>
      <p:sp>
        <p:nvSpPr>
          <p:cNvPr id="242" name="Shape 242"/>
          <p:cNvSpPr/>
          <p:nvPr/>
        </p:nvSpPr>
        <p:spPr>
          <a:xfrm>
            <a:off y="2924175" x="2124075"/>
            <a:ext cy="3673475" cx="3527424"/>
          </a:xfrm>
          <a:prstGeom prst="ellipse">
            <a:avLst/>
          </a:prstGeom>
          <a:noFill/>
          <a:ln w="9525" cap="rnd">
            <a:solidFill>
              <a:srgbClr val="0000FF"/>
            </a:solidFill>
            <a:prstDash val="solid"/>
            <a:miter/>
            <a:headEnd w="med" len="med" type="none"/>
            <a:tailEnd w="med" len="med" type="none"/>
          </a:ln>
        </p:spPr>
        <p:txBody>
          <a:bodyPr bIns="45700" rIns="91425" lIns="91425" tIns="45700" anchor="ctr" anchorCtr="0">
            <a:spAutoFit/>
          </a:bodyPr>
          <a:lstStyle/>
          <a:p/>
        </p:txBody>
      </p:sp>
      <p:sp>
        <p:nvSpPr>
          <p:cNvPr id="243" name="Shape 243"/>
          <p:cNvSpPr txBox="1"/>
          <p:nvPr/>
        </p:nvSpPr>
        <p:spPr>
          <a:xfrm>
            <a:off y="3130750" x="2627425"/>
            <a:ext cy="1137299" cx="2087700"/>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chemeClr val="dk1"/>
              </a:buClr>
              <a:buSzPct val="25000"/>
              <a:buFont typeface="Calibri"/>
              <a:buNone/>
            </a:pPr>
            <a:r>
              <a:rPr strike="noStrike" u="none" b="0" cap="none" baseline="0" sz="1400" lang="en-US" i="0">
                <a:solidFill>
                  <a:schemeClr val="dk1"/>
                </a:solidFill>
                <a:latin typeface="Calibri"/>
                <a:ea typeface="Calibri"/>
                <a:cs typeface="Calibri"/>
                <a:sym typeface="Calibri"/>
              </a:rPr>
              <a:t>New support received from communities </a:t>
            </a:r>
            <a:r>
              <a:rPr lang="en-US">
                <a:solidFill>
                  <a:schemeClr val="dk1"/>
                </a:solidFill>
                <a:latin typeface="Calibri"/>
                <a:ea typeface="Calibri"/>
                <a:cs typeface="Calibri"/>
                <a:sym typeface="Calibri"/>
              </a:rPr>
              <a:t>C</a:t>
            </a:r>
            <a:r>
              <a:rPr strike="noStrike" u="none" b="0" cap="none" baseline="0" sz="1400" lang="en-US" i="0">
                <a:solidFill>
                  <a:schemeClr val="dk1"/>
                </a:solidFill>
                <a:latin typeface="Calibri"/>
                <a:ea typeface="Calibri"/>
                <a:cs typeface="Calibri"/>
                <a:sym typeface="Calibri"/>
              </a:rPr>
              <a:t>ollective intelligence</a:t>
            </a:r>
          </a:p>
        </p:txBody>
      </p:sp>
      <p:sp>
        <p:nvSpPr>
          <p:cNvPr id="244" name="Shape 244"/>
          <p:cNvSpPr/>
          <p:nvPr/>
        </p:nvSpPr>
        <p:spPr>
          <a:xfrm>
            <a:off y="76522" x="7834337"/>
            <a:ext cy="1659760" cx="1246068"/>
          </a:xfrm>
          <a:prstGeom prst="rect">
            <a:avLst/>
          </a:prstGeom>
          <a:blipFill>
            <a:blip r:embed="rId3"/>
            <a:stretch>
              <a:fillRect/>
            </a:stretch>
          </a:blipFill>
          <a:ln>
            <a:noFill/>
          </a:ln>
        </p:spPr>
      </p:sp>
      <p:sp>
        <p:nvSpPr>
          <p:cNvPr id="245" name="Shape 245"/>
          <p:cNvSpPr txBox="1"/>
          <p:nvPr/>
        </p:nvSpPr>
        <p:spPr>
          <a:xfrm>
            <a:off y="908049" x="5230505"/>
            <a:ext cy="965100" cx="2087700"/>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chemeClr val="dk1"/>
              </a:buClr>
              <a:buSzPct val="25000"/>
              <a:buFont typeface="Calibri"/>
              <a:buNone/>
            </a:pPr>
            <a:r>
              <a:rPr sz="1800" lang="en-US">
                <a:solidFill>
                  <a:schemeClr val="dk1"/>
                </a:solidFill>
                <a:latin typeface="Calibri"/>
                <a:ea typeface="Calibri"/>
                <a:cs typeface="Calibri"/>
                <a:sym typeface="Calibri"/>
              </a:rPr>
              <a:t>A</a:t>
            </a:r>
            <a:r>
              <a:rPr strike="noStrike" u="none" b="0" cap="none" baseline="0" sz="1800" lang="en-US" i="0">
                <a:solidFill>
                  <a:schemeClr val="dk1"/>
                </a:solidFill>
                <a:latin typeface="Calibri"/>
                <a:ea typeface="Calibri"/>
                <a:cs typeface="Calibri"/>
                <a:sym typeface="Calibri"/>
              </a:rPr>
              <a:t>ccess to cap</a:t>
            </a:r>
            <a:r>
              <a:rPr sz="1800" lang="en-US">
                <a:solidFill>
                  <a:schemeClr val="dk1"/>
                </a:solidFill>
                <a:latin typeface="Calibri"/>
                <a:ea typeface="Calibri"/>
                <a:cs typeface="Calibri"/>
                <a:sym typeface="Calibri"/>
              </a:rPr>
              <a:t>ital according to new "winds" streams</a:t>
            </a:r>
          </a:p>
        </p:txBody>
      </p:sp>
      <p:sp>
        <p:nvSpPr>
          <p:cNvPr id="246" name="Shape 246"/>
          <p:cNvSpPr txBox="1"/>
          <p:nvPr/>
        </p:nvSpPr>
        <p:spPr>
          <a:xfrm>
            <a:off y="704549" x="1692300"/>
            <a:ext cy="1249500" cx="3493800"/>
          </a:xfrm>
          <a:prstGeom prst="rect">
            <a:avLst/>
          </a:prstGeom>
          <a:noFill/>
          <a:ln w="9525" cap="flat">
            <a:solidFill>
              <a:srgbClr val="0000FF"/>
            </a:solidFill>
            <a:prstDash val="solid"/>
            <a:round/>
            <a:headEnd w="med" len="med" type="none"/>
            <a:tailEnd w="med" len="med" type="none"/>
          </a:ln>
        </p:spPr>
        <p:txBody>
          <a:bodyPr bIns="45700" rIns="91425" lIns="91425" tIns="45700" anchor="t" anchorCtr="0">
            <a:spAutoFit/>
          </a:bodyPr>
          <a:lstStyle/>
          <a:p>
            <a:pPr algn="l" rtl="0" lvl="0" marR="0" indent="0" marL="0">
              <a:lnSpc>
                <a:spcPct val="100000"/>
              </a:lnSpc>
              <a:spcBef>
                <a:spcPts val="0"/>
              </a:spcBef>
              <a:spcAft>
                <a:spcPts val="0"/>
              </a:spcAft>
              <a:buClr>
                <a:schemeClr val="dk1"/>
              </a:buClr>
              <a:buSzPct val="25000"/>
              <a:buFont typeface="Arial"/>
              <a:buNone/>
            </a:pPr>
            <a:r>
              <a:rPr b="1" lang="en-US">
                <a:solidFill>
                  <a:srgbClr val="0000FF"/>
                </a:solidFill>
              </a:rPr>
              <a:t>Scope enhancement</a:t>
            </a:r>
          </a:p>
          <a:p>
            <a:pPr algn="l" rtl="0" lvl="0" marR="0" indent="0" marL="0">
              <a:lnSpc>
                <a:spcPct val="100000"/>
              </a:lnSpc>
              <a:spcBef>
                <a:spcPts val="0"/>
              </a:spcBef>
              <a:spcAft>
                <a:spcPts val="0"/>
              </a:spcAft>
              <a:buClr>
                <a:schemeClr val="dk1"/>
              </a:buClr>
              <a:buSzPct val="25000"/>
              <a:buFont typeface="Arial"/>
              <a:buNone/>
            </a:pPr>
            <a:r>
              <a:rPr b="1" sz="1800" lang="en-US">
                <a:solidFill>
                  <a:srgbClr val="0000FF"/>
                </a:solidFill>
              </a:rPr>
              <a:t>Unexpected ideas blooming</a:t>
            </a:r>
          </a:p>
          <a:p>
            <a:pPr algn="l" rtl="0" lvl="0" marR="0" indent="0" marL="0">
              <a:lnSpc>
                <a:spcPct val="100000"/>
              </a:lnSpc>
              <a:spcBef>
                <a:spcPts val="0"/>
              </a:spcBef>
              <a:spcAft>
                <a:spcPts val="0"/>
              </a:spcAft>
              <a:buClr>
                <a:schemeClr val="dk1"/>
              </a:buClr>
              <a:buSzPct val="25000"/>
              <a:buFont typeface="Arial"/>
              <a:buNone/>
            </a:pPr>
            <a:r>
              <a:rPr b="1" sz="1800" lang="en-US">
                <a:solidFill>
                  <a:srgbClr val="0000FF"/>
                </a:solidFill>
              </a:rPr>
              <a:t>Leaps progression</a:t>
            </a:r>
          </a:p>
          <a:p>
            <a:pPr algn="l" rtl="0" lvl="0" marR="0" indent="0" marL="0">
              <a:lnSpc>
                <a:spcPct val="100000"/>
              </a:lnSpc>
              <a:spcBef>
                <a:spcPts val="0"/>
              </a:spcBef>
              <a:spcAft>
                <a:spcPts val="0"/>
              </a:spcAft>
              <a:buClr>
                <a:schemeClr val="dk1"/>
              </a:buClr>
              <a:buSzPct val="25000"/>
              <a:buFont typeface="Arial"/>
              <a:buNone/>
            </a:pPr>
            <a:r>
              <a:rPr b="1" sz="1800" lang="en-US">
                <a:solidFill>
                  <a:srgbClr val="0000FF"/>
                </a:solidFill>
              </a:rPr>
              <a:t>Open Water </a:t>
            </a:r>
            <a:r>
              <a:rPr b="1" sz="1100" lang="en-US">
                <a:solidFill>
                  <a:srgbClr val="0000FF"/>
                </a:solidFill>
              </a:rPr>
              <a:t>(cf Blue Ocean)</a:t>
            </a:r>
          </a:p>
        </p:txBody>
      </p:sp>
      <p:sp>
        <p:nvSpPr>
          <p:cNvPr id="247" name="Shape 247"/>
          <p:cNvSpPr/>
          <p:nvPr/>
        </p:nvSpPr>
        <p:spPr>
          <a:xfrm rot="-1065691">
            <a:off y="2448484" x="3938788"/>
            <a:ext cy="1589912" cx="1864576"/>
          </a:xfrm>
          <a:prstGeom prst="arc">
            <a:avLst>
              <a:gd fmla="val 13811891" name="adj1"/>
              <a:gd fmla="val 1339726" name="adj2"/>
            </a:avLst>
          </a:prstGeom>
          <a:noFill/>
          <a:ln w="19050" cap="flat">
            <a:solidFill>
              <a:schemeClr val="dk2"/>
            </a:solidFill>
            <a:prstDash val="solid"/>
            <a:round/>
            <a:headEnd w="med" len="med" type="none"/>
            <a:tailEnd w="med" len="med" type="none"/>
          </a:ln>
        </p:spPr>
        <p:txBody>
          <a:bodyPr bIns="91425" rIns="91425" lIns="91425" tIns="91425" anchor="ctr" anchorCtr="0">
            <a:spAutoFit/>
          </a:bodyPr>
          <a:lstStyle/>
          <a:p/>
        </p:txBody>
      </p:sp>
      <p:sp>
        <p:nvSpPr>
          <p:cNvPr id="248" name="Shape 248"/>
          <p:cNvSpPr/>
          <p:nvPr/>
        </p:nvSpPr>
        <p:spPr>
          <a:xfrm rot="-1065692">
            <a:off y="2045950" x="4075532"/>
            <a:ext cy="1510880" cx="2017988"/>
          </a:xfrm>
          <a:prstGeom prst="arc">
            <a:avLst>
              <a:gd fmla="val 13811891" name="adj1"/>
              <a:gd fmla="val 1339726" name="adj2"/>
            </a:avLst>
          </a:prstGeom>
          <a:noFill/>
          <a:ln w="19050" cap="flat">
            <a:solidFill>
              <a:schemeClr val="dk2"/>
            </a:solidFill>
            <a:prstDash val="solid"/>
            <a:round/>
            <a:headEnd w="med" len="med" type="none"/>
            <a:tailEnd w="med" len="med" type="none"/>
          </a:ln>
        </p:spPr>
        <p:txBody>
          <a:bodyPr bIns="91425" rIns="91425" lIns="91425" tIns="91425" anchor="ctr" anchorCtr="0">
            <a:spAutoFit/>
          </a:bodyPr>
          <a:lstStyle/>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52" name="Shape 252"/>
        <p:cNvGrpSpPr/>
        <p:nvPr/>
      </p:nvGrpSpPr>
      <p:grpSpPr>
        <a:xfrm>
          <a:off y="0" x="0"/>
          <a:ext cy="0" cx="0"/>
          <a:chOff y="0" x="0"/>
          <a:chExt cy="0" cx="0"/>
        </a:xfrm>
      </p:grpSpPr>
      <p:sp>
        <p:nvSpPr>
          <p:cNvPr id="253" name="Shape 253"/>
          <p:cNvSpPr/>
          <p:nvPr/>
        </p:nvSpPr>
        <p:spPr>
          <a:xfrm>
            <a:off y="4941887" x="1908175"/>
            <a:ext cy="1657350" cx="1871662"/>
          </a:xfrm>
          <a:prstGeom prst="ellipse">
            <a:avLst/>
          </a:prstGeom>
          <a:noFill/>
          <a:ln w="9525" cap="rnd">
            <a:solidFill>
              <a:srgbClr val="0000FF"/>
            </a:solidFill>
            <a:prstDash val="solid"/>
            <a:miter/>
            <a:headEnd w="med" len="med" type="none"/>
            <a:tailEnd w="med" len="med" type="none"/>
          </a:ln>
        </p:spPr>
        <p:txBody>
          <a:bodyPr bIns="45700" rIns="91425" lIns="91425" tIns="45700" anchor="ctr" anchorCtr="0">
            <a:spAutoFit/>
          </a:bodyPr>
          <a:lstStyle/>
          <a:p/>
        </p:txBody>
      </p:sp>
      <p:sp>
        <p:nvSpPr>
          <p:cNvPr id="254" name="Shape 254"/>
          <p:cNvSpPr txBox="1"/>
          <p:nvPr/>
        </p:nvSpPr>
        <p:spPr>
          <a:xfrm>
            <a:off y="-242887" x="468312"/>
            <a:ext cy="1371300" cx="3645300"/>
          </a:xfrm>
          <a:prstGeom prst="rect">
            <a:avLst/>
          </a:prstGeom>
          <a:noFill/>
          <a:ln>
            <a:noFill/>
          </a:ln>
        </p:spPr>
        <p:txBody>
          <a:bodyPr bIns="45700" rIns="91425" lIns="91425" tIns="45700" anchor="ctr" anchorCtr="0">
            <a:spAutoFit/>
          </a:bodyPr>
          <a:lstStyle/>
          <a:p>
            <a:pPr algn="ctr" rtl="0" lvl="0" marR="0" indent="0" marL="0">
              <a:lnSpc>
                <a:spcPct val="100000"/>
              </a:lnSpc>
              <a:spcBef>
                <a:spcPts val="0"/>
              </a:spcBef>
              <a:spcAft>
                <a:spcPts val="0"/>
              </a:spcAft>
              <a:buClr>
                <a:schemeClr val="dk1"/>
              </a:buClr>
              <a:buSzPct val="25000"/>
              <a:buFont typeface="Calibri"/>
              <a:buNone/>
            </a:pPr>
            <a:r>
              <a:rPr strike="noStrike" u="none" b="0" cap="none" baseline="0" sz="2000" lang="en-US" i="0">
                <a:solidFill>
                  <a:schemeClr val="dk2"/>
                </a:solidFill>
                <a:latin typeface="Calibri"/>
                <a:ea typeface="Calibri"/>
                <a:cs typeface="Calibri"/>
                <a:sym typeface="Calibri"/>
              </a:rPr>
              <a:t>Management  </a:t>
            </a:r>
            <a:r>
              <a:rPr strike="noStrike" u="none" b="0" cap="none" baseline="0" sz="2000" lang="en-US" i="0">
                <a:solidFill>
                  <a:srgbClr val="0000FF"/>
                </a:solidFill>
                <a:latin typeface="Calibri"/>
                <a:ea typeface="Calibri"/>
                <a:cs typeface="Calibri"/>
                <a:sym typeface="Calibri"/>
              </a:rPr>
              <a:t>3.0</a:t>
            </a:r>
            <a:r>
              <a:rPr strike="noStrike" u="none" b="0" cap="none" baseline="0" sz="2000" lang="en-US" i="0">
                <a:solidFill>
                  <a:schemeClr val="dk2"/>
                </a:solidFill>
                <a:latin typeface="Calibri"/>
                <a:ea typeface="Calibri"/>
                <a:cs typeface="Calibri"/>
                <a:sym typeface="Calibri"/>
              </a:rPr>
              <a:t> Features Progression</a:t>
            </a:r>
          </a:p>
        </p:txBody>
      </p:sp>
      <p:sp>
        <p:nvSpPr>
          <p:cNvPr id="255" name="Shape 255"/>
          <p:cNvSpPr txBox="1"/>
          <p:nvPr/>
        </p:nvSpPr>
        <p:spPr>
          <a:xfrm>
            <a:off y="4581525" x="0"/>
            <a:ext cy="304799" cx="1835150"/>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chemeClr val="dk1"/>
              </a:buClr>
              <a:buSzPct val="25000"/>
              <a:buFont typeface="Calibri"/>
              <a:buNone/>
            </a:pPr>
            <a:r>
              <a:rPr strike="noStrike" u="none" b="0" cap="none" baseline="0" sz="1400" lang="en-US" i="0">
                <a:solidFill>
                  <a:srgbClr val="0000FF"/>
                </a:solidFill>
                <a:latin typeface="Calibri"/>
                <a:ea typeface="Calibri"/>
                <a:cs typeface="Calibri"/>
                <a:sym typeface="Calibri"/>
              </a:rPr>
              <a:t>Management 1.0</a:t>
            </a:r>
          </a:p>
        </p:txBody>
      </p:sp>
      <p:cxnSp>
        <p:nvCxnSpPr>
          <p:cNvPr id="256" name="Shape 256"/>
          <p:cNvCxnSpPr/>
          <p:nvPr/>
        </p:nvCxnSpPr>
        <p:spPr>
          <a:xfrm>
            <a:off y="2781300" x="755650"/>
            <a:ext cy="1079499" cx="1585912"/>
          </a:xfrm>
          <a:prstGeom prst="straightConnector1">
            <a:avLst/>
          </a:prstGeom>
          <a:noFill/>
          <a:ln w="9525" cap="rnd">
            <a:solidFill>
              <a:srgbClr val="0000FF"/>
            </a:solidFill>
            <a:prstDash val="solid"/>
            <a:miter/>
            <a:headEnd w="med" len="med" type="none"/>
            <a:tailEnd w="med" len="med" type="triangle"/>
          </a:ln>
        </p:spPr>
      </p:cxnSp>
      <p:sp>
        <p:nvSpPr>
          <p:cNvPr id="257" name="Shape 257"/>
          <p:cNvSpPr txBox="1"/>
          <p:nvPr/>
        </p:nvSpPr>
        <p:spPr>
          <a:xfrm>
            <a:off y="2492375" x="0"/>
            <a:ext cy="487361" cx="2376487"/>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chemeClr val="dk1"/>
              </a:buClr>
              <a:buSzPct val="25000"/>
              <a:buFont typeface="Calibri"/>
              <a:buNone/>
            </a:pPr>
            <a:r>
              <a:rPr strike="noStrike" u="none" b="0" cap="none" baseline="0" sz="1400" lang="en-US" i="0">
                <a:solidFill>
                  <a:srgbClr val="0000FF"/>
                </a:solidFill>
                <a:latin typeface="Calibri"/>
                <a:ea typeface="Calibri"/>
                <a:cs typeface="Calibri"/>
                <a:sym typeface="Calibri"/>
              </a:rPr>
              <a:t>Management 2.0</a:t>
            </a:r>
          </a:p>
          <a:p>
            <a:r>
              <a:t/>
            </a:r>
          </a:p>
        </p:txBody>
      </p:sp>
      <p:cxnSp>
        <p:nvCxnSpPr>
          <p:cNvPr id="258" name="Shape 258"/>
          <p:cNvCxnSpPr/>
          <p:nvPr/>
        </p:nvCxnSpPr>
        <p:spPr>
          <a:xfrm>
            <a:off y="4868862" x="1403350"/>
            <a:ext cy="503236" cx="576262"/>
          </a:xfrm>
          <a:prstGeom prst="straightConnector1">
            <a:avLst/>
          </a:prstGeom>
          <a:noFill/>
          <a:ln w="9525" cap="rnd">
            <a:solidFill>
              <a:srgbClr val="0000FF"/>
            </a:solidFill>
            <a:prstDash val="solid"/>
            <a:miter/>
            <a:headEnd w="med" len="med" type="none"/>
            <a:tailEnd w="med" len="med" type="triangle"/>
          </a:ln>
        </p:spPr>
      </p:cxnSp>
      <p:sp>
        <p:nvSpPr>
          <p:cNvPr id="259" name="Shape 259"/>
          <p:cNvSpPr/>
          <p:nvPr/>
        </p:nvSpPr>
        <p:spPr>
          <a:xfrm>
            <a:off y="2420936" x="2771775"/>
            <a:ext cy="2952750" cx="3024187"/>
          </a:xfrm>
          <a:prstGeom prst="ellipse">
            <a:avLst/>
          </a:prstGeom>
          <a:noFill/>
          <a:ln w="9525" cap="rnd">
            <a:solidFill>
              <a:srgbClr val="0000FF"/>
            </a:solidFill>
            <a:prstDash val="solid"/>
            <a:miter/>
            <a:headEnd w="med" len="med" type="none"/>
            <a:tailEnd w="med" len="med" type="none"/>
          </a:ln>
        </p:spPr>
        <p:txBody>
          <a:bodyPr bIns="45700" rIns="91425" lIns="91425" tIns="45700" anchor="ctr" anchorCtr="0">
            <a:spAutoFit/>
          </a:bodyPr>
          <a:lstStyle/>
          <a:p/>
        </p:txBody>
      </p:sp>
      <p:sp>
        <p:nvSpPr>
          <p:cNvPr id="260" name="Shape 260"/>
          <p:cNvSpPr txBox="1"/>
          <p:nvPr/>
        </p:nvSpPr>
        <p:spPr>
          <a:xfrm>
            <a:off y="4005262" x="6443662"/>
            <a:ext cy="1984374" cx="2881312"/>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rgbClr val="0000FF"/>
                </a:solidFill>
                <a:latin typeface="Calibri"/>
                <a:ea typeface="Calibri"/>
                <a:cs typeface="Calibri"/>
                <a:sym typeface="Calibri"/>
              </a:rPr>
              <a:t>Management 3.0</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chemeClr val="dk1"/>
                </a:solidFill>
                <a:latin typeface="Calibri"/>
                <a:ea typeface="Calibri"/>
                <a:cs typeface="Calibri"/>
                <a:sym typeface="Calibri"/>
              </a:rPr>
              <a:t>Agility</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chemeClr val="dk1"/>
                </a:solidFill>
                <a:latin typeface="Calibri"/>
                <a:ea typeface="Calibri"/>
                <a:cs typeface="Calibri"/>
                <a:sym typeface="Calibri"/>
              </a:rPr>
              <a:t>Community interest</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chemeClr val="dk1"/>
                </a:solidFill>
                <a:latin typeface="Calibri"/>
                <a:ea typeface="Calibri"/>
                <a:cs typeface="Calibri"/>
                <a:sym typeface="Calibri"/>
              </a:rPr>
              <a:t>Knowledge Management</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chemeClr val="dk1"/>
                </a:solidFill>
                <a:latin typeface="Calibri"/>
                <a:ea typeface="Calibri"/>
                <a:cs typeface="Calibri"/>
                <a:sym typeface="Calibri"/>
              </a:rPr>
              <a:t>Collective Intelligence</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600" lang="en-US" i="0">
                <a:solidFill>
                  <a:schemeClr val="dk1"/>
                </a:solidFill>
                <a:latin typeface="Calibri"/>
                <a:ea typeface="Calibri"/>
                <a:cs typeface="Calibri"/>
                <a:sym typeface="Calibri"/>
              </a:rPr>
              <a:t>Recognize and reward attitude</a:t>
            </a:r>
          </a:p>
          <a:p>
            <a:r>
              <a:t/>
            </a:r>
          </a:p>
        </p:txBody>
      </p:sp>
      <p:cxnSp>
        <p:nvCxnSpPr>
          <p:cNvPr id="261" name="Shape 261"/>
          <p:cNvCxnSpPr/>
          <p:nvPr/>
        </p:nvCxnSpPr>
        <p:spPr>
          <a:xfrm rot="10800000">
            <a:off y="4005261" x="5795962"/>
            <a:ext cy="144462" cx="647700"/>
          </a:xfrm>
          <a:prstGeom prst="straightConnector1">
            <a:avLst/>
          </a:prstGeom>
          <a:noFill/>
          <a:ln w="9525" cap="rnd">
            <a:solidFill>
              <a:srgbClr val="0000FF"/>
            </a:solidFill>
            <a:prstDash val="solid"/>
            <a:miter/>
            <a:headEnd w="med" len="med" type="none"/>
            <a:tailEnd w="med" len="med" type="triangle"/>
          </a:ln>
        </p:spPr>
      </p:cxnSp>
      <p:cxnSp>
        <p:nvCxnSpPr>
          <p:cNvPr id="262" name="Shape 262"/>
          <p:cNvCxnSpPr/>
          <p:nvPr/>
        </p:nvCxnSpPr>
        <p:spPr>
          <a:xfrm>
            <a:off y="6669086" x="1692275"/>
            <a:ext cy="0" cx="6767512"/>
          </a:xfrm>
          <a:prstGeom prst="straightConnector1">
            <a:avLst/>
          </a:prstGeom>
          <a:noFill/>
          <a:ln w="9525" cap="rnd">
            <a:solidFill>
              <a:schemeClr val="dk1"/>
            </a:solidFill>
            <a:prstDash val="solid"/>
            <a:miter/>
            <a:headEnd w="med" len="med" type="none"/>
            <a:tailEnd w="med" len="med" type="triangle"/>
          </a:ln>
        </p:spPr>
      </p:cxnSp>
      <p:cxnSp>
        <p:nvCxnSpPr>
          <p:cNvPr id="263" name="Shape 263"/>
          <p:cNvCxnSpPr/>
          <p:nvPr/>
        </p:nvCxnSpPr>
        <p:spPr>
          <a:xfrm rot="10800000">
            <a:off y="1449686" x="1649375"/>
            <a:ext cy="5219399" cx="42899"/>
          </a:xfrm>
          <a:prstGeom prst="straightConnector1">
            <a:avLst/>
          </a:prstGeom>
          <a:noFill/>
          <a:ln w="9525" cap="rnd">
            <a:solidFill>
              <a:schemeClr val="dk1"/>
            </a:solidFill>
            <a:prstDash val="solid"/>
            <a:miter/>
            <a:headEnd w="med" len="med" type="none"/>
            <a:tailEnd w="med" len="med" type="triangle"/>
          </a:ln>
        </p:spPr>
      </p:cxnSp>
      <p:sp>
        <p:nvSpPr>
          <p:cNvPr id="264" name="Shape 264"/>
          <p:cNvSpPr txBox="1"/>
          <p:nvPr/>
        </p:nvSpPr>
        <p:spPr>
          <a:xfrm>
            <a:off y="1196974" x="982925"/>
            <a:ext cy="295800" cx="1375800"/>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chemeClr val="dk1"/>
              </a:buClr>
              <a:buSzPct val="25000"/>
              <a:buFont typeface="Arial"/>
              <a:buNone/>
            </a:pPr>
            <a:r>
              <a:rPr strike="noStrike" u="none" b="1" cap="none" baseline="0" sz="1400" lang="en-US" i="0">
                <a:solidFill>
                  <a:schemeClr val="dk1"/>
                </a:solidFill>
                <a:latin typeface="Arial"/>
                <a:ea typeface="Arial"/>
                <a:cs typeface="Arial"/>
                <a:sym typeface="Arial"/>
              </a:rPr>
              <a:t>Velocity</a:t>
            </a:r>
          </a:p>
        </p:txBody>
      </p:sp>
      <p:sp>
        <p:nvSpPr>
          <p:cNvPr id="265" name="Shape 265"/>
          <p:cNvSpPr txBox="1"/>
          <p:nvPr/>
        </p:nvSpPr>
        <p:spPr>
          <a:xfrm>
            <a:off y="6381750" x="7089643"/>
            <a:ext cy="304799" cx="1422600"/>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chemeClr val="dk1"/>
              </a:buClr>
              <a:buSzPct val="25000"/>
              <a:buFont typeface="Arial"/>
              <a:buNone/>
            </a:pPr>
            <a:r>
              <a:rPr strike="noStrike" u="none" b="1" cap="none" baseline="0" sz="1400" lang="en-US" i="0">
                <a:solidFill>
                  <a:schemeClr val="dk1"/>
                </a:solidFill>
                <a:latin typeface="Arial"/>
                <a:ea typeface="Arial"/>
                <a:cs typeface="Arial"/>
                <a:sym typeface="Arial"/>
              </a:rPr>
              <a:t>Autonomy</a:t>
            </a:r>
          </a:p>
        </p:txBody>
      </p:sp>
      <p:cxnSp>
        <p:nvCxnSpPr>
          <p:cNvPr id="266" name="Shape 266"/>
          <p:cNvCxnSpPr/>
          <p:nvPr/>
        </p:nvCxnSpPr>
        <p:spPr>
          <a:xfrm>
            <a:off y="2420936" x="1979611"/>
            <a:ext cy="0" cx="6840537"/>
          </a:xfrm>
          <a:prstGeom prst="straightConnector1">
            <a:avLst/>
          </a:prstGeom>
          <a:noFill/>
          <a:ln w="9525" cap="rnd">
            <a:solidFill>
              <a:schemeClr val="dk1"/>
            </a:solidFill>
            <a:prstDash val="solid"/>
            <a:miter/>
            <a:headEnd w="med" len="med" type="none"/>
            <a:tailEnd w="med" len="med" type="none"/>
          </a:ln>
        </p:spPr>
      </p:cxnSp>
      <p:cxnSp>
        <p:nvCxnSpPr>
          <p:cNvPr id="267" name="Shape 267"/>
          <p:cNvCxnSpPr/>
          <p:nvPr/>
        </p:nvCxnSpPr>
        <p:spPr>
          <a:xfrm rot="10800000">
            <a:off y="1936286" x="5754862"/>
            <a:ext cy="4732800" cx="41100"/>
          </a:xfrm>
          <a:prstGeom prst="straightConnector1">
            <a:avLst/>
          </a:prstGeom>
          <a:noFill/>
          <a:ln w="9525" cap="rnd">
            <a:solidFill>
              <a:schemeClr val="dk1"/>
            </a:solidFill>
            <a:prstDash val="solid"/>
            <a:miter/>
            <a:headEnd w="med" len="med" type="none"/>
            <a:tailEnd w="med" len="med" type="none"/>
          </a:ln>
        </p:spPr>
      </p:cxnSp>
      <p:cxnSp>
        <p:nvCxnSpPr>
          <p:cNvPr id="268" name="Shape 268"/>
          <p:cNvCxnSpPr/>
          <p:nvPr/>
        </p:nvCxnSpPr>
        <p:spPr>
          <a:xfrm rot="10800000" flipH="1">
            <a:off y="2708274" x="1692275"/>
            <a:ext cy="3960811" cx="4608512"/>
          </a:xfrm>
          <a:prstGeom prst="straightConnector1">
            <a:avLst/>
          </a:prstGeom>
          <a:noFill/>
          <a:ln w="9525" cap="rnd">
            <a:solidFill>
              <a:schemeClr val="dk1"/>
            </a:solidFill>
            <a:prstDash val="solid"/>
            <a:miter/>
            <a:headEnd w="med" len="med" type="triangle"/>
            <a:tailEnd w="med" len="med" type="triangle"/>
          </a:ln>
        </p:spPr>
      </p:cxnSp>
      <p:sp>
        <p:nvSpPr>
          <p:cNvPr id="269" name="Shape 269"/>
          <p:cNvSpPr txBox="1"/>
          <p:nvPr/>
        </p:nvSpPr>
        <p:spPr>
          <a:xfrm>
            <a:off y="6224587" x="0"/>
            <a:ext cy="517524" cx="1763711"/>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chemeClr val="dk1"/>
                </a:solidFill>
                <a:latin typeface="Arial"/>
                <a:ea typeface="Arial"/>
                <a:cs typeface="Arial"/>
                <a:sym typeface="Arial"/>
              </a:rPr>
              <a:t>
</a:t>
            </a:r>
            <a:r>
              <a:rPr strike="noStrike" u="none" b="0" cap="none" baseline="0" sz="1400" lang="en-US" i="0">
                <a:solidFill>
                  <a:schemeClr val="dk1"/>
                </a:solidFill>
                <a:latin typeface="Calibri"/>
                <a:ea typeface="Calibri"/>
                <a:cs typeface="Calibri"/>
                <a:sym typeface="Calibri"/>
              </a:rPr>
              <a:t>Bureaucracy gravity</a:t>
            </a:r>
          </a:p>
        </p:txBody>
      </p:sp>
      <p:sp>
        <p:nvSpPr>
          <p:cNvPr id="270" name="Shape 270"/>
          <p:cNvSpPr txBox="1"/>
          <p:nvPr/>
        </p:nvSpPr>
        <p:spPr>
          <a:xfrm>
            <a:off y="1844675" x="5867400"/>
            <a:ext cy="517524" cx="2087562"/>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chemeClr val="dk1"/>
              </a:buClr>
              <a:buSzPct val="25000"/>
              <a:buFont typeface="Calibri"/>
              <a:buNone/>
            </a:pPr>
            <a:r>
              <a:rPr strike="noStrike" u="none" b="0" cap="none" baseline="0" sz="1400" lang="en-US" i="0">
                <a:solidFill>
                  <a:schemeClr val="dk1"/>
                </a:solidFill>
                <a:latin typeface="Calibri"/>
                <a:ea typeface="Calibri"/>
                <a:cs typeface="Calibri"/>
                <a:sym typeface="Calibri"/>
              </a:rPr>
              <a:t>Reduced sensitivity to bureaucracy</a:t>
            </a:r>
          </a:p>
        </p:txBody>
      </p:sp>
      <p:sp>
        <p:nvSpPr>
          <p:cNvPr id="271" name="Shape 271"/>
          <p:cNvSpPr txBox="1"/>
          <p:nvPr/>
        </p:nvSpPr>
        <p:spPr>
          <a:xfrm>
            <a:off y="6640511" x="7356678"/>
            <a:ext cy="244500" cx="1723799"/>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chemeClr val="dk1"/>
              </a:buClr>
              <a:buSzPct val="25000"/>
              <a:buFont typeface="Calibri"/>
              <a:buNone/>
            </a:pPr>
            <a:r>
              <a:rPr strike="noStrike" u="none" b="0" cap="none" baseline="0" sz="1000" lang="en-US" i="0">
                <a:solidFill>
                  <a:schemeClr val="dk1"/>
                </a:solidFill>
                <a:latin typeface="Calibri"/>
                <a:ea typeface="Calibri"/>
                <a:cs typeface="Calibri"/>
                <a:sym typeface="Calibri"/>
              </a:rPr>
              <a:t>Update : FL  </a:t>
            </a:r>
            <a:r>
              <a:rPr sz="1000" lang="en-US">
                <a:solidFill>
                  <a:schemeClr val="dk1"/>
                </a:solidFill>
                <a:latin typeface="Calibri"/>
                <a:ea typeface="Calibri"/>
                <a:cs typeface="Calibri"/>
                <a:sym typeface="Calibri"/>
              </a:rPr>
              <a:t>2</a:t>
            </a:r>
            <a:r>
              <a:rPr strike="noStrike" u="none" b="0" cap="none" baseline="0" sz="1000" lang="en-US" i="0">
                <a:solidFill>
                  <a:schemeClr val="dk1"/>
                </a:solidFill>
                <a:latin typeface="Calibri"/>
                <a:ea typeface="Calibri"/>
                <a:cs typeface="Calibri"/>
                <a:sym typeface="Calibri"/>
              </a:rPr>
              <a:t>7 </a:t>
            </a:r>
            <a:r>
              <a:rPr sz="1000" lang="en-US">
                <a:solidFill>
                  <a:schemeClr val="dk1"/>
                </a:solidFill>
                <a:latin typeface="Calibri"/>
                <a:ea typeface="Calibri"/>
                <a:cs typeface="Calibri"/>
                <a:sym typeface="Calibri"/>
              </a:rPr>
              <a:t>Dec</a:t>
            </a:r>
            <a:r>
              <a:rPr strike="noStrike" u="none" b="0" cap="none" baseline="0" sz="1000" lang="en-US" i="0">
                <a:solidFill>
                  <a:schemeClr val="dk1"/>
                </a:solidFill>
                <a:latin typeface="Calibri"/>
                <a:ea typeface="Calibri"/>
                <a:cs typeface="Calibri"/>
                <a:sym typeface="Calibri"/>
              </a:rPr>
              <a:t> 201</a:t>
            </a:r>
            <a:r>
              <a:rPr sz="1000" lang="en-US">
                <a:solidFill>
                  <a:schemeClr val="dk1"/>
                </a:solidFill>
                <a:latin typeface="Calibri"/>
                <a:ea typeface="Calibri"/>
                <a:cs typeface="Calibri"/>
                <a:sym typeface="Calibri"/>
              </a:rPr>
              <a:t>2</a:t>
            </a:r>
          </a:p>
        </p:txBody>
      </p:sp>
      <p:sp>
        <p:nvSpPr>
          <p:cNvPr id="272" name="Shape 272"/>
          <p:cNvSpPr/>
          <p:nvPr/>
        </p:nvSpPr>
        <p:spPr>
          <a:xfrm>
            <a:off y="2924175" x="2124075"/>
            <a:ext cy="3673475" cx="3527424"/>
          </a:xfrm>
          <a:prstGeom prst="ellipse">
            <a:avLst/>
          </a:prstGeom>
          <a:noFill/>
          <a:ln w="9525" cap="rnd">
            <a:solidFill>
              <a:srgbClr val="0000FF"/>
            </a:solidFill>
            <a:prstDash val="solid"/>
            <a:miter/>
            <a:headEnd w="med" len="med" type="none"/>
            <a:tailEnd w="med" len="med" type="none"/>
          </a:ln>
        </p:spPr>
        <p:txBody>
          <a:bodyPr bIns="45700" rIns="91425" lIns="91425" tIns="45700" anchor="ctr" anchorCtr="0">
            <a:spAutoFit/>
          </a:bodyPr>
          <a:lstStyle/>
          <a:p/>
        </p:txBody>
      </p:sp>
      <p:sp>
        <p:nvSpPr>
          <p:cNvPr id="273" name="Shape 273"/>
          <p:cNvSpPr/>
          <p:nvPr/>
        </p:nvSpPr>
        <p:spPr>
          <a:xfrm>
            <a:off y="73287" x="4108448"/>
            <a:ext cy="1390650" cx="4972050"/>
          </a:xfrm>
          <a:prstGeom prst="rect">
            <a:avLst/>
          </a:prstGeom>
          <a:blipFill>
            <a:blip r:embed="rId3"/>
            <a:stretch>
              <a:fillRect/>
            </a:stretch>
          </a:blipFill>
          <a:ln>
            <a:noFill/>
          </a:ln>
        </p:spPr>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77" name="Shape 277"/>
        <p:cNvGrpSpPr/>
        <p:nvPr/>
      </p:nvGrpSpPr>
      <p:grpSpPr>
        <a:xfrm>
          <a:off y="0" x="0"/>
          <a:ext cy="0" cx="0"/>
          <a:chOff y="0" x="0"/>
          <a:chExt cy="0" cx="0"/>
        </a:xfrm>
      </p:grpSpPr>
      <p:sp>
        <p:nvSpPr>
          <p:cNvPr id="278" name="Shape 278"/>
          <p:cNvSpPr/>
          <p:nvPr/>
        </p:nvSpPr>
        <p:spPr>
          <a:xfrm>
            <a:off y="4941887" x="1908175"/>
            <a:ext cy="1657350" cx="1871662"/>
          </a:xfrm>
          <a:prstGeom prst="ellipse">
            <a:avLst/>
          </a:prstGeom>
          <a:noFill/>
          <a:ln w="9525" cap="rnd">
            <a:solidFill>
              <a:srgbClr val="0000FF"/>
            </a:solidFill>
            <a:prstDash val="solid"/>
            <a:miter/>
            <a:headEnd w="med" len="med" type="none"/>
            <a:tailEnd w="med" len="med" type="none"/>
          </a:ln>
        </p:spPr>
        <p:txBody>
          <a:bodyPr bIns="45700" rIns="91425" lIns="91425" tIns="45700" anchor="ctr" anchorCtr="0">
            <a:spAutoFit/>
          </a:bodyPr>
          <a:lstStyle/>
          <a:p/>
        </p:txBody>
      </p:sp>
      <p:sp>
        <p:nvSpPr>
          <p:cNvPr id="279" name="Shape 279"/>
          <p:cNvSpPr/>
          <p:nvPr/>
        </p:nvSpPr>
        <p:spPr>
          <a:xfrm>
            <a:off y="2924175" x="2124075"/>
            <a:ext cy="3673475" cx="3527424"/>
          </a:xfrm>
          <a:prstGeom prst="ellipse">
            <a:avLst/>
          </a:prstGeom>
          <a:noFill/>
          <a:ln w="9525" cap="rnd">
            <a:solidFill>
              <a:srgbClr val="0000FF"/>
            </a:solidFill>
            <a:prstDash val="solid"/>
            <a:miter/>
            <a:headEnd w="med" len="med" type="none"/>
            <a:tailEnd w="med" len="med" type="none"/>
          </a:ln>
        </p:spPr>
        <p:txBody>
          <a:bodyPr bIns="45700" rIns="91425" lIns="91425" tIns="45700" anchor="ctr" anchorCtr="0">
            <a:spAutoFit/>
          </a:bodyPr>
          <a:lstStyle/>
          <a:p/>
        </p:txBody>
      </p:sp>
      <p:sp>
        <p:nvSpPr>
          <p:cNvPr id="280" name="Shape 280"/>
          <p:cNvSpPr/>
          <p:nvPr/>
        </p:nvSpPr>
        <p:spPr>
          <a:xfrm>
            <a:off y="1989136" x="3492500"/>
            <a:ext cy="792162" cx="1366836"/>
          </a:xfrm>
          <a:prstGeom prst="ellipse">
            <a:avLst/>
          </a:prstGeom>
          <a:noFill/>
          <a:ln w="9525" cap="rnd">
            <a:solidFill>
              <a:srgbClr val="FF0000"/>
            </a:solidFill>
            <a:prstDash val="solid"/>
            <a:miter/>
            <a:headEnd w="med" len="med" type="none"/>
            <a:tailEnd w="med" len="med" type="none"/>
          </a:ln>
        </p:spPr>
        <p:txBody>
          <a:bodyPr bIns="45700" rIns="91425" lIns="91425" tIns="45700" anchor="ctr" anchorCtr="0">
            <a:spAutoFit/>
          </a:bodyPr>
          <a:lstStyle/>
          <a:p/>
        </p:txBody>
      </p:sp>
      <p:sp>
        <p:nvSpPr>
          <p:cNvPr id="281" name="Shape 281"/>
          <p:cNvSpPr/>
          <p:nvPr/>
        </p:nvSpPr>
        <p:spPr>
          <a:xfrm rot="1679999">
            <a:off y="2565399" x="4500562"/>
            <a:ext cy="1584325" cx="1008062"/>
          </a:xfrm>
          <a:prstGeom prst="ellipse">
            <a:avLst/>
          </a:prstGeom>
          <a:noFill/>
          <a:ln w="9525" cap="rnd">
            <a:solidFill>
              <a:srgbClr val="FF0000"/>
            </a:solidFill>
            <a:prstDash val="solid"/>
            <a:miter/>
            <a:headEnd w="med" len="med" type="none"/>
            <a:tailEnd w="med" len="med" type="none"/>
          </a:ln>
        </p:spPr>
        <p:txBody>
          <a:bodyPr bIns="45700" rIns="91425" lIns="91425" tIns="45700" anchor="ctr" anchorCtr="0">
            <a:spAutoFit/>
          </a:bodyPr>
          <a:lstStyle/>
          <a:p/>
        </p:txBody>
      </p:sp>
      <p:sp>
        <p:nvSpPr>
          <p:cNvPr id="282" name="Shape 282"/>
          <p:cNvSpPr/>
          <p:nvPr/>
        </p:nvSpPr>
        <p:spPr>
          <a:xfrm>
            <a:off y="1125537" x="6084887"/>
            <a:ext cy="288925" cx="360362"/>
          </a:xfrm>
          <a:prstGeom prst="ellipse">
            <a:avLst/>
          </a:prstGeom>
          <a:noFill/>
          <a:ln w="9525" cap="rnd">
            <a:solidFill>
              <a:srgbClr val="FF0000"/>
            </a:solidFill>
            <a:prstDash val="solid"/>
            <a:miter/>
            <a:headEnd w="med" len="med" type="none"/>
            <a:tailEnd w="med" len="med" type="none"/>
          </a:ln>
        </p:spPr>
        <p:txBody>
          <a:bodyPr bIns="45700" rIns="91425" lIns="91425" tIns="45700" anchor="ctr" anchorCtr="0">
            <a:spAutoFit/>
          </a:bodyPr>
          <a:lstStyle/>
          <a:p/>
        </p:txBody>
      </p:sp>
      <p:sp>
        <p:nvSpPr>
          <p:cNvPr id="283" name="Shape 283"/>
          <p:cNvSpPr txBox="1"/>
          <p:nvPr/>
        </p:nvSpPr>
        <p:spPr>
          <a:xfrm>
            <a:off y="-242887" x="468312"/>
            <a:ext cy="1143000" cx="8229600"/>
          </a:xfrm>
          <a:prstGeom prst="rect">
            <a:avLst/>
          </a:prstGeom>
          <a:noFill/>
          <a:ln>
            <a:noFill/>
          </a:ln>
        </p:spPr>
        <p:txBody>
          <a:bodyPr bIns="45700" rIns="91425" lIns="91425" tIns="45700" anchor="ctr" anchorCtr="0">
            <a:spAutoFit/>
          </a:bodyPr>
          <a:lstStyle/>
          <a:p>
            <a:pPr algn="ctr" rtl="0" lvl="0" marR="0" indent="0" marL="0">
              <a:lnSpc>
                <a:spcPct val="100000"/>
              </a:lnSpc>
              <a:spcBef>
                <a:spcPts val="0"/>
              </a:spcBef>
              <a:spcAft>
                <a:spcPts val="0"/>
              </a:spcAft>
              <a:buClr>
                <a:schemeClr val="dk1"/>
              </a:buClr>
              <a:buSzPct val="25000"/>
              <a:buFont typeface="Calibri"/>
              <a:buNone/>
            </a:pPr>
            <a:r>
              <a:rPr strike="noStrike" u="none" b="0" cap="none" baseline="0" sz="2000" lang="en-US" i="0">
                <a:solidFill>
                  <a:schemeClr val="dk2"/>
                </a:solidFill>
                <a:latin typeface="Calibri"/>
                <a:ea typeface="Calibri"/>
                <a:cs typeface="Calibri"/>
                <a:sym typeface="Calibri"/>
              </a:rPr>
              <a:t>Management  progression complete Map</a:t>
            </a:r>
          </a:p>
        </p:txBody>
      </p:sp>
      <p:sp>
        <p:nvSpPr>
          <p:cNvPr id="284" name="Shape 284"/>
          <p:cNvSpPr txBox="1"/>
          <p:nvPr/>
        </p:nvSpPr>
        <p:spPr>
          <a:xfrm>
            <a:off y="3933825" x="0"/>
            <a:ext cy="1155700" cx="2374899"/>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chemeClr val="dk1"/>
              </a:buClr>
              <a:buSzPct val="25000"/>
              <a:buFont typeface="Calibri"/>
              <a:buNone/>
            </a:pPr>
            <a:r>
              <a:rPr strike="noStrike" u="none" b="0" cap="none" baseline="0" sz="1400" lang="en-US" i="0">
                <a:solidFill>
                  <a:srgbClr val="0000FF"/>
                </a:solidFill>
                <a:latin typeface="Calibri"/>
                <a:ea typeface="Calibri"/>
                <a:cs typeface="Calibri"/>
                <a:sym typeface="Calibri"/>
              </a:rPr>
              <a:t>Management 1.0</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400" lang="en-US" i="0">
                <a:solidFill>
                  <a:schemeClr val="dk1"/>
                </a:solidFill>
                <a:latin typeface="Calibri"/>
                <a:ea typeface="Calibri"/>
                <a:cs typeface="Calibri"/>
                <a:sym typeface="Calibri"/>
              </a:rPr>
              <a:t>Execute plans</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400" lang="en-US" i="0">
                <a:solidFill>
                  <a:schemeClr val="dk1"/>
                </a:solidFill>
                <a:latin typeface="Calibri"/>
                <a:ea typeface="Calibri"/>
                <a:cs typeface="Calibri"/>
                <a:sym typeface="Calibri"/>
              </a:rPr>
              <a:t>Decide and Control</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400" lang="en-US" i="0">
                <a:solidFill>
                  <a:schemeClr val="dk1"/>
                </a:solidFill>
                <a:latin typeface="Calibri"/>
                <a:ea typeface="Calibri"/>
                <a:cs typeface="Calibri"/>
                <a:sym typeface="Calibri"/>
              </a:rPr>
              <a:t>Individual power</a:t>
            </a:r>
          </a:p>
          <a:p>
            <a:r>
              <a:t/>
            </a:r>
          </a:p>
        </p:txBody>
      </p:sp>
      <p:cxnSp>
        <p:nvCxnSpPr>
          <p:cNvPr id="285" name="Shape 285"/>
          <p:cNvCxnSpPr/>
          <p:nvPr/>
        </p:nvCxnSpPr>
        <p:spPr>
          <a:xfrm>
            <a:off y="2781300" x="755650"/>
            <a:ext cy="1079499" cx="1585912"/>
          </a:xfrm>
          <a:prstGeom prst="straightConnector1">
            <a:avLst/>
          </a:prstGeom>
          <a:noFill/>
          <a:ln w="9525" cap="rnd">
            <a:solidFill>
              <a:srgbClr val="0000FF"/>
            </a:solidFill>
            <a:prstDash val="solid"/>
            <a:miter/>
            <a:headEnd w="med" len="med" type="none"/>
            <a:tailEnd w="med" len="med" type="triangle"/>
          </a:ln>
        </p:spPr>
      </p:cxnSp>
      <p:sp>
        <p:nvSpPr>
          <p:cNvPr id="286" name="Shape 286"/>
          <p:cNvSpPr txBox="1"/>
          <p:nvPr/>
        </p:nvSpPr>
        <p:spPr>
          <a:xfrm>
            <a:off y="1433512" x="250825"/>
            <a:ext cy="1490661" cx="2376487"/>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chemeClr val="dk1"/>
              </a:buClr>
              <a:buSzPct val="25000"/>
              <a:buFont typeface="Calibri"/>
              <a:buNone/>
            </a:pPr>
            <a:r>
              <a:rPr strike="noStrike" u="none" b="0" cap="none" baseline="0" sz="1400" lang="en-US" i="0">
                <a:solidFill>
                  <a:srgbClr val="0000FF"/>
                </a:solidFill>
                <a:latin typeface="Calibri"/>
                <a:ea typeface="Calibri"/>
                <a:cs typeface="Calibri"/>
                <a:sym typeface="Calibri"/>
              </a:rPr>
              <a:t>Management 2.0</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400" lang="en-US" i="0">
                <a:solidFill>
                  <a:schemeClr val="dk1"/>
                </a:solidFill>
                <a:latin typeface="Calibri"/>
                <a:ea typeface="Calibri"/>
                <a:cs typeface="Calibri"/>
                <a:sym typeface="Calibri"/>
              </a:rPr>
              <a:t>Share</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400" lang="en-US" i="0">
                <a:solidFill>
                  <a:schemeClr val="dk1"/>
                </a:solidFill>
                <a:latin typeface="Calibri"/>
                <a:ea typeface="Calibri"/>
                <a:cs typeface="Calibri"/>
                <a:sym typeface="Calibri"/>
              </a:rPr>
              <a:t>Contribute</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400" lang="en-US" i="0">
                <a:solidFill>
                  <a:schemeClr val="dk1"/>
                </a:solidFill>
                <a:latin typeface="Calibri"/>
                <a:ea typeface="Calibri"/>
                <a:cs typeface="Calibri"/>
                <a:sym typeface="Calibri"/>
              </a:rPr>
              <a:t>Exchange roles</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200" lang="en-US" i="0">
                <a:solidFill>
                  <a:schemeClr val="dk1"/>
                </a:solidFill>
                <a:latin typeface="Calibri"/>
                <a:ea typeface="Calibri"/>
                <a:cs typeface="Calibri"/>
                <a:sym typeface="Calibri"/>
              </a:rPr>
              <a:t>Reward</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200" lang="en-US" i="0">
                <a:solidFill>
                  <a:schemeClr val="dk1"/>
                </a:solidFill>
                <a:latin typeface="Calibri"/>
                <a:ea typeface="Calibri"/>
                <a:cs typeface="Calibri"/>
                <a:sym typeface="Calibri"/>
              </a:rPr>
              <a:t>Networks</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200" lang="en-US" i="0">
                <a:solidFill>
                  <a:schemeClr val="dk1"/>
                </a:solidFill>
                <a:latin typeface="Calibri"/>
                <a:ea typeface="Calibri"/>
                <a:cs typeface="Calibri"/>
                <a:sym typeface="Calibri"/>
              </a:rPr>
              <a:t>Trust</a:t>
            </a:r>
          </a:p>
        </p:txBody>
      </p:sp>
      <p:cxnSp>
        <p:nvCxnSpPr>
          <p:cNvPr id="287" name="Shape 287"/>
          <p:cNvCxnSpPr/>
          <p:nvPr/>
        </p:nvCxnSpPr>
        <p:spPr>
          <a:xfrm>
            <a:off y="4868862" x="1403350"/>
            <a:ext cy="503236" cx="576262"/>
          </a:xfrm>
          <a:prstGeom prst="straightConnector1">
            <a:avLst/>
          </a:prstGeom>
          <a:noFill/>
          <a:ln w="9525" cap="rnd">
            <a:solidFill>
              <a:srgbClr val="0000FF"/>
            </a:solidFill>
            <a:prstDash val="solid"/>
            <a:miter/>
            <a:headEnd w="med" len="med" type="none"/>
            <a:tailEnd w="med" len="med" type="triangle"/>
          </a:ln>
        </p:spPr>
      </p:cxnSp>
      <p:cxnSp>
        <p:nvCxnSpPr>
          <p:cNvPr id="288" name="Shape 288"/>
          <p:cNvCxnSpPr/>
          <p:nvPr/>
        </p:nvCxnSpPr>
        <p:spPr>
          <a:xfrm>
            <a:off y="5229225" x="1331912"/>
            <a:ext cy="576262" cx="863599"/>
          </a:xfrm>
          <a:prstGeom prst="straightConnector1">
            <a:avLst/>
          </a:prstGeom>
          <a:noFill/>
          <a:ln w="9525" cap="rnd">
            <a:solidFill>
              <a:schemeClr val="dk1"/>
            </a:solidFill>
            <a:prstDash val="solid"/>
            <a:miter/>
            <a:headEnd w="med" len="med" type="none"/>
            <a:tailEnd w="med" len="med" type="triangle"/>
          </a:ln>
        </p:spPr>
      </p:cxnSp>
      <p:sp>
        <p:nvSpPr>
          <p:cNvPr id="289" name="Shape 289"/>
          <p:cNvSpPr txBox="1"/>
          <p:nvPr/>
        </p:nvSpPr>
        <p:spPr>
          <a:xfrm>
            <a:off y="5013325" x="107950"/>
            <a:ext cy="274636" cx="1266825"/>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chemeClr val="dk1"/>
              </a:buClr>
              <a:buSzPct val="25000"/>
              <a:buFont typeface="Calibri"/>
              <a:buNone/>
            </a:pPr>
            <a:r>
              <a:rPr strike="noStrike" u="none" b="0" cap="none" baseline="0" sz="1200" lang="en-US" i="0">
                <a:solidFill>
                  <a:schemeClr val="dk1"/>
                </a:solidFill>
                <a:latin typeface="Calibri"/>
                <a:ea typeface="Calibri"/>
                <a:cs typeface="Calibri"/>
                <a:sym typeface="Calibri"/>
              </a:rPr>
              <a:t>Name and shame</a:t>
            </a:r>
          </a:p>
        </p:txBody>
      </p:sp>
      <p:sp>
        <p:nvSpPr>
          <p:cNvPr id="290" name="Shape 290"/>
          <p:cNvSpPr/>
          <p:nvPr/>
        </p:nvSpPr>
        <p:spPr>
          <a:xfrm>
            <a:off y="2420936" x="2771775"/>
            <a:ext cy="2952750" cx="3024187"/>
          </a:xfrm>
          <a:prstGeom prst="ellipse">
            <a:avLst/>
          </a:prstGeom>
          <a:noFill/>
          <a:ln w="9525" cap="rnd">
            <a:solidFill>
              <a:srgbClr val="0000FF"/>
            </a:solidFill>
            <a:prstDash val="solid"/>
            <a:miter/>
            <a:headEnd w="med" len="med" type="none"/>
            <a:tailEnd w="med" len="med" type="none"/>
          </a:ln>
        </p:spPr>
        <p:txBody>
          <a:bodyPr bIns="45700" rIns="91425" lIns="91425" tIns="45700" anchor="ctr" anchorCtr="0">
            <a:spAutoFit/>
          </a:bodyPr>
          <a:lstStyle/>
          <a:p/>
        </p:txBody>
      </p:sp>
      <p:sp>
        <p:nvSpPr>
          <p:cNvPr id="291" name="Shape 291"/>
          <p:cNvSpPr txBox="1"/>
          <p:nvPr/>
        </p:nvSpPr>
        <p:spPr>
          <a:xfrm>
            <a:off y="4005262" x="6443662"/>
            <a:ext cy="1984374" cx="2881312"/>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rgbClr val="0000FF"/>
                </a:solidFill>
                <a:latin typeface="Calibri"/>
                <a:ea typeface="Calibri"/>
                <a:cs typeface="Calibri"/>
                <a:sym typeface="Calibri"/>
              </a:rPr>
              <a:t>Management 3.0</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chemeClr val="dk1"/>
                </a:solidFill>
                <a:latin typeface="Calibri"/>
                <a:ea typeface="Calibri"/>
                <a:cs typeface="Calibri"/>
                <a:sym typeface="Calibri"/>
              </a:rPr>
              <a:t>Agility</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chemeClr val="dk1"/>
                </a:solidFill>
                <a:latin typeface="Calibri"/>
                <a:ea typeface="Calibri"/>
                <a:cs typeface="Calibri"/>
                <a:sym typeface="Calibri"/>
              </a:rPr>
              <a:t>Community interest</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chemeClr val="dk1"/>
                </a:solidFill>
                <a:latin typeface="Calibri"/>
                <a:ea typeface="Calibri"/>
                <a:cs typeface="Calibri"/>
                <a:sym typeface="Calibri"/>
              </a:rPr>
              <a:t>Knowledge Management</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chemeClr val="dk1"/>
                </a:solidFill>
                <a:latin typeface="Calibri"/>
                <a:ea typeface="Calibri"/>
                <a:cs typeface="Calibri"/>
                <a:sym typeface="Calibri"/>
              </a:rPr>
              <a:t>Collective Intelligence</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600" lang="en-US" i="0">
                <a:solidFill>
                  <a:schemeClr val="dk1"/>
                </a:solidFill>
                <a:latin typeface="Calibri"/>
                <a:ea typeface="Calibri"/>
                <a:cs typeface="Calibri"/>
                <a:sym typeface="Calibri"/>
              </a:rPr>
              <a:t>Recognize and reward attitude</a:t>
            </a:r>
          </a:p>
          <a:p>
            <a:r>
              <a:t/>
            </a:r>
          </a:p>
        </p:txBody>
      </p:sp>
      <p:sp>
        <p:nvSpPr>
          <p:cNvPr id="292" name="Shape 292"/>
          <p:cNvSpPr txBox="1"/>
          <p:nvPr/>
        </p:nvSpPr>
        <p:spPr>
          <a:xfrm>
            <a:off y="1560512" x="5580062"/>
            <a:ext cy="1281111" cx="3313112"/>
          </a:xfrm>
          <a:prstGeom prst="rect">
            <a:avLst/>
          </a:prstGeom>
          <a:noFill/>
          <a:ln>
            <a:noFill/>
          </a:ln>
        </p:spPr>
        <p:txBody>
          <a:bodyPr bIns="45700" rIns="91425" lIns="91425" tIns="45700" anchor="t" anchorCtr="0">
            <a:spAutoFit/>
          </a:bodyPr>
          <a:lstStyle/>
          <a:p>
            <a:pPr algn="r"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rgbClr val="FF0000"/>
                </a:solidFill>
                <a:latin typeface="Calibri"/>
                <a:ea typeface="Calibri"/>
                <a:cs typeface="Calibri"/>
                <a:sym typeface="Calibri"/>
              </a:rPr>
              <a:t>Neutrinos 3.0 Moves</a:t>
            </a:r>
          </a:p>
          <a:p>
            <a:pPr algn="r" rtl="0" lvl="0" marR="0" indent="0" marL="0">
              <a:lnSpc>
                <a:spcPct val="100000"/>
              </a:lnSpc>
              <a:spcBef>
                <a:spcPts val="0"/>
              </a:spcBef>
              <a:spcAft>
                <a:spcPts val="0"/>
              </a:spcAft>
              <a:buClr>
                <a:schemeClr val="dk1"/>
              </a:buClr>
              <a:buSzPct val="25000"/>
              <a:buFont typeface="Calibri"/>
              <a:buNone/>
            </a:pPr>
            <a:r>
              <a:rPr strike="noStrike" u="none" b="0" cap="none" baseline="0" sz="1600" lang="en-US" i="0">
                <a:solidFill>
                  <a:schemeClr val="dk1"/>
                </a:solidFill>
                <a:latin typeface="Calibri"/>
                <a:ea typeface="Calibri"/>
                <a:cs typeface="Calibri"/>
                <a:sym typeface="Calibri"/>
              </a:rPr>
              <a:t>Move outside patterns and cycles</a:t>
            </a:r>
          </a:p>
          <a:p>
            <a:pPr algn="r" rtl="0" lvl="0" marR="0" indent="0" marL="0">
              <a:lnSpc>
                <a:spcPct val="100000"/>
              </a:lnSpc>
              <a:spcBef>
                <a:spcPts val="0"/>
              </a:spcBef>
              <a:spcAft>
                <a:spcPts val="0"/>
              </a:spcAft>
              <a:buClr>
                <a:schemeClr val="dk1"/>
              </a:buClr>
              <a:buSzPct val="25000"/>
              <a:buFont typeface="Calibri"/>
              <a:buNone/>
            </a:pPr>
            <a:r>
              <a:rPr strike="noStrike" u="none" b="0" cap="none" baseline="0" sz="1400" lang="en-US" i="0">
                <a:solidFill>
                  <a:schemeClr val="dk1"/>
                </a:solidFill>
                <a:latin typeface="Calibri"/>
                <a:ea typeface="Calibri"/>
                <a:cs typeface="Calibri"/>
                <a:sym typeface="Calibri"/>
              </a:rPr>
              <a:t>Bet on collective intelligence</a:t>
            </a:r>
          </a:p>
          <a:p>
            <a:pPr algn="r" rtl="0" lvl="0" marR="0" indent="0" marL="0">
              <a:lnSpc>
                <a:spcPct val="100000"/>
              </a:lnSpc>
              <a:spcBef>
                <a:spcPts val="0"/>
              </a:spcBef>
              <a:spcAft>
                <a:spcPts val="0"/>
              </a:spcAft>
              <a:buClr>
                <a:schemeClr val="dk1"/>
              </a:buClr>
              <a:buSzPct val="25000"/>
              <a:buFont typeface="Calibri"/>
              <a:buNone/>
            </a:pPr>
            <a:r>
              <a:rPr strike="noStrike" u="none" b="0" cap="none" baseline="0" sz="1400" lang="en-US" i="0">
                <a:solidFill>
                  <a:schemeClr val="dk1"/>
                </a:solidFill>
                <a:latin typeface="Calibri"/>
                <a:ea typeface="Calibri"/>
                <a:cs typeface="Calibri"/>
                <a:sym typeface="Calibri"/>
              </a:rPr>
              <a:t>Recognize contribution</a:t>
            </a:r>
          </a:p>
          <a:p>
            <a:r>
              <a:t/>
            </a:r>
          </a:p>
        </p:txBody>
      </p:sp>
      <p:cxnSp>
        <p:nvCxnSpPr>
          <p:cNvPr id="293" name="Shape 293"/>
          <p:cNvCxnSpPr/>
          <p:nvPr/>
        </p:nvCxnSpPr>
        <p:spPr>
          <a:xfrm rot="10800000">
            <a:off y="4005261" x="5795962"/>
            <a:ext cy="144462" cx="647700"/>
          </a:xfrm>
          <a:prstGeom prst="straightConnector1">
            <a:avLst/>
          </a:prstGeom>
          <a:noFill/>
          <a:ln w="9525" cap="rnd">
            <a:solidFill>
              <a:srgbClr val="0000FF"/>
            </a:solidFill>
            <a:prstDash val="solid"/>
            <a:miter/>
            <a:headEnd w="med" len="med" type="none"/>
            <a:tailEnd w="med" len="med" type="triangle"/>
          </a:ln>
        </p:spPr>
      </p:cxnSp>
      <p:cxnSp>
        <p:nvCxnSpPr>
          <p:cNvPr id="294" name="Shape 294"/>
          <p:cNvCxnSpPr/>
          <p:nvPr/>
        </p:nvCxnSpPr>
        <p:spPr>
          <a:xfrm>
            <a:off y="6669086" x="1692275"/>
            <a:ext cy="0" cx="6767512"/>
          </a:xfrm>
          <a:prstGeom prst="straightConnector1">
            <a:avLst/>
          </a:prstGeom>
          <a:noFill/>
          <a:ln w="9525" cap="rnd">
            <a:solidFill>
              <a:schemeClr val="dk1"/>
            </a:solidFill>
            <a:prstDash val="solid"/>
            <a:miter/>
            <a:headEnd w="med" len="med" type="none"/>
            <a:tailEnd w="med" len="med" type="triangle"/>
          </a:ln>
        </p:spPr>
      </p:cxnSp>
      <p:cxnSp>
        <p:nvCxnSpPr>
          <p:cNvPr id="295" name="Shape 295"/>
          <p:cNvCxnSpPr/>
          <p:nvPr/>
        </p:nvCxnSpPr>
        <p:spPr>
          <a:xfrm rot="10800000">
            <a:off y="908049" x="1619249"/>
            <a:ext cy="5761036" cx="73025"/>
          </a:xfrm>
          <a:prstGeom prst="straightConnector1">
            <a:avLst/>
          </a:prstGeom>
          <a:noFill/>
          <a:ln w="9525" cap="rnd">
            <a:solidFill>
              <a:schemeClr val="dk1"/>
            </a:solidFill>
            <a:prstDash val="solid"/>
            <a:miter/>
            <a:headEnd w="med" len="med" type="none"/>
            <a:tailEnd w="med" len="med" type="triangle"/>
          </a:ln>
        </p:spPr>
      </p:cxnSp>
      <p:sp>
        <p:nvSpPr>
          <p:cNvPr id="296" name="Shape 296"/>
          <p:cNvSpPr txBox="1"/>
          <p:nvPr/>
        </p:nvSpPr>
        <p:spPr>
          <a:xfrm>
            <a:off y="620712" x="1258887"/>
            <a:ext cy="304799" cx="863599"/>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chemeClr val="dk1"/>
              </a:buClr>
              <a:buSzPct val="25000"/>
              <a:buFont typeface="Arial"/>
              <a:buNone/>
            </a:pPr>
            <a:r>
              <a:rPr strike="noStrike" u="none" b="1" cap="none" baseline="0" sz="1400" lang="en-US" i="0">
                <a:solidFill>
                  <a:schemeClr val="dk1"/>
                </a:solidFill>
                <a:latin typeface="Arial"/>
                <a:ea typeface="Arial"/>
                <a:cs typeface="Arial"/>
                <a:sym typeface="Arial"/>
              </a:rPr>
              <a:t>Velocity</a:t>
            </a:r>
          </a:p>
        </p:txBody>
      </p:sp>
      <p:sp>
        <p:nvSpPr>
          <p:cNvPr id="297" name="Shape 297"/>
          <p:cNvSpPr txBox="1"/>
          <p:nvPr/>
        </p:nvSpPr>
        <p:spPr>
          <a:xfrm>
            <a:off y="6381750" x="7451725"/>
            <a:ext cy="304799" cx="1060449"/>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chemeClr val="dk1"/>
              </a:buClr>
              <a:buSzPct val="25000"/>
              <a:buFont typeface="Arial"/>
              <a:buNone/>
            </a:pPr>
            <a:r>
              <a:rPr strike="noStrike" u="none" b="1" cap="none" baseline="0" sz="1400" lang="en-US" i="0">
                <a:solidFill>
                  <a:schemeClr val="dk1"/>
                </a:solidFill>
                <a:latin typeface="Arial"/>
                <a:ea typeface="Arial"/>
                <a:cs typeface="Arial"/>
                <a:sym typeface="Arial"/>
              </a:rPr>
              <a:t>Autonomy</a:t>
            </a:r>
          </a:p>
        </p:txBody>
      </p:sp>
      <p:cxnSp>
        <p:nvCxnSpPr>
          <p:cNvPr id="298" name="Shape 298"/>
          <p:cNvCxnSpPr/>
          <p:nvPr/>
        </p:nvCxnSpPr>
        <p:spPr>
          <a:xfrm flipH="1">
            <a:off y="1844675" x="4427536"/>
            <a:ext cy="144462" cx="1081086"/>
          </a:xfrm>
          <a:prstGeom prst="straightConnector1">
            <a:avLst/>
          </a:prstGeom>
          <a:noFill/>
          <a:ln w="9525" cap="rnd">
            <a:solidFill>
              <a:srgbClr val="FF0000"/>
            </a:solidFill>
            <a:prstDash val="solid"/>
            <a:miter/>
            <a:headEnd w="med" len="med" type="none"/>
            <a:tailEnd w="med" len="med" type="triangle"/>
          </a:ln>
        </p:spPr>
      </p:cxnSp>
      <p:cxnSp>
        <p:nvCxnSpPr>
          <p:cNvPr id="299" name="Shape 299"/>
          <p:cNvCxnSpPr/>
          <p:nvPr/>
        </p:nvCxnSpPr>
        <p:spPr>
          <a:xfrm flipH="1">
            <a:off y="1916111" x="5292725"/>
            <a:ext cy="647700" cx="360362"/>
          </a:xfrm>
          <a:prstGeom prst="straightConnector1">
            <a:avLst/>
          </a:prstGeom>
          <a:noFill/>
          <a:ln w="9525" cap="rnd">
            <a:solidFill>
              <a:srgbClr val="FF0000"/>
            </a:solidFill>
            <a:prstDash val="solid"/>
            <a:miter/>
            <a:headEnd w="med" len="med" type="none"/>
            <a:tailEnd w="med" len="med" type="triangle"/>
          </a:ln>
        </p:spPr>
      </p:cxnSp>
      <p:cxnSp>
        <p:nvCxnSpPr>
          <p:cNvPr id="300" name="Shape 300"/>
          <p:cNvCxnSpPr/>
          <p:nvPr/>
        </p:nvCxnSpPr>
        <p:spPr>
          <a:xfrm rot="10800000" flipH="1">
            <a:off y="1412875" x="5867400"/>
            <a:ext cy="215899" cx="217487"/>
          </a:xfrm>
          <a:prstGeom prst="straightConnector1">
            <a:avLst/>
          </a:prstGeom>
          <a:noFill/>
          <a:ln w="9525" cap="rnd">
            <a:solidFill>
              <a:srgbClr val="FF0000"/>
            </a:solidFill>
            <a:prstDash val="solid"/>
            <a:miter/>
            <a:headEnd w="med" len="med" type="none"/>
            <a:tailEnd w="med" len="med" type="triangle"/>
          </a:ln>
        </p:spPr>
      </p:cxnSp>
      <p:sp>
        <p:nvSpPr>
          <p:cNvPr id="301" name="Shape 301"/>
          <p:cNvSpPr/>
          <p:nvPr/>
        </p:nvSpPr>
        <p:spPr>
          <a:xfrm>
            <a:off y="44450" x="107950"/>
            <a:ext cy="1225550" cx="879474"/>
          </a:xfrm>
          <a:prstGeom prst="rect">
            <a:avLst/>
          </a:prstGeom>
          <a:blipFill>
            <a:blip r:embed="rId3"/>
            <a:stretch>
              <a:fillRect/>
            </a:stretch>
          </a:blipFill>
        </p:spPr>
      </p:sp>
      <p:sp>
        <p:nvSpPr>
          <p:cNvPr id="302" name="Shape 302"/>
          <p:cNvSpPr txBox="1"/>
          <p:nvPr/>
        </p:nvSpPr>
        <p:spPr>
          <a:xfrm>
            <a:off y="692150" x="6443662"/>
            <a:ext cy="457200" cx="1441449"/>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chemeClr val="dk1"/>
              </a:buClr>
              <a:buSzPct val="25000"/>
              <a:buFont typeface="Arial"/>
              <a:buNone/>
            </a:pPr>
            <a:r>
              <a:rPr strike="noStrike" u="none" b="1" cap="none" baseline="0" sz="1200" lang="en-US" i="0">
                <a:solidFill>
                  <a:srgbClr val="FF0000"/>
                </a:solidFill>
                <a:latin typeface="Arial"/>
                <a:ea typeface="Arial"/>
                <a:cs typeface="Arial"/>
                <a:sym typeface="Arial"/>
              </a:rPr>
              <a:t>Ex 3 : Staffing and org charts</a:t>
            </a:r>
          </a:p>
        </p:txBody>
      </p:sp>
      <p:sp>
        <p:nvSpPr>
          <p:cNvPr id="303" name="Shape 303"/>
          <p:cNvSpPr txBox="1"/>
          <p:nvPr/>
        </p:nvSpPr>
        <p:spPr>
          <a:xfrm>
            <a:off y="1700211" x="1979611"/>
            <a:ext cy="1004887" cx="1728787"/>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chemeClr val="dk1"/>
              </a:buClr>
              <a:buSzPct val="25000"/>
              <a:buFont typeface="Arial"/>
              <a:buNone/>
            </a:pPr>
            <a:r>
              <a:rPr strike="noStrike" u="none" b="1" cap="none" baseline="0" sz="1200" lang="en-US" i="0">
                <a:solidFill>
                  <a:srgbClr val="FF0000"/>
                </a:solidFill>
                <a:latin typeface="Arial"/>
                <a:ea typeface="Arial"/>
                <a:cs typeface="Arial"/>
                <a:sym typeface="Arial"/>
              </a:rPr>
              <a:t>Ex 2 : Go live on cloud tools </a:t>
            </a:r>
            <a:r>
              <a:rPr strike="noStrike" u="none" b="0" cap="none" baseline="0" sz="1200" lang="en-US" i="0">
                <a:solidFill>
                  <a:srgbClr val="FF0000"/>
                </a:solidFill>
                <a:latin typeface="Arial"/>
                <a:ea typeface="Arial"/>
                <a:cs typeface="Arial"/>
                <a:sym typeface="Arial"/>
              </a:rPr>
              <a:t>vs secured internal solution design process and validation</a:t>
            </a:r>
          </a:p>
        </p:txBody>
      </p:sp>
      <p:sp>
        <p:nvSpPr>
          <p:cNvPr id="304" name="Shape 304"/>
          <p:cNvSpPr txBox="1"/>
          <p:nvPr/>
        </p:nvSpPr>
        <p:spPr>
          <a:xfrm>
            <a:off y="2997200" x="5724525"/>
            <a:ext cy="639762" cx="2592387"/>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chemeClr val="dk1"/>
              </a:buClr>
              <a:buSzPct val="25000"/>
              <a:buFont typeface="Arial"/>
              <a:buNone/>
            </a:pPr>
            <a:r>
              <a:rPr strike="noStrike" u="none" b="1" cap="none" baseline="0" sz="1200" lang="en-US" i="0">
                <a:solidFill>
                  <a:srgbClr val="FF0000"/>
                </a:solidFill>
                <a:latin typeface="Arial"/>
                <a:ea typeface="Arial"/>
                <a:cs typeface="Arial"/>
                <a:sym typeface="Arial"/>
              </a:rPr>
              <a:t>Ex 1 : Re-allocate 1.0 and 2.0 budgeted actions into 3.0 bets </a:t>
            </a:r>
            <a:r>
              <a:rPr strike="noStrike" u="none" b="0" cap="none" baseline="0" sz="1200" lang="en-US" i="0">
                <a:solidFill>
                  <a:srgbClr val="FF0000"/>
                </a:solidFill>
                <a:latin typeface="Arial"/>
                <a:ea typeface="Arial"/>
                <a:cs typeface="Arial"/>
                <a:sym typeface="Arial"/>
              </a:rPr>
              <a:t>(Time and resources) </a:t>
            </a:r>
          </a:p>
        </p:txBody>
      </p:sp>
      <p:cxnSp>
        <p:nvCxnSpPr>
          <p:cNvPr id="305" name="Shape 305"/>
          <p:cNvCxnSpPr/>
          <p:nvPr/>
        </p:nvCxnSpPr>
        <p:spPr>
          <a:xfrm rot="10800000">
            <a:off y="1773236" x="5724524"/>
            <a:ext cy="0" cx="865187"/>
          </a:xfrm>
          <a:prstGeom prst="straightConnector1">
            <a:avLst/>
          </a:prstGeom>
          <a:noFill/>
          <a:ln w="9525" cap="rnd">
            <a:solidFill>
              <a:srgbClr val="FF0000"/>
            </a:solidFill>
            <a:prstDash val="solid"/>
            <a:miter/>
            <a:headEnd w="med" len="med" type="oval"/>
            <a:tailEnd w="med" len="med" type="oval"/>
          </a:ln>
        </p:spPr>
      </p:cxnSp>
      <p:cxnSp>
        <p:nvCxnSpPr>
          <p:cNvPr id="306" name="Shape 306"/>
          <p:cNvCxnSpPr/>
          <p:nvPr/>
        </p:nvCxnSpPr>
        <p:spPr>
          <a:xfrm rot="10800000" flipH="1">
            <a:off y="2349499" x="1692275"/>
            <a:ext cy="4319587" cx="4967286"/>
          </a:xfrm>
          <a:prstGeom prst="straightConnector1">
            <a:avLst/>
          </a:prstGeom>
          <a:noFill/>
          <a:ln w="9525" cap="rnd">
            <a:solidFill>
              <a:schemeClr val="dk1"/>
            </a:solidFill>
            <a:prstDash val="solid"/>
            <a:miter/>
            <a:headEnd w="med" len="med" type="triangle"/>
            <a:tailEnd w="med" len="med" type="triangle"/>
          </a:ln>
        </p:spPr>
      </p:cxnSp>
      <p:sp>
        <p:nvSpPr>
          <p:cNvPr id="307" name="Shape 307"/>
          <p:cNvSpPr txBox="1"/>
          <p:nvPr/>
        </p:nvSpPr>
        <p:spPr>
          <a:xfrm>
            <a:off y="6224587" x="0"/>
            <a:ext cy="517524" cx="1763711"/>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chemeClr val="dk1"/>
                </a:solidFill>
                <a:latin typeface="Arial"/>
                <a:ea typeface="Arial"/>
                <a:cs typeface="Arial"/>
                <a:sym typeface="Arial"/>
              </a:rPr>
              <a:t>
</a:t>
            </a:r>
            <a:r>
              <a:rPr strike="noStrike" u="none" b="0" cap="none" baseline="0" sz="1400" lang="en-US" i="0">
                <a:solidFill>
                  <a:schemeClr val="dk1"/>
                </a:solidFill>
                <a:latin typeface="Calibri"/>
                <a:ea typeface="Calibri"/>
                <a:cs typeface="Calibri"/>
                <a:sym typeface="Calibri"/>
              </a:rPr>
              <a:t>Bureaucracy gravity</a:t>
            </a:r>
          </a:p>
        </p:txBody>
      </p:sp>
      <p:sp>
        <p:nvSpPr>
          <p:cNvPr id="308" name="Shape 308"/>
          <p:cNvSpPr txBox="1"/>
          <p:nvPr/>
        </p:nvSpPr>
        <p:spPr>
          <a:xfrm>
            <a:off y="260350" x="7704136"/>
            <a:ext cy="730250" cx="1439862"/>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chemeClr val="dk1"/>
              </a:buClr>
              <a:buSzPct val="25000"/>
              <a:buFont typeface="Calibri"/>
              <a:buNone/>
            </a:pPr>
            <a:r>
              <a:rPr strike="noStrike" u="none" b="0" cap="none" baseline="0" sz="1400" lang="en-US" i="0">
                <a:solidFill>
                  <a:srgbClr val="0000FF"/>
                </a:solidFill>
                <a:latin typeface="Calibri"/>
                <a:ea typeface="Calibri"/>
                <a:cs typeface="Calibri"/>
                <a:sym typeface="Calibri"/>
              </a:rPr>
              <a:t>Low interaction</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400" lang="en-US" i="0">
                <a:solidFill>
                  <a:srgbClr val="0000FF"/>
                </a:solidFill>
                <a:latin typeface="Calibri"/>
                <a:ea typeface="Calibri"/>
                <a:cs typeface="Calibri"/>
                <a:sym typeface="Calibri"/>
              </a:rPr>
              <a:t>With bureaucracy</a:t>
            </a:r>
          </a:p>
        </p:txBody>
      </p:sp>
      <p:cxnSp>
        <p:nvCxnSpPr>
          <p:cNvPr id="309" name="Shape 309"/>
          <p:cNvCxnSpPr/>
          <p:nvPr/>
        </p:nvCxnSpPr>
        <p:spPr>
          <a:xfrm rot="10800000" flipH="1">
            <a:off y="1052512" x="7524750"/>
            <a:ext cy="504824" cx="576262"/>
          </a:xfrm>
          <a:prstGeom prst="straightConnector1">
            <a:avLst/>
          </a:prstGeom>
          <a:noFill/>
          <a:ln w="9525" cap="rnd">
            <a:solidFill>
              <a:srgbClr val="0000FF"/>
            </a:solidFill>
            <a:prstDash val="solid"/>
            <a:miter/>
            <a:headEnd w="med" len="med" type="none"/>
            <a:tailEnd w="med" len="med" type="triangle"/>
          </a:ln>
        </p:spPr>
      </p:cxnSp>
      <p:sp>
        <p:nvSpPr>
          <p:cNvPr id="310" name="Shape 310"/>
          <p:cNvSpPr txBox="1"/>
          <p:nvPr/>
        </p:nvSpPr>
        <p:spPr>
          <a:xfrm>
            <a:off y="6640511" x="7643811"/>
            <a:ext cy="244474" cx="1436686"/>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chemeClr val="dk1"/>
              </a:buClr>
              <a:buSzPct val="25000"/>
              <a:buFont typeface="Calibri"/>
              <a:buNone/>
            </a:pPr>
            <a:r>
              <a:rPr strike="noStrike" u="none" b="0" cap="none" baseline="0" sz="1000" lang="en-US" i="0">
                <a:solidFill>
                  <a:schemeClr val="dk1"/>
                </a:solidFill>
                <a:latin typeface="Calibri"/>
                <a:ea typeface="Calibri"/>
                <a:cs typeface="Calibri"/>
                <a:sym typeface="Calibri"/>
              </a:rPr>
              <a:t>Update : FL  17 oct 2011</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14" name="Shape 314"/>
        <p:cNvGrpSpPr/>
        <p:nvPr/>
      </p:nvGrpSpPr>
      <p:grpSpPr>
        <a:xfrm>
          <a:off y="0" x="0"/>
          <a:ext cy="0" cx="0"/>
          <a:chOff y="0" x="0"/>
          <a:chExt cy="0" cx="0"/>
        </a:xfrm>
      </p:grpSpPr>
      <p:sp>
        <p:nvSpPr>
          <p:cNvPr id="315" name="Shape 315"/>
          <p:cNvSpPr/>
          <p:nvPr/>
        </p:nvSpPr>
        <p:spPr>
          <a:xfrm>
            <a:off y="4941887" x="1908175"/>
            <a:ext cy="1657350" cx="1871662"/>
          </a:xfrm>
          <a:prstGeom prst="ellipse">
            <a:avLst/>
          </a:prstGeom>
          <a:noFill/>
          <a:ln w="9525" cap="rnd">
            <a:solidFill>
              <a:srgbClr val="0000FF"/>
            </a:solidFill>
            <a:prstDash val="solid"/>
            <a:miter/>
            <a:headEnd w="med" len="med" type="none"/>
            <a:tailEnd w="med" len="med" type="none"/>
          </a:ln>
        </p:spPr>
        <p:txBody>
          <a:bodyPr bIns="45700" rIns="91425" lIns="91425" tIns="45700" anchor="ctr" anchorCtr="0">
            <a:spAutoFit/>
          </a:bodyPr>
          <a:lstStyle/>
          <a:p/>
        </p:txBody>
      </p:sp>
      <p:sp>
        <p:nvSpPr>
          <p:cNvPr id="316" name="Shape 316"/>
          <p:cNvSpPr/>
          <p:nvPr/>
        </p:nvSpPr>
        <p:spPr>
          <a:xfrm>
            <a:off y="2924175" x="2124075"/>
            <a:ext cy="3673475" cx="3527424"/>
          </a:xfrm>
          <a:prstGeom prst="ellipse">
            <a:avLst/>
          </a:prstGeom>
          <a:noFill/>
          <a:ln w="9525" cap="rnd">
            <a:solidFill>
              <a:srgbClr val="0000FF"/>
            </a:solidFill>
            <a:prstDash val="solid"/>
            <a:miter/>
            <a:headEnd w="med" len="med" type="none"/>
            <a:tailEnd w="med" len="med" type="none"/>
          </a:ln>
        </p:spPr>
        <p:txBody>
          <a:bodyPr bIns="45700" rIns="91425" lIns="91425" tIns="45700" anchor="ctr" anchorCtr="0">
            <a:spAutoFit/>
          </a:bodyPr>
          <a:lstStyle/>
          <a:p/>
        </p:txBody>
      </p:sp>
      <p:sp>
        <p:nvSpPr>
          <p:cNvPr id="317" name="Shape 317"/>
          <p:cNvSpPr/>
          <p:nvPr/>
        </p:nvSpPr>
        <p:spPr>
          <a:xfrm>
            <a:off y="1989136" x="3492500"/>
            <a:ext cy="792162" cx="1366836"/>
          </a:xfrm>
          <a:prstGeom prst="ellipse">
            <a:avLst/>
          </a:prstGeom>
          <a:noFill/>
          <a:ln w="9525" cap="rnd">
            <a:solidFill>
              <a:srgbClr val="FF0000"/>
            </a:solidFill>
            <a:prstDash val="solid"/>
            <a:miter/>
            <a:headEnd w="med" len="med" type="none"/>
            <a:tailEnd w="med" len="med" type="none"/>
          </a:ln>
        </p:spPr>
        <p:txBody>
          <a:bodyPr bIns="45700" rIns="91425" lIns="91425" tIns="45700" anchor="ctr" anchorCtr="0">
            <a:spAutoFit/>
          </a:bodyPr>
          <a:lstStyle/>
          <a:p/>
        </p:txBody>
      </p:sp>
      <p:sp>
        <p:nvSpPr>
          <p:cNvPr id="318" name="Shape 318"/>
          <p:cNvSpPr/>
          <p:nvPr/>
        </p:nvSpPr>
        <p:spPr>
          <a:xfrm rot="1679999">
            <a:off y="2565399" x="4500562"/>
            <a:ext cy="1584325" cx="1008062"/>
          </a:xfrm>
          <a:prstGeom prst="ellipse">
            <a:avLst/>
          </a:prstGeom>
          <a:noFill/>
          <a:ln w="9525" cap="rnd">
            <a:solidFill>
              <a:srgbClr val="FF0000"/>
            </a:solidFill>
            <a:prstDash val="solid"/>
            <a:miter/>
            <a:headEnd w="med" len="med" type="none"/>
            <a:tailEnd w="med" len="med" type="none"/>
          </a:ln>
        </p:spPr>
        <p:txBody>
          <a:bodyPr bIns="45700" rIns="91425" lIns="91425" tIns="45700" anchor="ctr" anchorCtr="0">
            <a:spAutoFit/>
          </a:bodyPr>
          <a:lstStyle/>
          <a:p/>
        </p:txBody>
      </p:sp>
      <p:sp>
        <p:nvSpPr>
          <p:cNvPr id="319" name="Shape 319"/>
          <p:cNvSpPr/>
          <p:nvPr/>
        </p:nvSpPr>
        <p:spPr>
          <a:xfrm>
            <a:off y="1125537" x="6084887"/>
            <a:ext cy="288925" cx="360362"/>
          </a:xfrm>
          <a:prstGeom prst="ellipse">
            <a:avLst/>
          </a:prstGeom>
          <a:noFill/>
          <a:ln w="9525" cap="rnd">
            <a:solidFill>
              <a:srgbClr val="FF0000"/>
            </a:solidFill>
            <a:prstDash val="solid"/>
            <a:miter/>
            <a:headEnd w="med" len="med" type="none"/>
            <a:tailEnd w="med" len="med" type="none"/>
          </a:ln>
        </p:spPr>
        <p:txBody>
          <a:bodyPr bIns="45700" rIns="91425" lIns="91425" tIns="45700" anchor="ctr" anchorCtr="0">
            <a:spAutoFit/>
          </a:bodyPr>
          <a:lstStyle/>
          <a:p/>
        </p:txBody>
      </p:sp>
      <p:sp>
        <p:nvSpPr>
          <p:cNvPr id="320" name="Shape 320"/>
          <p:cNvSpPr txBox="1"/>
          <p:nvPr/>
        </p:nvSpPr>
        <p:spPr>
          <a:xfrm>
            <a:off y="-315912" x="468312"/>
            <a:ext cy="1143000" cx="7559675"/>
          </a:xfrm>
          <a:prstGeom prst="rect">
            <a:avLst/>
          </a:prstGeom>
          <a:noFill/>
          <a:ln>
            <a:noFill/>
          </a:ln>
        </p:spPr>
        <p:txBody>
          <a:bodyPr bIns="45700" rIns="91425" lIns="91425" tIns="45700" anchor="ctr" anchorCtr="0">
            <a:spAutoFit/>
          </a:bodyPr>
          <a:lstStyle/>
          <a:p>
            <a:pPr algn="ctr" rtl="0" lvl="0" marR="0" indent="0" marL="0">
              <a:lnSpc>
                <a:spcPct val="100000"/>
              </a:lnSpc>
              <a:spcBef>
                <a:spcPts val="0"/>
              </a:spcBef>
              <a:spcAft>
                <a:spcPts val="0"/>
              </a:spcAft>
              <a:buClr>
                <a:schemeClr val="dk1"/>
              </a:buClr>
              <a:buSzPct val="25000"/>
              <a:buFont typeface="Calibri"/>
              <a:buNone/>
            </a:pPr>
            <a:r>
              <a:rPr strike="noStrike" u="none" b="0" cap="none" baseline="0" sz="2000" lang="en-US" i="0">
                <a:solidFill>
                  <a:schemeClr val="dk2"/>
                </a:solidFill>
                <a:latin typeface="Calibri"/>
                <a:ea typeface="Calibri"/>
                <a:cs typeface="Calibri"/>
                <a:sym typeface="Calibri"/>
              </a:rPr>
              <a:t>Zoom on </a:t>
            </a:r>
            <a:r>
              <a:rPr strike="noStrike" u="none" b="1" cap="none" baseline="0" sz="2000" lang="en-US" i="0">
                <a:solidFill>
                  <a:schemeClr val="dk2"/>
                </a:solidFill>
                <a:latin typeface="Calibri"/>
                <a:ea typeface="Calibri"/>
                <a:cs typeface="Calibri"/>
                <a:sym typeface="Calibri"/>
              </a:rPr>
              <a:t>Staffing and organization chart</a:t>
            </a:r>
            <a:r>
              <a:rPr strike="noStrike" u="none" b="0" cap="none" baseline="0" sz="2000" lang="en-US" i="0">
                <a:solidFill>
                  <a:schemeClr val="dk2"/>
                </a:solidFill>
                <a:latin typeface="Calibri"/>
                <a:ea typeface="Calibri"/>
                <a:cs typeface="Calibri"/>
                <a:sym typeface="Calibri"/>
              </a:rPr>
              <a:t> updates</a:t>
            </a:r>
          </a:p>
        </p:txBody>
      </p:sp>
      <p:sp>
        <p:nvSpPr>
          <p:cNvPr id="321" name="Shape 321"/>
          <p:cNvSpPr txBox="1"/>
          <p:nvPr/>
        </p:nvSpPr>
        <p:spPr>
          <a:xfrm>
            <a:off y="3933825" x="0"/>
            <a:ext cy="2857499" cx="1476375"/>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chemeClr val="dk1"/>
              </a:buClr>
              <a:buSzPct val="25000"/>
              <a:buFont typeface="Calibri"/>
              <a:buNone/>
            </a:pPr>
            <a:r>
              <a:rPr strike="noStrike" u="none" b="0" cap="none" baseline="0" sz="1400" lang="en-US" i="0">
                <a:solidFill>
                  <a:srgbClr val="0000FF"/>
                </a:solidFill>
                <a:latin typeface="Calibri"/>
                <a:ea typeface="Calibri"/>
                <a:cs typeface="Calibri"/>
                <a:sym typeface="Calibri"/>
              </a:rPr>
              <a:t>Management 1.0</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400" lang="en-US" i="0">
                <a:solidFill>
                  <a:schemeClr val="dk1"/>
                </a:solidFill>
                <a:latin typeface="Calibri"/>
                <a:ea typeface="Calibri"/>
                <a:cs typeface="Calibri"/>
                <a:sym typeface="Calibri"/>
              </a:rPr>
              <a:t>Org chart design process with long validation workflow</a:t>
            </a:r>
          </a:p>
          <a:p>
            <a:r>
              <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400" lang="en-US" i="0">
                <a:solidFill>
                  <a:schemeClr val="dk1"/>
                </a:solidFill>
                <a:latin typeface="Calibri"/>
                <a:ea typeface="Calibri"/>
                <a:cs typeface="Calibri"/>
                <a:sym typeface="Calibri"/>
              </a:rPr>
              <a:t>Posting on </a:t>
            </a:r>
            <a:r>
              <a:rPr strike="noStrike" u="none" b="1" cap="none" baseline="0" sz="1400" lang="en-US" i="0">
                <a:solidFill>
                  <a:schemeClr val="dk1"/>
                </a:solidFill>
                <a:latin typeface="Calibri"/>
                <a:ea typeface="Calibri"/>
                <a:cs typeface="Calibri"/>
                <a:sym typeface="Calibri"/>
              </a:rPr>
              <a:t>rigid media</a:t>
            </a:r>
          </a:p>
          <a:p>
            <a:r>
              <a:t/>
            </a:r>
          </a:p>
          <a:p>
            <a:pPr algn="l" rtl="0" lvl="0" marR="0" indent="0" marL="0">
              <a:lnSpc>
                <a:spcPct val="100000"/>
              </a:lnSpc>
              <a:spcBef>
                <a:spcPts val="0"/>
              </a:spcBef>
              <a:spcAft>
                <a:spcPts val="0"/>
              </a:spcAft>
              <a:buClr>
                <a:schemeClr val="dk1"/>
              </a:buClr>
              <a:buSzPct val="25000"/>
              <a:buFont typeface="Calibri"/>
              <a:buNone/>
            </a:pPr>
            <a:r>
              <a:rPr strike="noStrike" u="none" b="1" cap="none" baseline="0" sz="1400" lang="en-US" i="0">
                <a:solidFill>
                  <a:schemeClr val="dk1"/>
                </a:solidFill>
                <a:latin typeface="Calibri"/>
                <a:ea typeface="Calibri"/>
                <a:cs typeface="Calibri"/>
                <a:sym typeface="Calibri"/>
              </a:rPr>
              <a:t>Updates lagging and disturbing</a:t>
            </a:r>
          </a:p>
          <a:p>
            <a:r>
              <a:t/>
            </a:r>
          </a:p>
          <a:p>
            <a:r>
              <a:t/>
            </a:r>
          </a:p>
        </p:txBody>
      </p:sp>
      <p:cxnSp>
        <p:nvCxnSpPr>
          <p:cNvPr id="322" name="Shape 322"/>
          <p:cNvCxnSpPr/>
          <p:nvPr/>
        </p:nvCxnSpPr>
        <p:spPr>
          <a:xfrm>
            <a:off y="3429000" x="900112"/>
            <a:ext cy="431799" cx="1441449"/>
          </a:xfrm>
          <a:prstGeom prst="straightConnector1">
            <a:avLst/>
          </a:prstGeom>
          <a:noFill/>
          <a:ln w="9525" cap="rnd">
            <a:solidFill>
              <a:srgbClr val="0000FF"/>
            </a:solidFill>
            <a:prstDash val="solid"/>
            <a:miter/>
            <a:headEnd w="med" len="med" type="none"/>
            <a:tailEnd w="med" len="med" type="triangle"/>
          </a:ln>
        </p:spPr>
      </p:cxnSp>
      <p:sp>
        <p:nvSpPr>
          <p:cNvPr id="323" name="Shape 323"/>
          <p:cNvSpPr txBox="1"/>
          <p:nvPr/>
        </p:nvSpPr>
        <p:spPr>
          <a:xfrm>
            <a:off y="1433512" x="107950"/>
            <a:ext cy="2006600" cx="1512886"/>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chemeClr val="dk1"/>
              </a:buClr>
              <a:buSzPct val="25000"/>
              <a:buFont typeface="Calibri"/>
              <a:buNone/>
            </a:pPr>
            <a:r>
              <a:rPr strike="noStrike" u="none" b="0" cap="none" baseline="0" sz="1400" lang="en-US" i="0">
                <a:solidFill>
                  <a:srgbClr val="0000FF"/>
                </a:solidFill>
                <a:latin typeface="Calibri"/>
                <a:ea typeface="Calibri"/>
                <a:cs typeface="Calibri"/>
                <a:sym typeface="Calibri"/>
              </a:rPr>
              <a:t>Management 2.0</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400" lang="en-US" i="0">
                <a:solidFill>
                  <a:schemeClr val="dk1"/>
                </a:solidFill>
                <a:latin typeface="Calibri"/>
                <a:ea typeface="Calibri"/>
                <a:cs typeface="Calibri"/>
                <a:sym typeface="Calibri"/>
              </a:rPr>
              <a:t>Decentralized updates on </a:t>
            </a:r>
            <a:r>
              <a:rPr strike="noStrike" u="none" b="1" cap="none" baseline="0" sz="1400" lang="en-US" i="0">
                <a:solidFill>
                  <a:schemeClr val="dk1"/>
                </a:solidFill>
                <a:latin typeface="Calibri"/>
                <a:ea typeface="Calibri"/>
                <a:cs typeface="Calibri"/>
                <a:sym typeface="Calibri"/>
              </a:rPr>
              <a:t>web portals</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400" lang="en-US" i="0">
                <a:solidFill>
                  <a:schemeClr val="dk1"/>
                </a:solidFill>
                <a:latin typeface="Calibri"/>
                <a:ea typeface="Calibri"/>
                <a:cs typeface="Calibri"/>
                <a:sym typeface="Calibri"/>
              </a:rPr>
              <a:t>Synchronization lagging</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400" lang="en-US" i="0">
                <a:solidFill>
                  <a:schemeClr val="dk1"/>
                </a:solidFill>
                <a:latin typeface="Calibri"/>
                <a:ea typeface="Calibri"/>
                <a:cs typeface="Calibri"/>
                <a:sym typeface="Calibri"/>
              </a:rPr>
              <a:t>(Over-)Growing Flow of announcements</a:t>
            </a:r>
          </a:p>
        </p:txBody>
      </p:sp>
      <p:cxnSp>
        <p:nvCxnSpPr>
          <p:cNvPr id="324" name="Shape 324"/>
          <p:cNvCxnSpPr/>
          <p:nvPr/>
        </p:nvCxnSpPr>
        <p:spPr>
          <a:xfrm>
            <a:off y="4868862" x="1403350"/>
            <a:ext cy="503236" cx="576262"/>
          </a:xfrm>
          <a:prstGeom prst="straightConnector1">
            <a:avLst/>
          </a:prstGeom>
          <a:noFill/>
          <a:ln w="9525" cap="rnd">
            <a:solidFill>
              <a:srgbClr val="0000FF"/>
            </a:solidFill>
            <a:prstDash val="solid"/>
            <a:miter/>
            <a:headEnd w="med" len="med" type="none"/>
            <a:tailEnd w="med" len="med" type="triangle"/>
          </a:ln>
        </p:spPr>
      </p:cxnSp>
      <p:sp>
        <p:nvSpPr>
          <p:cNvPr id="325" name="Shape 325"/>
          <p:cNvSpPr/>
          <p:nvPr/>
        </p:nvSpPr>
        <p:spPr>
          <a:xfrm>
            <a:off y="2420936" x="2771775"/>
            <a:ext cy="2952750" cx="3024187"/>
          </a:xfrm>
          <a:prstGeom prst="ellipse">
            <a:avLst/>
          </a:prstGeom>
          <a:noFill/>
          <a:ln w="9525" cap="rnd">
            <a:solidFill>
              <a:srgbClr val="0000FF"/>
            </a:solidFill>
            <a:prstDash val="solid"/>
            <a:miter/>
            <a:headEnd w="med" len="med" type="none"/>
            <a:tailEnd w="med" len="med" type="none"/>
          </a:ln>
        </p:spPr>
        <p:txBody>
          <a:bodyPr bIns="45700" rIns="91425" lIns="91425" tIns="45700" anchor="ctr" anchorCtr="0">
            <a:spAutoFit/>
          </a:bodyPr>
          <a:lstStyle/>
          <a:p/>
        </p:txBody>
      </p:sp>
      <p:sp>
        <p:nvSpPr>
          <p:cNvPr id="326" name="Shape 326"/>
          <p:cNvSpPr txBox="1"/>
          <p:nvPr/>
        </p:nvSpPr>
        <p:spPr>
          <a:xfrm>
            <a:off y="3716337" x="6443662"/>
            <a:ext cy="2740024" cx="2305050"/>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rgbClr val="0000FF"/>
                </a:solidFill>
                <a:latin typeface="Calibri"/>
                <a:ea typeface="Calibri"/>
                <a:cs typeface="Calibri"/>
                <a:sym typeface="Calibri"/>
              </a:rPr>
              <a:t>Management 3.0</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200" lang="en-US" i="0">
                <a:solidFill>
                  <a:schemeClr val="dk1"/>
                </a:solidFill>
                <a:latin typeface="Calibri"/>
                <a:ea typeface="Calibri"/>
                <a:cs typeface="Calibri"/>
                <a:sym typeface="Calibri"/>
              </a:rPr>
              <a:t>Neuronal automated representation of the communities and formal administrative links, nourished by individual and organization inputs (Management+HR), including outside partnerships.</a:t>
            </a:r>
          </a:p>
          <a:p>
            <a:r>
              <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400" lang="en-US" i="0">
                <a:solidFill>
                  <a:schemeClr val="dk1"/>
                </a:solidFill>
                <a:latin typeface="Calibri"/>
                <a:ea typeface="Calibri"/>
                <a:cs typeface="Calibri"/>
                <a:sym typeface="Calibri"/>
              </a:rPr>
              <a:t>Change of criteria in Job grading and Talent Management</a:t>
            </a:r>
          </a:p>
          <a:p>
            <a:r>
              <a:t/>
            </a:r>
          </a:p>
        </p:txBody>
      </p:sp>
      <p:sp>
        <p:nvSpPr>
          <p:cNvPr id="327" name="Shape 327"/>
          <p:cNvSpPr txBox="1"/>
          <p:nvPr/>
        </p:nvSpPr>
        <p:spPr>
          <a:xfrm>
            <a:off y="1560512" x="5580062"/>
            <a:ext cy="1098550" cx="3313112"/>
          </a:xfrm>
          <a:prstGeom prst="rect">
            <a:avLst/>
          </a:prstGeom>
          <a:noFill/>
          <a:ln>
            <a:noFill/>
          </a:ln>
        </p:spPr>
        <p:txBody>
          <a:bodyPr bIns="45700" rIns="91425" lIns="91425" tIns="45700" anchor="t" anchorCtr="0">
            <a:spAutoFit/>
          </a:bodyPr>
          <a:lstStyle/>
          <a:p>
            <a:pPr algn="r"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rgbClr val="FF0000"/>
                </a:solidFill>
                <a:latin typeface="Calibri"/>
                <a:ea typeface="Calibri"/>
                <a:cs typeface="Calibri"/>
                <a:sym typeface="Calibri"/>
              </a:rPr>
              <a:t>Neutrinos 3.0 Moves</a:t>
            </a:r>
          </a:p>
          <a:p>
            <a:r>
              <a:t/>
            </a:r>
          </a:p>
          <a:p>
            <a:pPr algn="r" rtl="0" lvl="0" marR="0" indent="0" marL="0">
              <a:lnSpc>
                <a:spcPct val="100000"/>
              </a:lnSpc>
              <a:spcBef>
                <a:spcPts val="0"/>
              </a:spcBef>
              <a:spcAft>
                <a:spcPts val="0"/>
              </a:spcAft>
              <a:buClr>
                <a:schemeClr val="dk1"/>
              </a:buClr>
              <a:buSzPct val="25000"/>
              <a:buFont typeface="Calibri"/>
              <a:buNone/>
            </a:pPr>
            <a:r>
              <a:rPr strike="noStrike" u="none" b="0" cap="none" baseline="0" sz="1600" lang="en-US" i="0">
                <a:solidFill>
                  <a:schemeClr val="dk1"/>
                </a:solidFill>
                <a:latin typeface="Calibri"/>
                <a:ea typeface="Calibri"/>
                <a:cs typeface="Calibri"/>
                <a:sym typeface="Calibri"/>
              </a:rPr>
              <a:t>Move outside patterns and cycles</a:t>
            </a:r>
          </a:p>
          <a:p>
            <a:pPr algn="r" rtl="0" lvl="0" marR="0" indent="0" marL="0">
              <a:lnSpc>
                <a:spcPct val="100000"/>
              </a:lnSpc>
              <a:spcBef>
                <a:spcPts val="0"/>
              </a:spcBef>
              <a:spcAft>
                <a:spcPts val="0"/>
              </a:spcAft>
              <a:buClr>
                <a:schemeClr val="dk1"/>
              </a:buClr>
              <a:buSzPct val="25000"/>
              <a:buFont typeface="Calibri"/>
              <a:buNone/>
            </a:pPr>
            <a:r>
              <a:rPr strike="noStrike" u="none" b="0" cap="none" baseline="0" sz="1400" lang="en-US" i="0">
                <a:solidFill>
                  <a:schemeClr val="dk1"/>
                </a:solidFill>
                <a:latin typeface="Calibri"/>
                <a:ea typeface="Calibri"/>
                <a:cs typeface="Calibri"/>
                <a:sym typeface="Calibri"/>
              </a:rPr>
              <a:t>Bet on collective intelligence</a:t>
            </a:r>
          </a:p>
        </p:txBody>
      </p:sp>
      <p:cxnSp>
        <p:nvCxnSpPr>
          <p:cNvPr id="328" name="Shape 328"/>
          <p:cNvCxnSpPr/>
          <p:nvPr/>
        </p:nvCxnSpPr>
        <p:spPr>
          <a:xfrm rot="10800000">
            <a:off y="4005261" x="5795962"/>
            <a:ext cy="144462" cx="647700"/>
          </a:xfrm>
          <a:prstGeom prst="straightConnector1">
            <a:avLst/>
          </a:prstGeom>
          <a:noFill/>
          <a:ln w="9525" cap="rnd">
            <a:solidFill>
              <a:srgbClr val="0000FF"/>
            </a:solidFill>
            <a:prstDash val="solid"/>
            <a:miter/>
            <a:headEnd w="med" len="med" type="none"/>
            <a:tailEnd w="med" len="med" type="triangle"/>
          </a:ln>
        </p:spPr>
      </p:cxnSp>
      <p:cxnSp>
        <p:nvCxnSpPr>
          <p:cNvPr id="329" name="Shape 329"/>
          <p:cNvCxnSpPr/>
          <p:nvPr/>
        </p:nvCxnSpPr>
        <p:spPr>
          <a:xfrm>
            <a:off y="6669086" x="1692275"/>
            <a:ext cy="0" cx="6767512"/>
          </a:xfrm>
          <a:prstGeom prst="straightConnector1">
            <a:avLst/>
          </a:prstGeom>
          <a:noFill/>
          <a:ln w="9525" cap="rnd">
            <a:solidFill>
              <a:schemeClr val="dk1"/>
            </a:solidFill>
            <a:prstDash val="solid"/>
            <a:miter/>
            <a:headEnd w="med" len="med" type="none"/>
            <a:tailEnd w="med" len="med" type="triangle"/>
          </a:ln>
        </p:spPr>
      </p:cxnSp>
      <p:cxnSp>
        <p:nvCxnSpPr>
          <p:cNvPr id="330" name="Shape 330"/>
          <p:cNvCxnSpPr/>
          <p:nvPr/>
        </p:nvCxnSpPr>
        <p:spPr>
          <a:xfrm rot="10800000">
            <a:off y="908049" x="1619249"/>
            <a:ext cy="5761036" cx="73025"/>
          </a:xfrm>
          <a:prstGeom prst="straightConnector1">
            <a:avLst/>
          </a:prstGeom>
          <a:noFill/>
          <a:ln w="9525" cap="rnd">
            <a:solidFill>
              <a:schemeClr val="dk1"/>
            </a:solidFill>
            <a:prstDash val="solid"/>
            <a:miter/>
            <a:headEnd w="med" len="med" type="none"/>
            <a:tailEnd w="med" len="med" type="triangle"/>
          </a:ln>
        </p:spPr>
      </p:cxnSp>
      <p:sp>
        <p:nvSpPr>
          <p:cNvPr id="331" name="Shape 331"/>
          <p:cNvSpPr txBox="1"/>
          <p:nvPr/>
        </p:nvSpPr>
        <p:spPr>
          <a:xfrm>
            <a:off y="620712" x="1258887"/>
            <a:ext cy="304799" cx="863599"/>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chemeClr val="dk1"/>
              </a:buClr>
              <a:buSzPct val="25000"/>
              <a:buFont typeface="Arial"/>
              <a:buNone/>
            </a:pPr>
            <a:r>
              <a:rPr strike="noStrike" u="none" b="1" cap="none" baseline="0" sz="1400" lang="en-US" i="0">
                <a:solidFill>
                  <a:schemeClr val="dk1"/>
                </a:solidFill>
                <a:latin typeface="Arial"/>
                <a:ea typeface="Arial"/>
                <a:cs typeface="Arial"/>
                <a:sym typeface="Arial"/>
              </a:rPr>
              <a:t>Velocity</a:t>
            </a:r>
          </a:p>
        </p:txBody>
      </p:sp>
      <p:sp>
        <p:nvSpPr>
          <p:cNvPr id="332" name="Shape 332"/>
          <p:cNvSpPr txBox="1"/>
          <p:nvPr/>
        </p:nvSpPr>
        <p:spPr>
          <a:xfrm>
            <a:off y="6381750" x="7451725"/>
            <a:ext cy="304799" cx="1060449"/>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chemeClr val="dk1"/>
              </a:buClr>
              <a:buSzPct val="25000"/>
              <a:buFont typeface="Arial"/>
              <a:buNone/>
            </a:pPr>
            <a:r>
              <a:rPr strike="noStrike" u="none" b="1" cap="none" baseline="0" sz="1400" lang="en-US" i="0">
                <a:solidFill>
                  <a:schemeClr val="dk1"/>
                </a:solidFill>
                <a:latin typeface="Arial"/>
                <a:ea typeface="Arial"/>
                <a:cs typeface="Arial"/>
                <a:sym typeface="Arial"/>
              </a:rPr>
              <a:t>Autonomy</a:t>
            </a:r>
          </a:p>
        </p:txBody>
      </p:sp>
      <p:cxnSp>
        <p:nvCxnSpPr>
          <p:cNvPr id="333" name="Shape 333"/>
          <p:cNvCxnSpPr/>
          <p:nvPr/>
        </p:nvCxnSpPr>
        <p:spPr>
          <a:xfrm flipH="1">
            <a:off y="1773236" x="4427536"/>
            <a:ext cy="215899" cx="1223961"/>
          </a:xfrm>
          <a:prstGeom prst="straightConnector1">
            <a:avLst/>
          </a:prstGeom>
          <a:noFill/>
          <a:ln w="9525" cap="rnd">
            <a:solidFill>
              <a:srgbClr val="FF0000"/>
            </a:solidFill>
            <a:prstDash val="solid"/>
            <a:miter/>
            <a:headEnd w="med" len="med" type="none"/>
            <a:tailEnd w="med" len="med" type="triangle"/>
          </a:ln>
        </p:spPr>
      </p:cxnSp>
      <p:cxnSp>
        <p:nvCxnSpPr>
          <p:cNvPr id="334" name="Shape 334"/>
          <p:cNvCxnSpPr/>
          <p:nvPr/>
        </p:nvCxnSpPr>
        <p:spPr>
          <a:xfrm flipH="1">
            <a:off y="1916111" x="5292725"/>
            <a:ext cy="647700" cx="360362"/>
          </a:xfrm>
          <a:prstGeom prst="straightConnector1">
            <a:avLst/>
          </a:prstGeom>
          <a:noFill/>
          <a:ln w="9525" cap="rnd">
            <a:solidFill>
              <a:srgbClr val="FF0000"/>
            </a:solidFill>
            <a:prstDash val="solid"/>
            <a:miter/>
            <a:headEnd w="med" len="med" type="none"/>
            <a:tailEnd w="med" len="med" type="triangle"/>
          </a:ln>
        </p:spPr>
      </p:cxnSp>
      <p:cxnSp>
        <p:nvCxnSpPr>
          <p:cNvPr id="335" name="Shape 335"/>
          <p:cNvCxnSpPr/>
          <p:nvPr/>
        </p:nvCxnSpPr>
        <p:spPr>
          <a:xfrm rot="10800000" flipH="1">
            <a:off y="1412875" x="5867400"/>
            <a:ext cy="215899" cx="217487"/>
          </a:xfrm>
          <a:prstGeom prst="straightConnector1">
            <a:avLst/>
          </a:prstGeom>
          <a:noFill/>
          <a:ln w="9525" cap="rnd">
            <a:solidFill>
              <a:srgbClr val="FF0000"/>
            </a:solidFill>
            <a:prstDash val="solid"/>
            <a:miter/>
            <a:headEnd w="med" len="med" type="none"/>
            <a:tailEnd w="med" len="med" type="triangle"/>
          </a:ln>
        </p:spPr>
      </p:cxnSp>
      <p:sp>
        <p:nvSpPr>
          <p:cNvPr id="336" name="Shape 336"/>
          <p:cNvSpPr/>
          <p:nvPr/>
        </p:nvSpPr>
        <p:spPr>
          <a:xfrm>
            <a:off y="44450" x="107950"/>
            <a:ext cy="1225550" cx="879474"/>
          </a:xfrm>
          <a:prstGeom prst="rect">
            <a:avLst/>
          </a:prstGeom>
          <a:blipFill>
            <a:blip r:embed="rId3"/>
            <a:stretch>
              <a:fillRect/>
            </a:stretch>
          </a:blipFill>
        </p:spPr>
      </p:sp>
      <p:sp>
        <p:nvSpPr>
          <p:cNvPr id="337" name="Shape 337"/>
          <p:cNvSpPr txBox="1"/>
          <p:nvPr/>
        </p:nvSpPr>
        <p:spPr>
          <a:xfrm>
            <a:off y="1700211" x="1979611"/>
            <a:ext cy="1187449" cx="1728787"/>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chemeClr val="dk1"/>
              </a:buClr>
              <a:buSzPct val="25000"/>
              <a:buFont typeface="Arial"/>
              <a:buNone/>
            </a:pPr>
            <a:r>
              <a:rPr strike="noStrike" u="none" b="1" cap="none" baseline="0" sz="1200" lang="en-US" i="0">
                <a:solidFill>
                  <a:srgbClr val="FF0000"/>
                </a:solidFill>
                <a:latin typeface="Arial"/>
                <a:ea typeface="Arial"/>
                <a:cs typeface="Arial"/>
                <a:sym typeface="Arial"/>
              </a:rPr>
              <a:t>Ex 3.2 : </a:t>
            </a:r>
            <a:r>
              <a:rPr strike="noStrike" u="none" b="0" cap="none" baseline="0" sz="1200" lang="en-US" i="0">
                <a:solidFill>
                  <a:srgbClr val="FF0000"/>
                </a:solidFill>
                <a:latin typeface="Arial"/>
                <a:ea typeface="Arial"/>
                <a:cs typeface="Arial"/>
                <a:sym typeface="Arial"/>
              </a:rPr>
              <a:t>Go live on cloud tools</a:t>
            </a:r>
          </a:p>
          <a:p>
            <a:pPr algn="l" rtl="0" lvl="0" marR="0" indent="0" marL="0">
              <a:lnSpc>
                <a:spcPct val="100000"/>
              </a:lnSpc>
              <a:spcBef>
                <a:spcPts val="0"/>
              </a:spcBef>
              <a:spcAft>
                <a:spcPts val="0"/>
              </a:spcAft>
              <a:buClr>
                <a:schemeClr val="dk1"/>
              </a:buClr>
              <a:buSzPct val="25000"/>
              <a:buFont typeface="Arial"/>
              <a:buNone/>
            </a:pPr>
            <a:r>
              <a:rPr strike="noStrike" u="none" b="1" cap="none" baseline="0" sz="1200" lang="en-US" i="0">
                <a:solidFill>
                  <a:srgbClr val="FF0000"/>
                </a:solidFill>
                <a:latin typeface="Arial"/>
                <a:ea typeface="Arial"/>
                <a:cs typeface="Arial"/>
                <a:sym typeface="Arial"/>
              </a:rPr>
              <a:t>Individuals update their own profile, activity and reportings</a:t>
            </a:r>
          </a:p>
        </p:txBody>
      </p:sp>
      <p:sp>
        <p:nvSpPr>
          <p:cNvPr id="338" name="Shape 338"/>
          <p:cNvSpPr txBox="1"/>
          <p:nvPr/>
        </p:nvSpPr>
        <p:spPr>
          <a:xfrm>
            <a:off y="2997200" x="5724525"/>
            <a:ext cy="639762" cx="2592387"/>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chemeClr val="dk1"/>
              </a:buClr>
              <a:buSzPct val="25000"/>
              <a:buFont typeface="Arial"/>
              <a:buNone/>
            </a:pPr>
            <a:r>
              <a:rPr strike="noStrike" u="none" b="1" cap="none" baseline="0" sz="1200" lang="en-US" i="0">
                <a:solidFill>
                  <a:srgbClr val="FF0000"/>
                </a:solidFill>
                <a:latin typeface="Arial"/>
                <a:ea typeface="Arial"/>
                <a:cs typeface="Arial"/>
                <a:sym typeface="Arial"/>
              </a:rPr>
              <a:t>Ex 3.1 : Re-allocate 1.0 and 2.0 budgeted actions into 3.0 bets </a:t>
            </a:r>
            <a:r>
              <a:rPr strike="noStrike" u="none" b="0" cap="none" baseline="0" sz="1200" lang="en-US" i="0">
                <a:solidFill>
                  <a:srgbClr val="FF0000"/>
                </a:solidFill>
                <a:latin typeface="Arial"/>
                <a:ea typeface="Arial"/>
                <a:cs typeface="Arial"/>
                <a:sym typeface="Arial"/>
              </a:rPr>
              <a:t>(Time and resources) </a:t>
            </a:r>
          </a:p>
        </p:txBody>
      </p:sp>
      <p:cxnSp>
        <p:nvCxnSpPr>
          <p:cNvPr id="339" name="Shape 339"/>
          <p:cNvCxnSpPr/>
          <p:nvPr/>
        </p:nvCxnSpPr>
        <p:spPr>
          <a:xfrm rot="10800000">
            <a:off y="1773236" x="5724524"/>
            <a:ext cy="0" cx="865187"/>
          </a:xfrm>
          <a:prstGeom prst="straightConnector1">
            <a:avLst/>
          </a:prstGeom>
          <a:noFill/>
          <a:ln w="9525" cap="rnd">
            <a:solidFill>
              <a:srgbClr val="FF0000"/>
            </a:solidFill>
            <a:prstDash val="solid"/>
            <a:miter/>
            <a:headEnd w="med" len="med" type="oval"/>
            <a:tailEnd w="med" len="med" type="oval"/>
          </a:ln>
        </p:spPr>
      </p:cxnSp>
      <p:cxnSp>
        <p:nvCxnSpPr>
          <p:cNvPr id="340" name="Shape 340"/>
          <p:cNvCxnSpPr/>
          <p:nvPr/>
        </p:nvCxnSpPr>
        <p:spPr>
          <a:xfrm>
            <a:off y="1989136" x="3419475"/>
            <a:ext cy="0" cx="4968875"/>
          </a:xfrm>
          <a:prstGeom prst="straightConnector1">
            <a:avLst/>
          </a:prstGeom>
          <a:noFill/>
          <a:ln w="9525" cap="rnd">
            <a:solidFill>
              <a:schemeClr val="dk1"/>
            </a:solidFill>
            <a:prstDash val="solid"/>
            <a:miter/>
            <a:headEnd w="med" len="med" type="none"/>
            <a:tailEnd w="med" len="med" type="triangle"/>
          </a:ln>
        </p:spPr>
      </p:cxnSp>
      <p:cxnSp>
        <p:nvCxnSpPr>
          <p:cNvPr id="341" name="Shape 341"/>
          <p:cNvCxnSpPr/>
          <p:nvPr/>
        </p:nvCxnSpPr>
        <p:spPr>
          <a:xfrm>
            <a:off y="1196974" x="5580062"/>
            <a:ext cy="3095625" cx="0"/>
          </a:xfrm>
          <a:prstGeom prst="straightConnector1">
            <a:avLst/>
          </a:prstGeom>
          <a:noFill/>
          <a:ln w="9525" cap="rnd">
            <a:solidFill>
              <a:schemeClr val="dk1"/>
            </a:solidFill>
            <a:prstDash val="solid"/>
            <a:miter/>
            <a:headEnd w="med" len="med" type="none"/>
            <a:tailEnd w="med" len="med" type="triangle"/>
          </a:ln>
        </p:spPr>
      </p:cxnSp>
      <p:sp>
        <p:nvSpPr>
          <p:cNvPr id="342" name="Shape 342"/>
          <p:cNvSpPr txBox="1"/>
          <p:nvPr/>
        </p:nvSpPr>
        <p:spPr>
          <a:xfrm>
            <a:off y="6224587" x="0"/>
            <a:ext cy="517524" cx="1763711"/>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chemeClr val="dk1"/>
                </a:solidFill>
                <a:latin typeface="Arial"/>
                <a:ea typeface="Arial"/>
                <a:cs typeface="Arial"/>
                <a:sym typeface="Arial"/>
              </a:rPr>
              <a:t>
</a:t>
            </a:r>
            <a:r>
              <a:rPr strike="noStrike" u="none" b="0" cap="none" baseline="0" sz="1400" lang="en-US" i="0">
                <a:solidFill>
                  <a:schemeClr val="dk1"/>
                </a:solidFill>
                <a:latin typeface="Calibri"/>
                <a:ea typeface="Calibri"/>
                <a:cs typeface="Calibri"/>
                <a:sym typeface="Calibri"/>
              </a:rPr>
              <a:t>Bureaucracy gravity</a:t>
            </a:r>
          </a:p>
        </p:txBody>
      </p:sp>
      <p:sp>
        <p:nvSpPr>
          <p:cNvPr id="343" name="Shape 343"/>
          <p:cNvSpPr txBox="1"/>
          <p:nvPr/>
        </p:nvSpPr>
        <p:spPr>
          <a:xfrm>
            <a:off y="404812" x="7596186"/>
            <a:ext cy="517524" cx="1979612"/>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chemeClr val="dk1"/>
              </a:buClr>
              <a:buSzPct val="25000"/>
              <a:buFont typeface="Calibri"/>
              <a:buNone/>
            </a:pPr>
            <a:r>
              <a:rPr strike="noStrike" u="none" b="0" cap="none" baseline="0" sz="1400" lang="en-US" i="0">
                <a:solidFill>
                  <a:srgbClr val="0000FF"/>
                </a:solidFill>
                <a:latin typeface="Calibri"/>
                <a:ea typeface="Calibri"/>
                <a:cs typeface="Calibri"/>
                <a:sym typeface="Calibri"/>
              </a:rPr>
              <a:t>Lowest interaction</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400" lang="en-US" i="0">
                <a:solidFill>
                  <a:srgbClr val="0000FF"/>
                </a:solidFill>
                <a:latin typeface="Calibri"/>
                <a:ea typeface="Calibri"/>
                <a:cs typeface="Calibri"/>
                <a:sym typeface="Calibri"/>
              </a:rPr>
              <a:t>with bureaucracy</a:t>
            </a:r>
          </a:p>
        </p:txBody>
      </p:sp>
      <p:cxnSp>
        <p:nvCxnSpPr>
          <p:cNvPr id="344" name="Shape 344"/>
          <p:cNvCxnSpPr/>
          <p:nvPr/>
        </p:nvCxnSpPr>
        <p:spPr>
          <a:xfrm rot="10800000" flipH="1">
            <a:off y="1052512" x="7524750"/>
            <a:ext cy="504824" cx="576262"/>
          </a:xfrm>
          <a:prstGeom prst="straightConnector1">
            <a:avLst/>
          </a:prstGeom>
          <a:noFill/>
          <a:ln w="9525" cap="rnd">
            <a:solidFill>
              <a:schemeClr val="dk1"/>
            </a:solidFill>
            <a:prstDash val="solid"/>
            <a:miter/>
            <a:headEnd w="med" len="med" type="none"/>
            <a:tailEnd w="med" len="med" type="triangle"/>
          </a:ln>
        </p:spPr>
      </p:cxnSp>
      <p:sp>
        <p:nvSpPr>
          <p:cNvPr id="345" name="Shape 345"/>
          <p:cNvSpPr txBox="1"/>
          <p:nvPr/>
        </p:nvSpPr>
        <p:spPr>
          <a:xfrm>
            <a:off y="549275" x="5076825"/>
            <a:ext cy="639762" cx="2447925"/>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chemeClr val="dk1"/>
              </a:buClr>
              <a:buSzPct val="25000"/>
              <a:buFont typeface="Arial"/>
              <a:buNone/>
            </a:pPr>
            <a:r>
              <a:rPr strike="noStrike" u="none" b="1" cap="none" baseline="0" sz="1200" lang="en-US" i="0">
                <a:solidFill>
                  <a:srgbClr val="FF0000"/>
                </a:solidFill>
                <a:latin typeface="Arial"/>
                <a:ea typeface="Arial"/>
                <a:cs typeface="Arial"/>
                <a:sym typeface="Arial"/>
              </a:rPr>
              <a:t>Ex 3.3 : </a:t>
            </a:r>
            <a:r>
              <a:rPr strike="noStrike" u="none" b="0" cap="none" baseline="0" sz="1200" lang="en-US" i="0">
                <a:solidFill>
                  <a:srgbClr val="FF0000"/>
                </a:solidFill>
                <a:latin typeface="Arial"/>
                <a:ea typeface="Arial"/>
                <a:cs typeface="Arial"/>
                <a:sym typeface="Arial"/>
              </a:rPr>
              <a:t>Staffing and org charts</a:t>
            </a:r>
            <a:r>
              <a:rPr strike="noStrike" u="none" b="1" cap="none" baseline="0" sz="1200" lang="en-US" i="0">
                <a:solidFill>
                  <a:srgbClr val="FF0000"/>
                </a:solidFill>
                <a:latin typeface="Arial"/>
                <a:ea typeface="Arial"/>
                <a:cs typeface="Arial"/>
                <a:sym typeface="Arial"/>
              </a:rPr>
              <a:t> Accept lean teams + wide neuronal connectivity</a:t>
            </a:r>
          </a:p>
        </p:txBody>
      </p:sp>
      <p:sp>
        <p:nvSpPr>
          <p:cNvPr id="346" name="Shape 346"/>
          <p:cNvSpPr txBox="1"/>
          <p:nvPr/>
        </p:nvSpPr>
        <p:spPr>
          <a:xfrm>
            <a:off y="6669086" x="7643811"/>
            <a:ext cy="244474" cx="1436686"/>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chemeClr val="dk1"/>
              </a:buClr>
              <a:buSzPct val="25000"/>
              <a:buFont typeface="Calibri"/>
              <a:buNone/>
            </a:pPr>
            <a:r>
              <a:rPr strike="noStrike" u="none" b="0" cap="none" baseline="0" sz="1000" lang="en-US" i="0">
                <a:solidFill>
                  <a:schemeClr val="dk1"/>
                </a:solidFill>
                <a:latin typeface="Calibri"/>
                <a:ea typeface="Calibri"/>
                <a:cs typeface="Calibri"/>
                <a:sym typeface="Calibri"/>
              </a:rPr>
              <a:t>Update : FL  17 oct 2011</a:t>
            </a:r>
          </a:p>
        </p:txBody>
      </p:sp>
      <p:cxnSp>
        <p:nvCxnSpPr>
          <p:cNvPr id="347" name="Shape 347"/>
          <p:cNvCxnSpPr/>
          <p:nvPr/>
        </p:nvCxnSpPr>
        <p:spPr>
          <a:xfrm>
            <a:off y="5661025" x="1258887"/>
            <a:ext cy="144462" cx="865187"/>
          </a:xfrm>
          <a:prstGeom prst="straightConnector1">
            <a:avLst/>
          </a:prstGeom>
          <a:noFill/>
          <a:ln w="9525" cap="rnd">
            <a:solidFill>
              <a:schemeClr val="dk1"/>
            </a:solidFill>
            <a:prstDash val="solid"/>
            <a:miter/>
            <a:headEnd w="med" len="med" type="none"/>
            <a:tailEnd w="med" len="med" type="triangle"/>
          </a:ln>
        </p:spPr>
      </p:cxnSp>
      <p:cxnSp>
        <p:nvCxnSpPr>
          <p:cNvPr id="348" name="Shape 348"/>
          <p:cNvCxnSpPr/>
          <p:nvPr/>
        </p:nvCxnSpPr>
        <p:spPr>
          <a:xfrm rot="10800000" flipH="1">
            <a:off y="2636836" x="1692275"/>
            <a:ext cy="4032249" cx="4679950"/>
          </a:xfrm>
          <a:prstGeom prst="straightConnector1">
            <a:avLst/>
          </a:prstGeom>
          <a:noFill/>
          <a:ln w="9525" cap="rnd">
            <a:solidFill>
              <a:schemeClr val="dk1"/>
            </a:solidFill>
            <a:prstDash val="solid"/>
            <a:miter/>
            <a:headEnd w="med" len="med" type="triangle"/>
            <a:tailEnd w="med" len="med" type="triangle"/>
          </a:ln>
        </p:spPr>
      </p:cxn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52" name="Shape 352"/>
        <p:cNvGrpSpPr/>
        <p:nvPr/>
      </p:nvGrpSpPr>
      <p:grpSpPr>
        <a:xfrm>
          <a:off y="0" x="0"/>
          <a:ext cy="0" cx="0"/>
          <a:chOff y="0" x="0"/>
          <a:chExt cy="0" cx="0"/>
        </a:xfrm>
      </p:grpSpPr>
      <p:sp>
        <p:nvSpPr>
          <p:cNvPr id="353" name="Shape 353"/>
          <p:cNvSpPr txBox="1"/>
          <p:nvPr>
            <p:ph type="title"/>
          </p:nvPr>
        </p:nvSpPr>
        <p:spPr>
          <a:xfrm>
            <a:off y="0" x="131215"/>
            <a:ext cy="1157699" cx="3795300"/>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chemeClr val="dk2"/>
              </a:buClr>
              <a:buSzPct val="25000"/>
              <a:buFont typeface="Arial"/>
              <a:buNone/>
            </a:pPr>
            <a:r>
              <a:rPr strike="noStrike" u="none" b="0" cap="none" baseline="0" sz="2800" lang="en-US" i="0">
                <a:solidFill>
                  <a:schemeClr val="dk2"/>
                </a:solidFill>
                <a:latin typeface="Arial"/>
                <a:ea typeface="Arial"/>
                <a:cs typeface="Arial"/>
                <a:sym typeface="Arial"/>
              </a:rPr>
              <a:t>Practical Action </a:t>
            </a:r>
            <a:r>
              <a:rPr sz="2800" lang="en-US"/>
              <a:t>Mode</a:t>
            </a:r>
          </a:p>
          <a:p>
            <a:pPr algn="l" rtl="0" lvl="0" marR="0" indent="0" marL="0">
              <a:lnSpc>
                <a:spcPct val="100000"/>
              </a:lnSpc>
              <a:spcBef>
                <a:spcPts val="0"/>
              </a:spcBef>
              <a:spcAft>
                <a:spcPts val="0"/>
              </a:spcAft>
              <a:buClr>
                <a:schemeClr val="dk2"/>
              </a:buClr>
              <a:buSzPct val="25000"/>
              <a:buFont typeface="Arial"/>
              <a:buNone/>
            </a:pPr>
            <a:r>
              <a:rPr sz="1800" lang="en-US"/>
              <a:t>Live showcase demo within Innovating Innovation Challenge</a:t>
            </a:r>
          </a:p>
        </p:txBody>
      </p:sp>
      <p:sp>
        <p:nvSpPr>
          <p:cNvPr id="354" name="Shape 354"/>
          <p:cNvSpPr txBox="1"/>
          <p:nvPr/>
        </p:nvSpPr>
        <p:spPr>
          <a:xfrm>
            <a:off y="1260475" x="179386"/>
            <a:ext cy="1649699" cx="3673499"/>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rgbClr val="0000FF"/>
                </a:solidFill>
                <a:latin typeface="Calibri"/>
                <a:ea typeface="Calibri"/>
                <a:cs typeface="Calibri"/>
                <a:sym typeface="Calibri"/>
              </a:rPr>
              <a:t>1.Budget</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400" lang="en-US" i="0">
                <a:solidFill>
                  <a:schemeClr val="dk1"/>
                </a:solidFill>
                <a:latin typeface="Calibri"/>
                <a:ea typeface="Calibri"/>
                <a:cs typeface="Calibri"/>
                <a:sym typeface="Calibri"/>
              </a:rPr>
              <a:t>Execute alternative plans or solutions within or under allocated budget</a:t>
            </a:r>
          </a:p>
          <a:p>
            <a:r>
              <a:t/>
            </a:r>
          </a:p>
          <a:p>
            <a:pPr algn="l" rtl="0" lvl="0" marR="0" indent="0" marL="0">
              <a:lnSpc>
                <a:spcPct val="100000"/>
              </a:lnSpc>
              <a:spcBef>
                <a:spcPts val="0"/>
              </a:spcBef>
              <a:spcAft>
                <a:spcPts val="0"/>
              </a:spcAft>
              <a:buClr>
                <a:schemeClr val="dk1"/>
              </a:buClr>
              <a:buSzPct val="25000"/>
              <a:buFont typeface="Calibri"/>
              <a:buNone/>
            </a:pPr>
            <a:r>
              <a:rPr lang="en-US">
                <a:solidFill>
                  <a:schemeClr val="dk1"/>
                </a:solidFill>
                <a:latin typeface="Calibri"/>
                <a:ea typeface="Calibri"/>
                <a:cs typeface="Calibri"/>
                <a:sym typeface="Calibri"/>
              </a:rPr>
              <a:t>L</a:t>
            </a:r>
            <a:r>
              <a:rPr strike="noStrike" u="none" b="0" cap="none" baseline="0" sz="1400" lang="en-US" i="0">
                <a:solidFill>
                  <a:schemeClr val="dk1"/>
                </a:solidFill>
                <a:latin typeface="Calibri"/>
                <a:ea typeface="Calibri"/>
                <a:cs typeface="Calibri"/>
                <a:sym typeface="Calibri"/>
              </a:rPr>
              <a:t>everage out or inner community within tests instead of </a:t>
            </a:r>
            <a:r>
              <a:rPr lang="en-US">
                <a:solidFill>
                  <a:schemeClr val="dk1"/>
                </a:solidFill>
                <a:latin typeface="Calibri"/>
                <a:ea typeface="Calibri"/>
                <a:cs typeface="Calibri"/>
                <a:sym typeface="Calibri"/>
              </a:rPr>
              <a:t>traditional </a:t>
            </a:r>
            <a:r>
              <a:rPr strike="noStrike" u="none" b="0" cap="none" baseline="0" sz="1400" lang="en-US" i="0">
                <a:solidFill>
                  <a:schemeClr val="dk1"/>
                </a:solidFill>
                <a:latin typeface="Calibri"/>
                <a:ea typeface="Calibri"/>
                <a:cs typeface="Calibri"/>
                <a:sym typeface="Calibri"/>
              </a:rPr>
              <a:t>suppliers and consultants </a:t>
            </a:r>
          </a:p>
          <a:p>
            <a:r>
              <a:t/>
            </a:r>
          </a:p>
          <a:p>
            <a:r>
              <a:t/>
            </a:r>
          </a:p>
        </p:txBody>
      </p:sp>
      <p:sp>
        <p:nvSpPr>
          <p:cNvPr id="355" name="Shape 355"/>
          <p:cNvSpPr txBox="1"/>
          <p:nvPr/>
        </p:nvSpPr>
        <p:spPr>
          <a:xfrm>
            <a:off y="3019425" x="179386"/>
            <a:ext cy="3708299" cx="4333799"/>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rgbClr val="0000FF"/>
                </a:solidFill>
                <a:latin typeface="Calibri"/>
                <a:ea typeface="Calibri"/>
                <a:cs typeface="Calibri"/>
                <a:sym typeface="Calibri"/>
              </a:rPr>
              <a:t>2.Timing</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400" lang="en-US" i="0">
                <a:solidFill>
                  <a:schemeClr val="dk1"/>
                </a:solidFill>
                <a:latin typeface="Calibri"/>
                <a:ea typeface="Calibri"/>
                <a:cs typeface="Calibri"/>
                <a:sym typeface="Calibri"/>
              </a:rPr>
              <a:t>Act out of phase, preferably in advance or very small steps at a time to remain unnoticed  until own chosen time for communication</a:t>
            </a:r>
          </a:p>
          <a:p>
            <a:r>
              <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400" lang="en-US" i="0">
                <a:solidFill>
                  <a:srgbClr val="0000FF"/>
                </a:solidFill>
                <a:latin typeface="Calibri"/>
                <a:ea typeface="Calibri"/>
                <a:cs typeface="Calibri"/>
                <a:sym typeface="Calibri"/>
              </a:rPr>
              <a:t>Never wait for 100% proof readings and approvals</a:t>
            </a:r>
          </a:p>
          <a:p>
            <a:r>
              <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400" lang="en-US" i="0">
                <a:solidFill>
                  <a:schemeClr val="dk1"/>
                </a:solidFill>
                <a:latin typeface="Calibri"/>
                <a:ea typeface="Calibri"/>
                <a:cs typeface="Calibri"/>
                <a:sym typeface="Calibri"/>
              </a:rPr>
              <a:t>Post checked info or draft ideas as soon as possible and update as soon as new input</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400" lang="en-US" i="0">
                <a:solidFill>
                  <a:schemeClr val="dk1"/>
                </a:solidFill>
                <a:latin typeface="Calibri"/>
                <a:ea typeface="Calibri"/>
                <a:cs typeface="Calibri"/>
                <a:sym typeface="Calibri"/>
              </a:rPr>
              <a:t>Give rights to community to overwrite</a:t>
            </a:r>
          </a:p>
          <a:p>
            <a:r>
              <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400" lang="en-US" i="0">
                <a:solidFill>
                  <a:schemeClr val="dk1"/>
                </a:solidFill>
                <a:latin typeface="Calibri"/>
                <a:ea typeface="Calibri"/>
                <a:cs typeface="Calibri"/>
                <a:sym typeface="Calibri"/>
              </a:rPr>
              <a:t>Choose</a:t>
            </a:r>
            <a:r>
              <a:rPr lang="en-US">
                <a:solidFill>
                  <a:schemeClr val="dk1"/>
                </a:solidFill>
                <a:latin typeface="Calibri"/>
                <a:ea typeface="Calibri"/>
                <a:cs typeface="Calibri"/>
                <a:sym typeface="Calibri"/>
              </a:rPr>
              <a:t> simplexified</a:t>
            </a:r>
            <a:r>
              <a:rPr strike="noStrike" u="none" b="0" cap="none" baseline="0" sz="1400" lang="en-US" i="0">
                <a:solidFill>
                  <a:schemeClr val="dk1"/>
                </a:solidFill>
                <a:latin typeface="Calibri"/>
                <a:ea typeface="Calibri"/>
                <a:cs typeface="Calibri"/>
                <a:sym typeface="Calibri"/>
              </a:rPr>
              <a:t> tools</a:t>
            </a:r>
            <a:r>
              <a:rPr lang="en-US">
                <a:solidFill>
                  <a:schemeClr val="dk1"/>
                </a:solidFill>
                <a:latin typeface="Calibri"/>
                <a:ea typeface="Calibri"/>
                <a:cs typeface="Calibri"/>
                <a:sym typeface="Calibri"/>
              </a:rPr>
              <a:t> such as Wedoo/Google Suites</a:t>
            </a:r>
            <a:r>
              <a:rPr strike="noStrike" u="none" b="0" cap="none" baseline="0" sz="1400" lang="en-US" i="0">
                <a:solidFill>
                  <a:schemeClr val="dk1"/>
                </a:solidFill>
                <a:latin typeface="Calibri"/>
                <a:ea typeface="Calibri"/>
                <a:cs typeface="Calibri"/>
                <a:sym typeface="Calibri"/>
              </a:rPr>
              <a:t> that allow immediate action as opposed to better  but personalized solutions.</a:t>
            </a:r>
          </a:p>
        </p:txBody>
      </p:sp>
      <p:sp>
        <p:nvSpPr>
          <p:cNvPr id="356" name="Shape 356"/>
          <p:cNvSpPr txBox="1"/>
          <p:nvPr/>
        </p:nvSpPr>
        <p:spPr>
          <a:xfrm>
            <a:off y="1484312" x="4506211"/>
            <a:ext cy="5197799" cx="4556700"/>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rgbClr val="0000FF"/>
                </a:solidFill>
                <a:latin typeface="Calibri"/>
                <a:ea typeface="Calibri"/>
                <a:cs typeface="Calibri"/>
                <a:sym typeface="Calibri"/>
              </a:rPr>
              <a:t>3.Organization</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400" lang="en-US" i="0">
                <a:solidFill>
                  <a:schemeClr val="dk1"/>
                </a:solidFill>
                <a:latin typeface="Calibri"/>
                <a:ea typeface="Calibri"/>
                <a:cs typeface="Calibri"/>
                <a:sym typeface="Calibri"/>
              </a:rPr>
              <a:t>Accept and choose very lean team (as opposed to status of power with largest team as possible)</a:t>
            </a:r>
          </a:p>
          <a:p>
            <a:pPr algn="l" rtl="0" lvl="0" marR="0" indent="0" marL="0">
              <a:lnSpc>
                <a:spcPct val="100000"/>
              </a:lnSpc>
              <a:spcBef>
                <a:spcPts val="0"/>
              </a:spcBef>
              <a:spcAft>
                <a:spcPts val="0"/>
              </a:spcAft>
              <a:buClr>
                <a:schemeClr val="dk1"/>
              </a:buClr>
              <a:buSzPct val="25000"/>
              <a:buFont typeface="Calibri"/>
              <a:buNone/>
            </a:pPr>
            <a:r>
              <a:rPr lang="en-US">
                <a:solidFill>
                  <a:schemeClr val="dk1"/>
                </a:solidFill>
                <a:latin typeface="Calibri"/>
                <a:ea typeface="Calibri"/>
                <a:cs typeface="Calibri"/>
                <a:sym typeface="Calibri"/>
              </a:rPr>
              <a:t>Choose out of shelves tools (information systems or management toolkits) that allow immediate action as opposed to solutions design.</a:t>
            </a:r>
          </a:p>
          <a:p>
            <a:r>
              <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400" lang="en-US" i="0">
                <a:solidFill>
                  <a:schemeClr val="dk1"/>
                </a:solidFill>
                <a:latin typeface="Calibri"/>
                <a:ea typeface="Calibri"/>
                <a:cs typeface="Calibri"/>
                <a:sym typeface="Calibri"/>
              </a:rPr>
              <a:t>Invest in nurturing communities </a:t>
            </a:r>
            <a:r>
              <a:rPr lang="en-US">
                <a:solidFill>
                  <a:schemeClr val="dk1"/>
                </a:solidFill>
                <a:latin typeface="Calibri"/>
                <a:ea typeface="Calibri"/>
                <a:cs typeface="Calibri"/>
                <a:sym typeface="Calibri"/>
              </a:rPr>
              <a:t>betting</a:t>
            </a:r>
            <a:r>
              <a:rPr strike="noStrike" u="none" b="0" cap="none" baseline="0" sz="1400" lang="en-US" i="0">
                <a:solidFill>
                  <a:schemeClr val="dk1"/>
                </a:solidFill>
                <a:latin typeface="Calibri"/>
                <a:ea typeface="Calibri"/>
                <a:cs typeface="Calibri"/>
                <a:sym typeface="Calibri"/>
              </a:rPr>
              <a:t> that some (not even  identified a</a:t>
            </a:r>
            <a:r>
              <a:rPr lang="en-US">
                <a:solidFill>
                  <a:schemeClr val="dk1"/>
                </a:solidFill>
                <a:latin typeface="Calibri"/>
                <a:ea typeface="Calibri"/>
                <a:cs typeface="Calibri"/>
                <a:sym typeface="Calibri"/>
              </a:rPr>
              <a:t>t</a:t>
            </a:r>
            <a:r>
              <a:rPr strike="noStrike" u="none" b="0" cap="none" baseline="0" sz="1400" lang="en-US" i="0">
                <a:solidFill>
                  <a:schemeClr val="dk1"/>
                </a:solidFill>
                <a:latin typeface="Calibri"/>
                <a:ea typeface="Calibri"/>
                <a:cs typeface="Calibri"/>
                <a:sym typeface="Calibri"/>
              </a:rPr>
              <a:t> bet time) will deliver back for free or marginal cost</a:t>
            </a:r>
          </a:p>
          <a:p>
            <a:r>
              <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rgbClr val="0000FF"/>
                </a:solidFill>
                <a:latin typeface="Calibri"/>
                <a:ea typeface="Calibri"/>
                <a:cs typeface="Calibri"/>
                <a:sym typeface="Calibri"/>
              </a:rPr>
              <a:t>4.Relationships</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400" lang="en-US" i="0">
                <a:solidFill>
                  <a:schemeClr val="dk1"/>
                </a:solidFill>
                <a:latin typeface="Calibri"/>
                <a:ea typeface="Calibri"/>
                <a:cs typeface="Calibri"/>
                <a:sym typeface="Calibri"/>
              </a:rPr>
              <a:t>Connect with neuronal clustered small fle</a:t>
            </a:r>
            <a:r>
              <a:rPr lang="en-US">
                <a:solidFill>
                  <a:schemeClr val="dk1"/>
                </a:solidFill>
                <a:latin typeface="Calibri"/>
                <a:ea typeface="Calibri"/>
                <a:cs typeface="Calibri"/>
                <a:sym typeface="Calibri"/>
              </a:rPr>
              <a:t>xible</a:t>
            </a:r>
            <a:r>
              <a:rPr strike="noStrike" u="none" b="0" cap="none" baseline="0" sz="1400" lang="en-US" i="0">
                <a:solidFill>
                  <a:schemeClr val="dk1"/>
                </a:solidFill>
                <a:latin typeface="Calibri"/>
                <a:ea typeface="Calibri"/>
                <a:cs typeface="Calibri"/>
                <a:sym typeface="Calibri"/>
              </a:rPr>
              <a:t> tools</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400" lang="en-US" i="0">
                <a:solidFill>
                  <a:schemeClr val="dk1"/>
                </a:solidFill>
                <a:latin typeface="Calibri"/>
                <a:ea typeface="Calibri"/>
                <a:cs typeface="Calibri"/>
                <a:sym typeface="Calibri"/>
              </a:rPr>
              <a:t>Go to see finance controllers outside of cycles</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400" lang="en-US" i="0">
                <a:solidFill>
                  <a:schemeClr val="dk1"/>
                </a:solidFill>
                <a:latin typeface="Calibri"/>
                <a:ea typeface="Calibri"/>
                <a:cs typeface="Calibri"/>
                <a:sym typeface="Calibri"/>
              </a:rPr>
              <a:t>To each day and task its temporary leader</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400" lang="en-US" i="0">
                <a:solidFill>
                  <a:schemeClr val="dk1"/>
                </a:solidFill>
                <a:latin typeface="Calibri"/>
                <a:ea typeface="Calibri"/>
                <a:cs typeface="Calibri"/>
                <a:sym typeface="Calibri"/>
              </a:rPr>
              <a:t>Take the mike on undetected new media before official communication moves  (wit</a:t>
            </a:r>
            <a:r>
              <a:rPr lang="en-US">
                <a:solidFill>
                  <a:schemeClr val="dk1"/>
                </a:solidFill>
                <a:latin typeface="Calibri"/>
                <a:ea typeface="Calibri"/>
                <a:cs typeface="Calibri"/>
                <a:sym typeface="Calibri"/>
              </a:rPr>
              <a:t>h</a:t>
            </a:r>
            <a:r>
              <a:rPr strike="noStrike" u="none" b="0" cap="none" baseline="0" sz="1400" lang="en-US" i="0">
                <a:solidFill>
                  <a:schemeClr val="dk1"/>
                </a:solidFill>
                <a:latin typeface="Calibri"/>
                <a:ea typeface="Calibri"/>
                <a:cs typeface="Calibri"/>
                <a:sym typeface="Calibri"/>
              </a:rPr>
              <a:t> responsibility)</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400" lang="en-US" i="0">
                <a:solidFill>
                  <a:schemeClr val="dk1"/>
                </a:solidFill>
                <a:latin typeface="Calibri"/>
                <a:ea typeface="Calibri"/>
                <a:cs typeface="Calibri"/>
                <a:sym typeface="Calibri"/>
              </a:rPr>
              <a:t>Move back to management 2.0 or even 1.0 when necessary (switch flavor like neutrinos do)</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400" lang="en-US" i="0">
                <a:solidFill>
                  <a:schemeClr val="dk1"/>
                </a:solidFill>
                <a:latin typeface="Calibri"/>
                <a:ea typeface="Calibri"/>
                <a:cs typeface="Calibri"/>
                <a:sym typeface="Calibri"/>
              </a:rPr>
              <a:t>Balance In/Out leadership mix : </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400" lang="en-US" i="0">
                <a:solidFill>
                  <a:schemeClr val="dk1"/>
                </a:solidFill>
                <a:latin typeface="Calibri"/>
                <a:ea typeface="Calibri"/>
                <a:cs typeface="Calibri"/>
                <a:sym typeface="Calibri"/>
              </a:rPr>
              <a:t>Increase the out-management ratio to a minimum of 50%</a:t>
            </a:r>
          </a:p>
          <a:p>
            <a:r>
              <a:t/>
            </a:r>
          </a:p>
          <a:p>
            <a:r>
              <a:t/>
            </a:r>
          </a:p>
          <a:p>
            <a:r>
              <a:t/>
            </a:r>
          </a:p>
          <a:p>
            <a:r>
              <a:t/>
            </a:r>
          </a:p>
        </p:txBody>
      </p:sp>
      <p:sp>
        <p:nvSpPr>
          <p:cNvPr id="357" name="Shape 357"/>
          <p:cNvSpPr txBox="1"/>
          <p:nvPr/>
        </p:nvSpPr>
        <p:spPr>
          <a:xfrm>
            <a:off y="6503987" x="7643811"/>
            <a:ext cy="244474" cx="1436686"/>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chemeClr val="dk1"/>
              </a:buClr>
              <a:buSzPct val="25000"/>
              <a:buFont typeface="Calibri"/>
              <a:buNone/>
            </a:pPr>
            <a:r>
              <a:rPr strike="noStrike" u="none" b="0" cap="none" baseline="0" sz="1000" lang="en-US" i="0">
                <a:solidFill>
                  <a:schemeClr val="dk1"/>
                </a:solidFill>
                <a:latin typeface="Calibri"/>
                <a:ea typeface="Calibri"/>
                <a:cs typeface="Calibri"/>
                <a:sym typeface="Calibri"/>
              </a:rPr>
              <a:t>Update : FL  17 oct 2011</a:t>
            </a:r>
          </a:p>
        </p:txBody>
      </p:sp>
      <p:sp>
        <p:nvSpPr>
          <p:cNvPr id="358" name="Shape 358"/>
          <p:cNvSpPr/>
          <p:nvPr/>
        </p:nvSpPr>
        <p:spPr>
          <a:xfrm>
            <a:off y="73287" x="4270682"/>
            <a:ext cy="1345348" cx="4809816"/>
          </a:xfrm>
          <a:prstGeom prst="rect">
            <a:avLst/>
          </a:prstGeom>
          <a:blipFill>
            <a:blip r:embed="rId3"/>
            <a:stretch>
              <a:fillRect/>
            </a:stretch>
          </a:blipFill>
          <a:ln>
            <a:noFill/>
          </a:ln>
        </p:spPr>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6" name="Shape 46"/>
        <p:cNvGrpSpPr/>
        <p:nvPr/>
      </p:nvGrpSpPr>
      <p:grpSpPr>
        <a:xfrm>
          <a:off y="0" x="0"/>
          <a:ext cy="0" cx="0"/>
          <a:chOff y="0" x="0"/>
          <a:chExt cy="0" cx="0"/>
        </a:xfrm>
      </p:grpSpPr>
      <p:sp>
        <p:nvSpPr>
          <p:cNvPr id="47" name="Shape 47"/>
          <p:cNvSpPr txBox="1"/>
          <p:nvPr>
            <p:ph type="title"/>
          </p:nvPr>
        </p:nvSpPr>
        <p:spPr>
          <a:xfrm>
            <a:off y="0" x="468312"/>
            <a:ext cy="1143000" cx="8229600"/>
          </a:xfrm>
          <a:prstGeom prst="rect">
            <a:avLst/>
          </a:prstGeom>
          <a:noFill/>
          <a:ln>
            <a:noFill/>
          </a:ln>
        </p:spPr>
        <p:txBody>
          <a:bodyPr bIns="45700" rIns="91425" lIns="91425" tIns="45700" anchor="t" anchorCtr="0">
            <a:spAutoFit/>
          </a:bodyPr>
          <a:lstStyle/>
          <a:p>
            <a:pPr algn="ctr" rtl="0" lvl="0" marR="0" indent="0" marL="0">
              <a:lnSpc>
                <a:spcPct val="100000"/>
              </a:lnSpc>
              <a:spcBef>
                <a:spcPts val="0"/>
              </a:spcBef>
              <a:spcAft>
                <a:spcPts val="0"/>
              </a:spcAft>
              <a:buClr>
                <a:schemeClr val="dk2"/>
              </a:buClr>
              <a:buSzPct val="25000"/>
              <a:buFont typeface="Calibri"/>
              <a:buNone/>
            </a:pPr>
            <a:r>
              <a:rPr sz="2800" lang="en-US">
                <a:latin typeface="Calibri"/>
                <a:ea typeface="Calibri"/>
                <a:cs typeface="Calibri"/>
                <a:sym typeface="Calibri"/>
              </a:rPr>
              <a:t>In</a:t>
            </a:r>
            <a:r>
              <a:rPr baseline="30000" sz="2800" lang="en-US">
                <a:latin typeface="Calibri"/>
                <a:ea typeface="Calibri"/>
                <a:cs typeface="Calibri"/>
                <a:sym typeface="Calibri"/>
              </a:rPr>
              <a:t>1 </a:t>
            </a:r>
            <a:r>
              <a:rPr strike="noStrike" u="none" b="0" cap="none" baseline="0" sz="2800" lang="en-US" i="0">
                <a:solidFill>
                  <a:schemeClr val="dk2"/>
                </a:solidFill>
                <a:latin typeface="Calibri"/>
                <a:ea typeface="Calibri"/>
                <a:cs typeface="Calibri"/>
                <a:sym typeface="Calibri"/>
              </a:rPr>
              <a:t>Innovation  Features</a:t>
            </a:r>
          </a:p>
        </p:txBody>
      </p:sp>
      <p:sp>
        <p:nvSpPr>
          <p:cNvPr id="48" name="Shape 48"/>
          <p:cNvSpPr txBox="1"/>
          <p:nvPr/>
        </p:nvSpPr>
        <p:spPr>
          <a:xfrm>
            <a:off y="2182812" x="527050"/>
            <a:ext cy="3417299" cx="3782099"/>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chemeClr val="dk1"/>
              </a:buClr>
              <a:buSzPct val="25000"/>
              <a:buFont typeface="Calibri"/>
              <a:buNone/>
            </a:pPr>
            <a:r>
              <a:rPr sz="1800" lang="en-US">
                <a:solidFill>
                  <a:srgbClr val="0000FF"/>
                </a:solidFill>
                <a:latin typeface="Calibri"/>
                <a:ea typeface="Calibri"/>
                <a:cs typeface="Calibri"/>
                <a:sym typeface="Calibri"/>
              </a:rPr>
              <a:t>IN</a:t>
            </a:r>
            <a:r>
              <a:rPr baseline="30000" sz="1800" lang="en-US">
                <a:solidFill>
                  <a:srgbClr val="0000FF"/>
                </a:solidFill>
                <a:latin typeface="Calibri"/>
                <a:ea typeface="Calibri"/>
                <a:cs typeface="Calibri"/>
                <a:sym typeface="Calibri"/>
              </a:rPr>
              <a:t> .</a:t>
            </a:r>
            <a:r>
              <a:rPr sz="1800" lang="en-US">
                <a:solidFill>
                  <a:srgbClr val="0000FF"/>
                </a:solidFill>
                <a:latin typeface="Calibri"/>
                <a:ea typeface="Calibri"/>
                <a:cs typeface="Calibri"/>
                <a:sym typeface="Calibri"/>
              </a:rPr>
              <a:t>Power of 1. (Single Focus)</a:t>
            </a:r>
          </a:p>
          <a:p>
            <a:r>
              <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chemeClr val="dk1"/>
                </a:solidFill>
                <a:latin typeface="Calibri"/>
                <a:ea typeface="Calibri"/>
                <a:cs typeface="Calibri"/>
                <a:sym typeface="Calibri"/>
              </a:rPr>
              <a:t>L1 Stretch Goals</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chemeClr val="dk1"/>
                </a:solidFill>
                <a:latin typeface="Calibri"/>
                <a:ea typeface="Calibri"/>
                <a:cs typeface="Calibri"/>
                <a:sym typeface="Calibri"/>
              </a:rPr>
              <a:t>L2 Leverage Social technologies</a:t>
            </a:r>
          </a:p>
          <a:p>
            <a:pPr algn="l" rtl="0" lvl="0" marR="0" indent="0" marL="0">
              <a:lnSpc>
                <a:spcPct val="100000"/>
              </a:lnSpc>
              <a:spcBef>
                <a:spcPts val="0"/>
              </a:spcBef>
              <a:spcAft>
                <a:spcPts val="0"/>
              </a:spcAft>
              <a:buClr>
                <a:schemeClr val="dk1"/>
              </a:buClr>
              <a:buSzPct val="25000"/>
              <a:buFont typeface="Calibri"/>
              <a:buNone/>
            </a:pPr>
            <a:r>
              <a:rPr b="1" sz="2400" lang="en-US">
                <a:solidFill>
                  <a:srgbClr val="0000FF"/>
                </a:solidFill>
                <a:latin typeface="Calibri"/>
                <a:ea typeface="Calibri"/>
                <a:cs typeface="Calibri"/>
                <a:sym typeface="Calibri"/>
              </a:rPr>
              <a:t>Ex : </a:t>
            </a:r>
            <a:r>
              <a:rPr strike="noStrike" u="none" b="1" cap="none" baseline="0" sz="2400" lang="en-US" i="0">
                <a:solidFill>
                  <a:srgbClr val="0000FF"/>
                </a:solidFill>
                <a:latin typeface="Calibri"/>
                <a:ea typeface="Calibri"/>
                <a:cs typeface="Calibri"/>
                <a:sym typeface="Calibri"/>
              </a:rPr>
              <a:t>L3 Rapid Prototyping</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chemeClr val="dk1"/>
                </a:solidFill>
                <a:latin typeface="Calibri"/>
                <a:ea typeface="Calibri"/>
                <a:cs typeface="Calibri"/>
                <a:sym typeface="Calibri"/>
              </a:rPr>
              <a:t>L4 Upgrade innovation skills</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chemeClr val="dk1"/>
                </a:solidFill>
                <a:latin typeface="Calibri"/>
                <a:ea typeface="Calibri"/>
                <a:cs typeface="Calibri"/>
                <a:sym typeface="Calibri"/>
              </a:rPr>
              <a:t>L5 Experimental capital availability</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chemeClr val="dk1"/>
                </a:solidFill>
                <a:latin typeface="Calibri"/>
                <a:ea typeface="Calibri"/>
                <a:cs typeface="Calibri"/>
                <a:sym typeface="Calibri"/>
              </a:rPr>
              <a:t>L6.De-risk innovation</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chemeClr val="dk1"/>
                </a:solidFill>
                <a:latin typeface="Calibri"/>
                <a:ea typeface="Calibri"/>
                <a:cs typeface="Calibri"/>
                <a:sym typeface="Calibri"/>
              </a:rPr>
              <a:t>L7 Deploy innovation Tools</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chemeClr val="dk1"/>
                </a:solidFill>
                <a:latin typeface="Calibri"/>
                <a:ea typeface="Calibri"/>
                <a:cs typeface="Calibri"/>
                <a:sym typeface="Calibri"/>
              </a:rPr>
              <a:t>L8 Space for innovation</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chemeClr val="dk1"/>
                </a:solidFill>
                <a:latin typeface="Calibri"/>
                <a:ea typeface="Calibri"/>
                <a:cs typeface="Calibri"/>
                <a:sym typeface="Calibri"/>
              </a:rPr>
              <a:t>L9 Communities of passion</a:t>
            </a:r>
          </a:p>
          <a:p>
            <a:r>
              <a:t/>
            </a:r>
          </a:p>
        </p:txBody>
      </p:sp>
      <p:sp>
        <p:nvSpPr>
          <p:cNvPr id="49" name="Shape 49"/>
          <p:cNvSpPr txBox="1"/>
          <p:nvPr/>
        </p:nvSpPr>
        <p:spPr>
          <a:xfrm>
            <a:off y="6503987" x="7643811"/>
            <a:ext cy="244474" cx="1468437"/>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chemeClr val="dk1"/>
              </a:buClr>
              <a:buSzPct val="25000"/>
              <a:buFont typeface="Calibri"/>
              <a:buNone/>
            </a:pPr>
            <a:r>
              <a:rPr strike="noStrike" u="none" b="0" cap="none" baseline="0" sz="1000" lang="en-US" i="0">
                <a:solidFill>
                  <a:schemeClr val="dk1"/>
                </a:solidFill>
                <a:latin typeface="Calibri"/>
                <a:ea typeface="Calibri"/>
                <a:cs typeface="Calibri"/>
                <a:sym typeface="Calibri"/>
              </a:rPr>
              <a:t>Update : FL  1</a:t>
            </a:r>
            <a:r>
              <a:rPr sz="1000" lang="en-US">
                <a:solidFill>
                  <a:schemeClr val="dk1"/>
                </a:solidFill>
                <a:latin typeface="Calibri"/>
                <a:ea typeface="Calibri"/>
                <a:cs typeface="Calibri"/>
                <a:sym typeface="Calibri"/>
              </a:rPr>
              <a:t>7</a:t>
            </a:r>
            <a:r>
              <a:rPr strike="noStrike" u="none" b="0" cap="none" baseline="0" sz="1000" lang="en-US" i="0">
                <a:solidFill>
                  <a:schemeClr val="dk1"/>
                </a:solidFill>
                <a:latin typeface="Calibri"/>
                <a:ea typeface="Calibri"/>
                <a:cs typeface="Calibri"/>
                <a:sym typeface="Calibri"/>
              </a:rPr>
              <a:t> Dec 2012</a:t>
            </a:r>
          </a:p>
        </p:txBody>
      </p:sp>
      <p:sp>
        <p:nvSpPr>
          <p:cNvPr id="50" name="Shape 50"/>
          <p:cNvSpPr txBox="1"/>
          <p:nvPr/>
        </p:nvSpPr>
        <p:spPr>
          <a:xfrm>
            <a:off y="2259012" x="4583112"/>
            <a:ext cy="3503100" cx="4523099"/>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SzPct val="25000"/>
              <a:buNone/>
            </a:pPr>
            <a:r>
              <a:rPr strike="noStrike" u="none" b="0" cap="none" baseline="0" sz="1800" lang="en-US" i="0">
                <a:solidFill>
                  <a:schemeClr val="dk1"/>
                </a:solidFill>
                <a:latin typeface="Calibri"/>
                <a:ea typeface="Calibri"/>
                <a:cs typeface="Calibri"/>
                <a:sym typeface="Calibri"/>
              </a:rPr>
              <a:t>
</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chemeClr val="dk1"/>
                </a:solidFill>
                <a:latin typeface="Calibri"/>
                <a:ea typeface="Calibri"/>
                <a:cs typeface="Calibri"/>
                <a:sym typeface="Calibri"/>
              </a:rPr>
              <a:t>L10 Clear metrics for innovation</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chemeClr val="dk1"/>
                </a:solidFill>
                <a:latin typeface="Calibri"/>
                <a:ea typeface="Calibri"/>
                <a:cs typeface="Calibri"/>
                <a:sym typeface="Calibri"/>
              </a:rPr>
              <a:t>L11 Widespread accountability</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chemeClr val="dk1"/>
                </a:solidFill>
                <a:latin typeface="Calibri"/>
                <a:ea typeface="Calibri"/>
                <a:cs typeface="Calibri"/>
                <a:sym typeface="Calibri"/>
              </a:rPr>
              <a:t>L12 Knock Bureaucratic hurdles</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chemeClr val="dk1"/>
                </a:solidFill>
                <a:latin typeface="Calibri"/>
                <a:ea typeface="Calibri"/>
                <a:cs typeface="Calibri"/>
                <a:sym typeface="Calibri"/>
              </a:rPr>
              <a:t>L13 Compensation and rewards</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chemeClr val="dk1"/>
                </a:solidFill>
                <a:latin typeface="Calibri"/>
                <a:ea typeface="Calibri"/>
                <a:cs typeface="Calibri"/>
                <a:sym typeface="Calibri"/>
              </a:rPr>
              <a:t>L14 Involve customers </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chemeClr val="dk1"/>
                </a:solidFill>
                <a:latin typeface="Calibri"/>
                <a:ea typeface="Calibri"/>
                <a:cs typeface="Calibri"/>
                <a:sym typeface="Calibri"/>
              </a:rPr>
              <a:t>L15.Short vs medium term goals</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chemeClr val="dk1"/>
                </a:solidFill>
                <a:latin typeface="Calibri"/>
                <a:ea typeface="Calibri"/>
                <a:cs typeface="Calibri"/>
                <a:sym typeface="Calibri"/>
              </a:rPr>
              <a:t>L16 Insights availability</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chemeClr val="dk1"/>
                </a:solidFill>
                <a:latin typeface="Calibri"/>
                <a:ea typeface="Calibri"/>
                <a:cs typeface="Calibri"/>
                <a:sym typeface="Calibri"/>
              </a:rPr>
              <a:t>L17 Quality and Quantity of innov ideas</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chemeClr val="dk1"/>
                </a:solidFill>
                <a:latin typeface="Calibri"/>
                <a:ea typeface="Calibri"/>
                <a:cs typeface="Calibri"/>
                <a:sym typeface="Calibri"/>
              </a:rPr>
              <a:t>L18 Diversity of experience and skills</a:t>
            </a:r>
          </a:p>
          <a:p>
            <a:r>
              <a:t/>
            </a:r>
          </a:p>
        </p:txBody>
      </p:sp>
      <p:sp>
        <p:nvSpPr>
          <p:cNvPr id="51" name="Shape 51"/>
          <p:cNvSpPr/>
          <p:nvPr/>
        </p:nvSpPr>
        <p:spPr>
          <a:xfrm>
            <a:off y="60650" x="72750"/>
            <a:ext cy="1787585" cx="2389084"/>
          </a:xfrm>
          <a:prstGeom prst="rect">
            <a:avLst/>
          </a:prstGeom>
          <a:blipFill>
            <a:blip r:embed="rId3"/>
            <a:stretch>
              <a:fillRect/>
            </a:stretch>
          </a:blipFill>
          <a:ln>
            <a:noFill/>
          </a:ln>
        </p:spPr>
      </p:sp>
      <p:sp>
        <p:nvSpPr>
          <p:cNvPr id="52" name="Shape 52"/>
          <p:cNvSpPr txBox="1"/>
          <p:nvPr/>
        </p:nvSpPr>
        <p:spPr>
          <a:xfrm>
            <a:off y="1848235" x="72750"/>
            <a:ext cy="246899" cx="1554000"/>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chemeClr val="dk1"/>
              </a:buClr>
              <a:buSzPct val="25000"/>
              <a:buFont typeface="Calibri"/>
              <a:buNone/>
            </a:pPr>
            <a:r>
              <a:rPr sz="1000" lang="en-US">
                <a:solidFill>
                  <a:schemeClr val="dk1"/>
                </a:solidFill>
                <a:latin typeface="Calibri"/>
                <a:ea typeface="Calibri"/>
                <a:cs typeface="Calibri"/>
                <a:sym typeface="Calibri"/>
              </a:rPr>
              <a:t>Credits Photos</a:t>
            </a:r>
            <a:r>
              <a:rPr strike="noStrike" u="none" b="0" cap="none" baseline="0" sz="1000" lang="en-US" i="0">
                <a:solidFill>
                  <a:schemeClr val="dk1"/>
                </a:solidFill>
                <a:latin typeface="Calibri"/>
                <a:ea typeface="Calibri"/>
                <a:cs typeface="Calibri"/>
                <a:sym typeface="Calibri"/>
              </a:rPr>
              <a:t> FJL  2012</a:t>
            </a:r>
          </a:p>
        </p:txBody>
      </p:sp>
      <p:sp>
        <p:nvSpPr>
          <p:cNvPr id="53" name="Shape 53"/>
          <p:cNvSpPr txBox="1"/>
          <p:nvPr/>
        </p:nvSpPr>
        <p:spPr>
          <a:xfrm>
            <a:off y="5939500" x="70378"/>
            <a:ext cy="457200" cx="9009600"/>
          </a:xfrm>
          <a:prstGeom prst="rect">
            <a:avLst/>
          </a:prstGeom>
          <a:noFill/>
        </p:spPr>
        <p:txBody>
          <a:bodyPr bIns="91425" rIns="91425" lIns="91425" tIns="91425" anchor="t" anchorCtr="0">
            <a:spAutoFit/>
          </a:bodyPr>
          <a:lstStyle/>
          <a:p>
            <a:pPr>
              <a:buNone/>
            </a:pPr>
            <a:r>
              <a:rPr lang="en-US">
                <a:solidFill>
                  <a:srgbClr val="0000FF"/>
                </a:solidFill>
              </a:rPr>
              <a:t>Ex : A company is investing on the most promising idea, in its core business, and try to speed up development and shorten Time To Marke</a:t>
            </a:r>
            <a:r>
              <a:rPr lang="en-US"/>
              <a:t>t.</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7" name="Shape 57"/>
        <p:cNvGrpSpPr/>
        <p:nvPr/>
      </p:nvGrpSpPr>
      <p:grpSpPr>
        <a:xfrm>
          <a:off y="0" x="0"/>
          <a:ext cy="0" cx="0"/>
          <a:chOff y="0" x="0"/>
          <a:chExt cy="0" cx="0"/>
        </a:xfrm>
      </p:grpSpPr>
      <p:sp>
        <p:nvSpPr>
          <p:cNvPr id="58" name="Shape 58"/>
          <p:cNvSpPr txBox="1"/>
          <p:nvPr>
            <p:ph type="title"/>
          </p:nvPr>
        </p:nvSpPr>
        <p:spPr>
          <a:xfrm>
            <a:off y="0" x="468312"/>
            <a:ext cy="1143000" cx="8229600"/>
          </a:xfrm>
          <a:prstGeom prst="rect">
            <a:avLst/>
          </a:prstGeom>
          <a:noFill/>
          <a:ln>
            <a:noFill/>
          </a:ln>
        </p:spPr>
        <p:txBody>
          <a:bodyPr bIns="45700" rIns="91425" lIns="91425" tIns="45700" anchor="t" anchorCtr="0">
            <a:spAutoFit/>
          </a:bodyPr>
          <a:lstStyle/>
          <a:p>
            <a:pPr algn="ctr" rtl="0" lvl="0" marR="0" indent="0" marL="0">
              <a:lnSpc>
                <a:spcPct val="100000"/>
              </a:lnSpc>
              <a:spcBef>
                <a:spcPts val="0"/>
              </a:spcBef>
              <a:spcAft>
                <a:spcPts val="0"/>
              </a:spcAft>
              <a:buClr>
                <a:schemeClr val="dk2"/>
              </a:buClr>
              <a:buSzPct val="25000"/>
              <a:buFont typeface="Calibri"/>
              <a:buNone/>
            </a:pPr>
            <a:r>
              <a:rPr sz="2800" lang="en-US">
                <a:latin typeface="Calibri"/>
                <a:ea typeface="Calibri"/>
                <a:cs typeface="Calibri"/>
                <a:sym typeface="Calibri"/>
              </a:rPr>
              <a:t>In</a:t>
            </a:r>
            <a:r>
              <a:rPr baseline="30000" sz="2800" lang="en-US">
                <a:latin typeface="Calibri"/>
                <a:ea typeface="Calibri"/>
                <a:cs typeface="Calibri"/>
                <a:sym typeface="Calibri"/>
              </a:rPr>
              <a:t>2 </a:t>
            </a:r>
            <a:r>
              <a:rPr strike="noStrike" u="none" b="0" cap="none" baseline="0" sz="2800" lang="en-US" i="0">
                <a:solidFill>
                  <a:schemeClr val="dk2"/>
                </a:solidFill>
                <a:latin typeface="Calibri"/>
                <a:ea typeface="Calibri"/>
                <a:cs typeface="Calibri"/>
                <a:sym typeface="Calibri"/>
              </a:rPr>
              <a:t>Innovation  Features</a:t>
            </a:r>
          </a:p>
        </p:txBody>
      </p:sp>
      <p:sp>
        <p:nvSpPr>
          <p:cNvPr id="59" name="Shape 59"/>
          <p:cNvSpPr txBox="1"/>
          <p:nvPr/>
        </p:nvSpPr>
        <p:spPr>
          <a:xfrm>
            <a:off y="2182812" x="527050"/>
            <a:ext cy="3417299" cx="3782099"/>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chemeClr val="dk1"/>
              </a:buClr>
              <a:buSzPct val="25000"/>
              <a:buFont typeface="Calibri"/>
              <a:buNone/>
            </a:pPr>
            <a:r>
              <a:rPr sz="1800" lang="en-US">
                <a:solidFill>
                  <a:srgbClr val="0000FF"/>
                </a:solidFill>
                <a:latin typeface="Calibri"/>
                <a:ea typeface="Calibri"/>
                <a:cs typeface="Calibri"/>
                <a:sym typeface="Calibri"/>
              </a:rPr>
              <a:t>IN</a:t>
            </a:r>
            <a:r>
              <a:rPr baseline="30000" sz="1800" lang="en-US">
                <a:solidFill>
                  <a:srgbClr val="0000FF"/>
                </a:solidFill>
                <a:latin typeface="Calibri"/>
                <a:ea typeface="Calibri"/>
                <a:cs typeface="Calibri"/>
                <a:sym typeface="Calibri"/>
              </a:rPr>
              <a:t>2 .</a:t>
            </a:r>
            <a:r>
              <a:rPr sz="1800" lang="en-US">
                <a:solidFill>
                  <a:srgbClr val="0000FF"/>
                </a:solidFill>
                <a:latin typeface="Calibri"/>
                <a:ea typeface="Calibri"/>
                <a:cs typeface="Calibri"/>
                <a:sym typeface="Calibri"/>
              </a:rPr>
              <a:t>Power of 2. (Squared)</a:t>
            </a:r>
          </a:p>
          <a:p>
            <a:r>
              <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chemeClr val="dk1"/>
                </a:solidFill>
                <a:latin typeface="Calibri"/>
                <a:ea typeface="Calibri"/>
                <a:cs typeface="Calibri"/>
                <a:sym typeface="Calibri"/>
              </a:rPr>
              <a:t>L1 Stretch Goals</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chemeClr val="dk1"/>
                </a:solidFill>
                <a:latin typeface="Calibri"/>
                <a:ea typeface="Calibri"/>
                <a:cs typeface="Calibri"/>
                <a:sym typeface="Calibri"/>
              </a:rPr>
              <a:t>L2 Leverage Social technologies</a:t>
            </a:r>
          </a:p>
          <a:p>
            <a:pPr algn="l" rtl="0" lvl="0" marR="0" indent="0" marL="0">
              <a:lnSpc>
                <a:spcPct val="100000"/>
              </a:lnSpc>
              <a:spcBef>
                <a:spcPts val="0"/>
              </a:spcBef>
              <a:spcAft>
                <a:spcPts val="0"/>
              </a:spcAft>
              <a:buClr>
                <a:schemeClr val="dk1"/>
              </a:buClr>
              <a:buSzPct val="25000"/>
              <a:buFont typeface="Calibri"/>
              <a:buNone/>
            </a:pPr>
            <a:r>
              <a:rPr strike="noStrike" u="none" b="1" cap="none" baseline="0" sz="1800" lang="en-US" i="0">
                <a:solidFill>
                  <a:srgbClr val="0000FF"/>
                </a:solidFill>
                <a:latin typeface="Calibri"/>
                <a:ea typeface="Calibri"/>
                <a:cs typeface="Calibri"/>
                <a:sym typeface="Calibri"/>
              </a:rPr>
              <a:t>L3 Rapid Prototyping .... </a:t>
            </a:r>
            <a:r>
              <a:rPr strike="noStrike" u="none" cap="none" baseline="0" sz="1800" lang="en-US" i="1">
                <a:solidFill>
                  <a:srgbClr val="FF0000"/>
                </a:solidFill>
                <a:latin typeface="Calibri"/>
                <a:ea typeface="Calibri"/>
                <a:cs typeface="Calibri"/>
                <a:sym typeface="Calibri"/>
              </a:rPr>
              <a:t>but with collective intelligence and knowledge </a:t>
            </a:r>
            <a:r>
              <a:rPr sz="1800" lang="en-US" i="1">
                <a:solidFill>
                  <a:srgbClr val="FF0000"/>
                </a:solidFill>
                <a:latin typeface="Calibri"/>
                <a:ea typeface="Calibri"/>
                <a:cs typeface="Calibri"/>
                <a:sym typeface="Calibri"/>
              </a:rPr>
              <a:t>spread</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chemeClr val="dk1"/>
                </a:solidFill>
                <a:latin typeface="Calibri"/>
                <a:ea typeface="Calibri"/>
                <a:cs typeface="Calibri"/>
                <a:sym typeface="Calibri"/>
              </a:rPr>
              <a:t>L4 Upgrade innovation skills</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chemeClr val="dk1"/>
                </a:solidFill>
                <a:latin typeface="Calibri"/>
                <a:ea typeface="Calibri"/>
                <a:cs typeface="Calibri"/>
                <a:sym typeface="Calibri"/>
              </a:rPr>
              <a:t>L5 Experimental capital availability</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chemeClr val="dk1"/>
                </a:solidFill>
                <a:latin typeface="Calibri"/>
                <a:ea typeface="Calibri"/>
                <a:cs typeface="Calibri"/>
                <a:sym typeface="Calibri"/>
              </a:rPr>
              <a:t>L6.De-risk innovation</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chemeClr val="dk1"/>
                </a:solidFill>
                <a:latin typeface="Calibri"/>
                <a:ea typeface="Calibri"/>
                <a:cs typeface="Calibri"/>
                <a:sym typeface="Calibri"/>
              </a:rPr>
              <a:t>L7 Deploy innovation Tools</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chemeClr val="dk1"/>
                </a:solidFill>
                <a:latin typeface="Calibri"/>
                <a:ea typeface="Calibri"/>
                <a:cs typeface="Calibri"/>
                <a:sym typeface="Calibri"/>
              </a:rPr>
              <a:t>L8 Space for innovation</a:t>
            </a:r>
          </a:p>
          <a:p>
            <a:pPr algn="l" rtl="0" lvl="0" marR="0" indent="0" marL="0">
              <a:lnSpc>
                <a:spcPct val="100000"/>
              </a:lnSpc>
              <a:spcBef>
                <a:spcPts val="0"/>
              </a:spcBef>
              <a:spcAft>
                <a:spcPts val="0"/>
              </a:spcAft>
              <a:buClr>
                <a:schemeClr val="dk1"/>
              </a:buClr>
              <a:buSzPct val="25000"/>
              <a:buFont typeface="Calibri"/>
              <a:buNone/>
            </a:pPr>
            <a:r>
              <a:rPr strike="noStrike" u="none" cap="none" baseline="0" sz="1800" lang="en-US" i="0">
                <a:latin typeface="Calibri"/>
                <a:ea typeface="Calibri"/>
                <a:cs typeface="Calibri"/>
                <a:sym typeface="Calibri"/>
              </a:rPr>
              <a:t>L9 Communities of passion</a:t>
            </a:r>
          </a:p>
          <a:p>
            <a:r>
              <a:t/>
            </a:r>
          </a:p>
          <a:p>
            <a:r>
              <a:t/>
            </a:r>
          </a:p>
        </p:txBody>
      </p:sp>
      <p:sp>
        <p:nvSpPr>
          <p:cNvPr id="60" name="Shape 60"/>
          <p:cNvSpPr txBox="1"/>
          <p:nvPr/>
        </p:nvSpPr>
        <p:spPr>
          <a:xfrm>
            <a:off y="6503987" x="7643811"/>
            <a:ext cy="244500" cx="1468499"/>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chemeClr val="dk1"/>
              </a:buClr>
              <a:buSzPct val="25000"/>
              <a:buFont typeface="Calibri"/>
              <a:buNone/>
            </a:pPr>
            <a:r>
              <a:rPr strike="noStrike" u="none" b="0" cap="none" baseline="0" sz="1000" lang="en-US" i="0">
                <a:solidFill>
                  <a:schemeClr val="dk1"/>
                </a:solidFill>
                <a:latin typeface="Calibri"/>
                <a:ea typeface="Calibri"/>
                <a:cs typeface="Calibri"/>
                <a:sym typeface="Calibri"/>
              </a:rPr>
              <a:t>Update : FL  14 Dec 2012</a:t>
            </a:r>
          </a:p>
        </p:txBody>
      </p:sp>
      <p:sp>
        <p:nvSpPr>
          <p:cNvPr id="61" name="Shape 61"/>
          <p:cNvSpPr txBox="1"/>
          <p:nvPr/>
        </p:nvSpPr>
        <p:spPr>
          <a:xfrm>
            <a:off y="2259012" x="4583112"/>
            <a:ext cy="3503100" cx="4523099"/>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SzPct val="25000"/>
              <a:buNone/>
            </a:pPr>
            <a:r>
              <a:rPr strike="noStrike" u="none" b="0" cap="none" baseline="0" sz="1800" lang="en-US" i="0">
                <a:solidFill>
                  <a:schemeClr val="dk1"/>
                </a:solidFill>
                <a:latin typeface="Calibri"/>
                <a:ea typeface="Calibri"/>
                <a:cs typeface="Calibri"/>
                <a:sym typeface="Calibri"/>
              </a:rPr>
              <a:t>
</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chemeClr val="dk1"/>
                </a:solidFill>
                <a:latin typeface="Calibri"/>
                <a:ea typeface="Calibri"/>
                <a:cs typeface="Calibri"/>
                <a:sym typeface="Calibri"/>
              </a:rPr>
              <a:t>L10 Clear metrics for innovation</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chemeClr val="dk1"/>
                </a:solidFill>
                <a:latin typeface="Calibri"/>
                <a:ea typeface="Calibri"/>
                <a:cs typeface="Calibri"/>
                <a:sym typeface="Calibri"/>
              </a:rPr>
              <a:t>L11 Widespread accountability</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chemeClr val="dk1"/>
                </a:solidFill>
                <a:latin typeface="Calibri"/>
                <a:ea typeface="Calibri"/>
                <a:cs typeface="Calibri"/>
                <a:sym typeface="Calibri"/>
              </a:rPr>
              <a:t>L12 Knock Bureaucratic hurdles</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chemeClr val="dk1"/>
                </a:solidFill>
                <a:latin typeface="Calibri"/>
                <a:ea typeface="Calibri"/>
                <a:cs typeface="Calibri"/>
                <a:sym typeface="Calibri"/>
              </a:rPr>
              <a:t>L13 Compensation and rewards</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chemeClr val="dk1"/>
                </a:solidFill>
                <a:latin typeface="Calibri"/>
                <a:ea typeface="Calibri"/>
                <a:cs typeface="Calibri"/>
                <a:sym typeface="Calibri"/>
              </a:rPr>
              <a:t>L14 Involve customers </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chemeClr val="dk1"/>
                </a:solidFill>
                <a:latin typeface="Calibri"/>
                <a:ea typeface="Calibri"/>
                <a:cs typeface="Calibri"/>
                <a:sym typeface="Calibri"/>
              </a:rPr>
              <a:t>L15.Short vs medium term goals</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chemeClr val="dk1"/>
                </a:solidFill>
                <a:latin typeface="Calibri"/>
                <a:ea typeface="Calibri"/>
                <a:cs typeface="Calibri"/>
                <a:sym typeface="Calibri"/>
              </a:rPr>
              <a:t>L16 Insights availability</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chemeClr val="dk1"/>
                </a:solidFill>
                <a:latin typeface="Calibri"/>
                <a:ea typeface="Calibri"/>
                <a:cs typeface="Calibri"/>
                <a:sym typeface="Calibri"/>
              </a:rPr>
              <a:t>L17 Quality and Quantity of innov ideas</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chemeClr val="dk1"/>
                </a:solidFill>
                <a:latin typeface="Calibri"/>
                <a:ea typeface="Calibri"/>
                <a:cs typeface="Calibri"/>
                <a:sym typeface="Calibri"/>
              </a:rPr>
              <a:t>L18 Diversity of experience and skills</a:t>
            </a:r>
          </a:p>
          <a:p>
            <a:r>
              <a:t/>
            </a:r>
          </a:p>
        </p:txBody>
      </p:sp>
      <p:sp>
        <p:nvSpPr>
          <p:cNvPr id="62" name="Shape 62"/>
          <p:cNvSpPr/>
          <p:nvPr/>
        </p:nvSpPr>
        <p:spPr>
          <a:xfrm>
            <a:off y="188275" x="158013"/>
            <a:ext cy="1708677" cx="1284168"/>
          </a:xfrm>
          <a:prstGeom prst="rect">
            <a:avLst/>
          </a:prstGeom>
          <a:blipFill>
            <a:blip r:embed="rId3"/>
            <a:stretch>
              <a:fillRect/>
            </a:stretch>
          </a:blipFill>
          <a:ln>
            <a:noFill/>
          </a:ln>
        </p:spPr>
      </p:sp>
      <p:sp>
        <p:nvSpPr>
          <p:cNvPr id="63" name="Shape 63"/>
          <p:cNvSpPr txBox="1"/>
          <p:nvPr/>
        </p:nvSpPr>
        <p:spPr>
          <a:xfrm>
            <a:off y="1650052" x="103249"/>
            <a:ext cy="246899" cx="1554000"/>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chemeClr val="dk1"/>
              </a:buClr>
              <a:buSzPct val="25000"/>
              <a:buFont typeface="Calibri"/>
              <a:buNone/>
            </a:pPr>
            <a:r>
              <a:rPr sz="1000" lang="en-US">
                <a:solidFill>
                  <a:schemeClr val="dk1"/>
                </a:solidFill>
                <a:latin typeface="Calibri"/>
                <a:ea typeface="Calibri"/>
                <a:cs typeface="Calibri"/>
                <a:sym typeface="Calibri"/>
              </a:rPr>
              <a:t>Credits Photos</a:t>
            </a:r>
            <a:r>
              <a:rPr strike="noStrike" u="none" b="0" cap="none" baseline="0" sz="1000" lang="en-US" i="0">
                <a:solidFill>
                  <a:schemeClr val="dk1"/>
                </a:solidFill>
                <a:latin typeface="Calibri"/>
                <a:ea typeface="Calibri"/>
                <a:cs typeface="Calibri"/>
                <a:sym typeface="Calibri"/>
              </a:rPr>
              <a:t> FJL  2012</a:t>
            </a:r>
          </a:p>
        </p:txBody>
      </p:sp>
      <p:sp>
        <p:nvSpPr>
          <p:cNvPr id="64" name="Shape 64"/>
          <p:cNvSpPr/>
          <p:nvPr/>
        </p:nvSpPr>
        <p:spPr>
          <a:xfrm>
            <a:off y="112075" x="7099432"/>
            <a:ext cy="1817697" cx="1901468"/>
          </a:xfrm>
          <a:prstGeom prst="rect">
            <a:avLst/>
          </a:prstGeom>
          <a:blipFill>
            <a:blip r:embed="rId4"/>
            <a:stretch>
              <a:fillRect/>
            </a:stretch>
          </a:blipFill>
          <a:ln>
            <a:noFill/>
          </a:ln>
        </p:spPr>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8" name="Shape 68"/>
        <p:cNvGrpSpPr/>
        <p:nvPr/>
      </p:nvGrpSpPr>
      <p:grpSpPr>
        <a:xfrm>
          <a:off y="0" x="0"/>
          <a:ext cy="0" cx="0"/>
          <a:chOff y="0" x="0"/>
          <a:chExt cy="0" cx="0"/>
        </a:xfrm>
      </p:grpSpPr>
      <p:sp>
        <p:nvSpPr>
          <p:cNvPr id="69" name="Shape 69"/>
          <p:cNvSpPr/>
          <p:nvPr/>
        </p:nvSpPr>
        <p:spPr>
          <a:xfrm>
            <a:off y="125176" x="7200598"/>
            <a:ext cy="2393707" cx="1798851"/>
          </a:xfrm>
          <a:prstGeom prst="rect">
            <a:avLst/>
          </a:prstGeom>
          <a:blipFill>
            <a:blip r:embed="rId3"/>
            <a:stretch>
              <a:fillRect/>
            </a:stretch>
          </a:blipFill>
          <a:ln>
            <a:noFill/>
          </a:ln>
        </p:spPr>
      </p:sp>
      <p:sp>
        <p:nvSpPr>
          <p:cNvPr id="70" name="Shape 70"/>
          <p:cNvSpPr txBox="1"/>
          <p:nvPr>
            <p:ph type="title"/>
          </p:nvPr>
        </p:nvSpPr>
        <p:spPr>
          <a:xfrm>
            <a:off y="0" x="468312"/>
            <a:ext cy="1143000" cx="8229600"/>
          </a:xfrm>
          <a:prstGeom prst="rect">
            <a:avLst/>
          </a:prstGeom>
          <a:noFill/>
          <a:ln>
            <a:noFill/>
          </a:ln>
        </p:spPr>
        <p:txBody>
          <a:bodyPr bIns="45700" rIns="91425" lIns="91425" tIns="45700" anchor="t" anchorCtr="0">
            <a:spAutoFit/>
          </a:bodyPr>
          <a:lstStyle/>
          <a:p>
            <a:pPr algn="ctr" rtl="0" lvl="0" marR="0" indent="0" marL="0">
              <a:lnSpc>
                <a:spcPct val="100000"/>
              </a:lnSpc>
              <a:spcBef>
                <a:spcPts val="0"/>
              </a:spcBef>
              <a:spcAft>
                <a:spcPts val="0"/>
              </a:spcAft>
              <a:buClr>
                <a:schemeClr val="dk2"/>
              </a:buClr>
              <a:buSzPct val="25000"/>
              <a:buFont typeface="Calibri"/>
              <a:buNone/>
            </a:pPr>
            <a:r>
              <a:rPr strike="noStrike" u="none" b="0" cap="none" baseline="0" sz="2800" lang="en-US" i="0">
                <a:solidFill>
                  <a:schemeClr val="dk2"/>
                </a:solidFill>
                <a:latin typeface="Calibri"/>
                <a:ea typeface="Calibri"/>
                <a:cs typeface="Calibri"/>
                <a:sym typeface="Calibri"/>
              </a:rPr>
              <a:t>Innovation  </a:t>
            </a:r>
            <a:r>
              <a:rPr sz="2800" lang="en-US">
                <a:latin typeface="Calibri"/>
                <a:ea typeface="Calibri"/>
                <a:cs typeface="Calibri"/>
                <a:sym typeface="Calibri"/>
              </a:rPr>
              <a:t>Forces </a:t>
            </a:r>
            <a:r>
              <a:rPr strike="noStrike" u="none" b="0" cap="none" baseline="0" sz="2800" lang="en-US" i="0">
                <a:solidFill>
                  <a:schemeClr val="dk2"/>
                </a:solidFill>
                <a:latin typeface="Calibri"/>
                <a:ea typeface="Calibri"/>
                <a:cs typeface="Calibri"/>
                <a:sym typeface="Calibri"/>
              </a:rPr>
              <a:t>Lanes </a:t>
            </a:r>
          </a:p>
        </p:txBody>
      </p:sp>
      <p:sp>
        <p:nvSpPr>
          <p:cNvPr id="71" name="Shape 71"/>
          <p:cNvSpPr txBox="1"/>
          <p:nvPr/>
        </p:nvSpPr>
        <p:spPr>
          <a:xfrm>
            <a:off y="3823996" x="301254"/>
            <a:ext cy="2514300" cx="4396499"/>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chemeClr val="dk1"/>
                </a:solidFill>
                <a:latin typeface="Arial"/>
                <a:ea typeface="Arial"/>
                <a:cs typeface="Arial"/>
                <a:sym typeface="Arial"/>
              </a:rPr>
              <a:t>
</a:t>
            </a:r>
            <a:r>
              <a:rPr strike="noStrike" u="none" b="0" cap="none" baseline="0" sz="1800" lang="en-US" i="0">
                <a:solidFill>
                  <a:schemeClr val="dk1"/>
                </a:solidFill>
                <a:latin typeface="Calibri"/>
                <a:ea typeface="Calibri"/>
                <a:cs typeface="Calibri"/>
                <a:sym typeface="Calibri"/>
              </a:rPr>
              <a:t>FL 1 Diversity :  L18+L14+L11+L9+L2</a:t>
            </a:r>
          </a:p>
          <a:p>
            <a:pPr algn="l" rtl="0" lvl="0" marR="0" indent="0" marL="0">
              <a:lnSpc>
                <a:spcPct val="100000"/>
              </a:lnSpc>
              <a:spcBef>
                <a:spcPts val="0"/>
              </a:spcBef>
              <a:spcAft>
                <a:spcPts val="0"/>
              </a:spcAft>
              <a:buClr>
                <a:schemeClr val="dk1"/>
              </a:buClr>
              <a:buSzPct val="25000"/>
              <a:buFont typeface="Calibri"/>
              <a:buNone/>
            </a:pPr>
            <a:r>
              <a:rPr sz="1800" lang="en-US">
                <a:solidFill>
                  <a:schemeClr val="dk1"/>
                </a:solidFill>
                <a:latin typeface="Calibri"/>
                <a:ea typeface="Calibri"/>
                <a:cs typeface="Calibri"/>
                <a:sym typeface="Calibri"/>
              </a:rPr>
              <a:t>FL</a:t>
            </a:r>
            <a:r>
              <a:rPr strike="noStrike" u="none" b="0" cap="none" baseline="0" sz="1800" lang="en-US" i="0">
                <a:solidFill>
                  <a:schemeClr val="dk1"/>
                </a:solidFill>
                <a:latin typeface="Calibri"/>
                <a:ea typeface="Calibri"/>
                <a:cs typeface="Calibri"/>
                <a:sym typeface="Calibri"/>
              </a:rPr>
              <a:t> 2 Re-Invention : L12+L7+L6+L8  </a:t>
            </a:r>
          </a:p>
          <a:p>
            <a:pPr algn="l" rtl="0" lvl="0" marR="0" indent="0" marL="0">
              <a:lnSpc>
                <a:spcPct val="100000"/>
              </a:lnSpc>
              <a:spcBef>
                <a:spcPts val="0"/>
              </a:spcBef>
              <a:spcAft>
                <a:spcPts val="0"/>
              </a:spcAft>
              <a:buClr>
                <a:schemeClr val="dk1"/>
              </a:buClr>
              <a:buSzPct val="25000"/>
              <a:buFont typeface="Calibri"/>
              <a:buNone/>
            </a:pPr>
            <a:r>
              <a:rPr sz="1800" lang="en-US">
                <a:solidFill>
                  <a:schemeClr val="dk1"/>
                </a:solidFill>
                <a:latin typeface="Calibri"/>
                <a:ea typeface="Calibri"/>
                <a:cs typeface="Calibri"/>
                <a:sym typeface="Calibri"/>
              </a:rPr>
              <a:t>FL</a:t>
            </a:r>
            <a:r>
              <a:rPr strike="noStrike" u="none" b="0" cap="none" baseline="0" sz="1800" lang="en-US" i="0">
                <a:solidFill>
                  <a:schemeClr val="dk1"/>
                </a:solidFill>
                <a:latin typeface="Calibri"/>
                <a:ea typeface="Calibri"/>
                <a:cs typeface="Calibri"/>
                <a:sym typeface="Calibri"/>
              </a:rPr>
              <a:t> 3 Experience : L3+L5 +L18</a:t>
            </a:r>
          </a:p>
          <a:p>
            <a:pPr algn="l" rtl="0" lvl="0" marR="0" indent="0" marL="0">
              <a:lnSpc>
                <a:spcPct val="100000"/>
              </a:lnSpc>
              <a:spcBef>
                <a:spcPts val="0"/>
              </a:spcBef>
              <a:spcAft>
                <a:spcPts val="0"/>
              </a:spcAft>
              <a:buClr>
                <a:schemeClr val="dk1"/>
              </a:buClr>
              <a:buSzPct val="25000"/>
              <a:buFont typeface="Calibri"/>
              <a:buNone/>
            </a:pPr>
            <a:r>
              <a:rPr sz="1800" lang="en-US">
                <a:solidFill>
                  <a:schemeClr val="dk1"/>
                </a:solidFill>
                <a:latin typeface="Calibri"/>
                <a:ea typeface="Calibri"/>
                <a:cs typeface="Calibri"/>
                <a:sym typeface="Calibri"/>
              </a:rPr>
              <a:t>FL</a:t>
            </a:r>
            <a:r>
              <a:rPr strike="noStrike" u="none" b="0" cap="none" baseline="0" sz="1800" lang="en-US" i="0">
                <a:solidFill>
                  <a:schemeClr val="dk1"/>
                </a:solidFill>
                <a:latin typeface="Calibri"/>
                <a:ea typeface="Calibri"/>
                <a:cs typeface="Calibri"/>
                <a:sym typeface="Calibri"/>
              </a:rPr>
              <a:t> 4 Long Distance Vision L3+L6+L15</a:t>
            </a:r>
          </a:p>
          <a:p>
            <a:pPr algn="l" rtl="0" lvl="0" marR="0" indent="0" marL="0">
              <a:lnSpc>
                <a:spcPct val="100000"/>
              </a:lnSpc>
              <a:spcBef>
                <a:spcPts val="0"/>
              </a:spcBef>
              <a:spcAft>
                <a:spcPts val="0"/>
              </a:spcAft>
              <a:buClr>
                <a:schemeClr val="dk1"/>
              </a:buClr>
              <a:buSzPct val="25000"/>
              <a:buFont typeface="Calibri"/>
              <a:buNone/>
            </a:pPr>
            <a:r>
              <a:rPr sz="1800" lang="en-US">
                <a:solidFill>
                  <a:schemeClr val="dk1"/>
                </a:solidFill>
                <a:latin typeface="Calibri"/>
                <a:ea typeface="Calibri"/>
                <a:cs typeface="Calibri"/>
                <a:sym typeface="Calibri"/>
              </a:rPr>
              <a:t>FL</a:t>
            </a:r>
            <a:r>
              <a:rPr strike="noStrike" u="none" b="0" cap="none" baseline="0" sz="1800" lang="en-US" i="0">
                <a:solidFill>
                  <a:schemeClr val="dk1"/>
                </a:solidFill>
                <a:latin typeface="Calibri"/>
                <a:ea typeface="Calibri"/>
                <a:cs typeface="Calibri"/>
                <a:sym typeface="Calibri"/>
              </a:rPr>
              <a:t> 5 Multi Disciplinarity (Medley skills) L2+L3+L7+L18 </a:t>
            </a:r>
          </a:p>
          <a:p>
            <a:pPr algn="l" rtl="0" lvl="0" marR="0" indent="0" marL="0">
              <a:lnSpc>
                <a:spcPct val="100000"/>
              </a:lnSpc>
              <a:spcBef>
                <a:spcPts val="0"/>
              </a:spcBef>
              <a:spcAft>
                <a:spcPts val="0"/>
              </a:spcAft>
              <a:buClr>
                <a:schemeClr val="dk1"/>
              </a:buClr>
              <a:buSzPct val="25000"/>
              <a:buFont typeface="Calibri"/>
              <a:buNone/>
            </a:pPr>
            <a:r>
              <a:rPr sz="1800" lang="en-US">
                <a:solidFill>
                  <a:schemeClr val="dk1"/>
                </a:solidFill>
                <a:latin typeface="Calibri"/>
                <a:ea typeface="Calibri"/>
                <a:cs typeface="Calibri"/>
                <a:sym typeface="Calibri"/>
              </a:rPr>
              <a:t>FL</a:t>
            </a:r>
            <a:r>
              <a:rPr strike="noStrike" u="none" b="0" cap="none" baseline="0" sz="1800" lang="en-US" i="0">
                <a:solidFill>
                  <a:schemeClr val="dk1"/>
                </a:solidFill>
                <a:latin typeface="Calibri"/>
                <a:ea typeface="Calibri"/>
                <a:cs typeface="Calibri"/>
                <a:sym typeface="Calibri"/>
              </a:rPr>
              <a:t> 6 Collective </a:t>
            </a:r>
            <a:r>
              <a:rPr sz="1800" lang="en-US">
                <a:solidFill>
                  <a:schemeClr val="dk1"/>
                </a:solidFill>
                <a:latin typeface="Calibri"/>
                <a:ea typeface="Calibri"/>
                <a:cs typeface="Calibri"/>
                <a:sym typeface="Calibri"/>
              </a:rPr>
              <a:t>E</a:t>
            </a:r>
            <a:r>
              <a:rPr strike="noStrike" u="none" b="0" cap="none" baseline="0" sz="1800" lang="en-US" i="0">
                <a:solidFill>
                  <a:schemeClr val="dk1"/>
                </a:solidFill>
                <a:latin typeface="Calibri"/>
                <a:ea typeface="Calibri"/>
                <a:cs typeface="Calibri"/>
                <a:sym typeface="Calibri"/>
              </a:rPr>
              <a:t>ffort</a:t>
            </a:r>
            <a:r>
              <a:rPr sz="1800" lang="en-US">
                <a:solidFill>
                  <a:schemeClr val="dk1"/>
                </a:solidFill>
                <a:latin typeface="Calibri"/>
                <a:ea typeface="Calibri"/>
                <a:cs typeface="Calibri"/>
                <a:sym typeface="Calibri"/>
              </a:rPr>
              <a:t> L2+L8+L9+L11+L14</a:t>
            </a:r>
          </a:p>
        </p:txBody>
      </p:sp>
      <p:sp>
        <p:nvSpPr>
          <p:cNvPr id="72" name="Shape 72"/>
          <p:cNvSpPr txBox="1"/>
          <p:nvPr/>
        </p:nvSpPr>
        <p:spPr>
          <a:xfrm>
            <a:off y="6503987" x="7643811"/>
            <a:ext cy="244474" cx="1468437"/>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chemeClr val="dk1"/>
              </a:buClr>
              <a:buSzPct val="25000"/>
              <a:buFont typeface="Calibri"/>
              <a:buNone/>
            </a:pPr>
            <a:r>
              <a:rPr strike="noStrike" u="none" b="0" cap="none" baseline="0" sz="1000" lang="en-US" i="0">
                <a:solidFill>
                  <a:schemeClr val="dk1"/>
                </a:solidFill>
                <a:latin typeface="Calibri"/>
                <a:ea typeface="Calibri"/>
                <a:cs typeface="Calibri"/>
                <a:sym typeface="Calibri"/>
              </a:rPr>
              <a:t>Update : FL  </a:t>
            </a:r>
            <a:r>
              <a:rPr sz="1000" lang="en-US">
                <a:solidFill>
                  <a:schemeClr val="dk1"/>
                </a:solidFill>
                <a:latin typeface="Calibri"/>
                <a:ea typeface="Calibri"/>
                <a:cs typeface="Calibri"/>
                <a:sym typeface="Calibri"/>
              </a:rPr>
              <a:t>28</a:t>
            </a:r>
            <a:r>
              <a:rPr strike="noStrike" u="none" b="0" cap="none" baseline="0" sz="1000" lang="en-US" i="0">
                <a:solidFill>
                  <a:schemeClr val="dk1"/>
                </a:solidFill>
                <a:latin typeface="Calibri"/>
                <a:ea typeface="Calibri"/>
                <a:cs typeface="Calibri"/>
                <a:sym typeface="Calibri"/>
              </a:rPr>
              <a:t> Dec 2012</a:t>
            </a:r>
          </a:p>
        </p:txBody>
      </p:sp>
      <p:sp>
        <p:nvSpPr>
          <p:cNvPr id="73" name="Shape 73"/>
          <p:cNvSpPr txBox="1"/>
          <p:nvPr/>
        </p:nvSpPr>
        <p:spPr>
          <a:xfrm>
            <a:off y="2518884" x="7323024"/>
            <a:ext cy="246899" cx="1554000"/>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chemeClr val="dk1"/>
              </a:buClr>
              <a:buSzPct val="25000"/>
              <a:buFont typeface="Calibri"/>
              <a:buNone/>
            </a:pPr>
            <a:r>
              <a:rPr sz="1000" lang="en-US">
                <a:solidFill>
                  <a:schemeClr val="dk1"/>
                </a:solidFill>
                <a:latin typeface="Calibri"/>
                <a:ea typeface="Calibri"/>
                <a:cs typeface="Calibri"/>
                <a:sym typeface="Calibri"/>
              </a:rPr>
              <a:t>Credits Photos</a:t>
            </a:r>
            <a:r>
              <a:rPr strike="noStrike" u="none" b="0" cap="none" baseline="0" sz="1000" lang="en-US" i="0">
                <a:solidFill>
                  <a:schemeClr val="dk1"/>
                </a:solidFill>
                <a:latin typeface="Calibri"/>
                <a:ea typeface="Calibri"/>
                <a:cs typeface="Calibri"/>
                <a:sym typeface="Calibri"/>
              </a:rPr>
              <a:t> FJL  2012</a:t>
            </a:r>
          </a:p>
        </p:txBody>
      </p:sp>
      <p:sp>
        <p:nvSpPr>
          <p:cNvPr id="74" name="Shape 74"/>
          <p:cNvSpPr/>
          <p:nvPr/>
        </p:nvSpPr>
        <p:spPr>
          <a:xfrm>
            <a:off y="588650" x="165425"/>
            <a:ext cy="3139219" cx="3988594"/>
          </a:xfrm>
          <a:prstGeom prst="rect">
            <a:avLst/>
          </a:prstGeom>
          <a:blipFill>
            <a:blip r:embed="rId4"/>
            <a:stretch>
              <a:fillRect/>
            </a:stretch>
          </a:blipFill>
          <a:ln>
            <a:noFill/>
          </a:ln>
        </p:spPr>
      </p:sp>
      <p:sp>
        <p:nvSpPr>
          <p:cNvPr id="75" name="Shape 75"/>
          <p:cNvSpPr txBox="1"/>
          <p:nvPr/>
        </p:nvSpPr>
        <p:spPr>
          <a:xfrm>
            <a:off y="3108509" x="4077649"/>
            <a:ext cy="246899" cx="1554000"/>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chemeClr val="dk1"/>
              </a:buClr>
              <a:buSzPct val="25000"/>
              <a:buFont typeface="Calibri"/>
              <a:buNone/>
            </a:pPr>
            <a:r>
              <a:rPr sz="1000" lang="en-US">
                <a:solidFill>
                  <a:schemeClr val="dk1"/>
                </a:solidFill>
                <a:latin typeface="Calibri"/>
                <a:ea typeface="Calibri"/>
                <a:cs typeface="Calibri"/>
                <a:sym typeface="Calibri"/>
              </a:rPr>
              <a:t>Credits Maps</a:t>
            </a:r>
            <a:r>
              <a:rPr strike="noStrike" u="none" b="0" cap="none" baseline="0" sz="1000" lang="en-US" i="0">
                <a:solidFill>
                  <a:schemeClr val="dk1"/>
                </a:solidFill>
                <a:latin typeface="Calibri"/>
                <a:ea typeface="Calibri"/>
                <a:cs typeface="Calibri"/>
                <a:sym typeface="Calibri"/>
              </a:rPr>
              <a:t> </a:t>
            </a:r>
            <a:r>
              <a:rPr sz="1000" lang="en-US">
                <a:solidFill>
                  <a:schemeClr val="dk1"/>
                </a:solidFill>
                <a:latin typeface="Calibri"/>
                <a:ea typeface="Calibri"/>
                <a:cs typeface="Calibri"/>
                <a:sym typeface="Calibri"/>
              </a:rPr>
              <a:t>AcD</a:t>
            </a:r>
            <a:r>
              <a:rPr strike="noStrike" u="none" b="0" cap="none" baseline="0" sz="1000" lang="en-US" i="0">
                <a:solidFill>
                  <a:schemeClr val="dk1"/>
                </a:solidFill>
                <a:latin typeface="Calibri"/>
                <a:ea typeface="Calibri"/>
                <a:cs typeface="Calibri"/>
                <a:sym typeface="Calibri"/>
              </a:rPr>
              <a:t> 2012</a:t>
            </a:r>
          </a:p>
        </p:txBody>
      </p:sp>
      <p:sp>
        <p:nvSpPr>
          <p:cNvPr id="76" name="Shape 76"/>
          <p:cNvSpPr/>
          <p:nvPr/>
        </p:nvSpPr>
        <p:spPr>
          <a:xfrm>
            <a:off y="3355409" x="4281610"/>
            <a:ext cy="3257489" cx="4595413"/>
          </a:xfrm>
          <a:prstGeom prst="rect">
            <a:avLst/>
          </a:prstGeom>
          <a:blipFill>
            <a:blip r:embed="rId5"/>
            <a:stretch>
              <a:fillRect/>
            </a:stretch>
          </a:blipFill>
          <a:ln>
            <a:noFill/>
          </a:ln>
        </p:spPr>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0" name="Shape 80"/>
        <p:cNvGrpSpPr/>
        <p:nvPr/>
      </p:nvGrpSpPr>
      <p:grpSpPr>
        <a:xfrm>
          <a:off y="0" x="0"/>
          <a:ext cy="0" cx="0"/>
          <a:chOff y="0" x="0"/>
          <a:chExt cy="0" cx="0"/>
        </a:xfrm>
      </p:grpSpPr>
      <p:sp>
        <p:nvSpPr>
          <p:cNvPr id="81" name="Shape 81"/>
          <p:cNvSpPr txBox="1"/>
          <p:nvPr/>
        </p:nvSpPr>
        <p:spPr>
          <a:xfrm>
            <a:off y="15175" x="2133772"/>
            <a:ext cy="613800" cx="5668800"/>
          </a:xfrm>
          <a:prstGeom prst="rect">
            <a:avLst/>
          </a:prstGeom>
          <a:noFill/>
          <a:ln>
            <a:noFill/>
          </a:ln>
        </p:spPr>
        <p:txBody>
          <a:bodyPr bIns="45700" rIns="91425" lIns="91425" tIns="45700" anchor="ctr" anchorCtr="0">
            <a:spAutoFit/>
          </a:bodyPr>
          <a:lstStyle/>
          <a:p>
            <a:pPr algn="ctr" rtl="0" lvl="0" marR="0" indent="0" marL="0">
              <a:lnSpc>
                <a:spcPct val="100000"/>
              </a:lnSpc>
              <a:spcBef>
                <a:spcPts val="0"/>
              </a:spcBef>
              <a:spcAft>
                <a:spcPts val="0"/>
              </a:spcAft>
              <a:buClr>
                <a:schemeClr val="dk1"/>
              </a:buClr>
              <a:buSzPct val="25000"/>
              <a:buFont typeface="Calibri"/>
              <a:buNone/>
            </a:pPr>
            <a:r>
              <a:rPr strike="noStrike" u="none" b="0" cap="none" baseline="0" sz="2000" lang="en-US" i="0">
                <a:solidFill>
                  <a:schemeClr val="dk2"/>
                </a:solidFill>
                <a:latin typeface="Calibri"/>
                <a:ea typeface="Calibri"/>
                <a:cs typeface="Calibri"/>
                <a:sym typeface="Calibri"/>
              </a:rPr>
              <a:t>Innovation  Progression : FJL Exposure (simplified)</a:t>
            </a:r>
          </a:p>
        </p:txBody>
      </p:sp>
      <p:cxnSp>
        <p:nvCxnSpPr>
          <p:cNvPr id="82" name="Shape 82"/>
          <p:cNvCxnSpPr/>
          <p:nvPr/>
        </p:nvCxnSpPr>
        <p:spPr>
          <a:xfrm>
            <a:off y="6453187" x="1692275"/>
            <a:ext cy="0" cx="6767512"/>
          </a:xfrm>
          <a:prstGeom prst="straightConnector1">
            <a:avLst/>
          </a:prstGeom>
          <a:noFill/>
          <a:ln w="9525" cap="rnd">
            <a:solidFill>
              <a:schemeClr val="dk1"/>
            </a:solidFill>
            <a:prstDash val="solid"/>
            <a:miter/>
            <a:headEnd w="med" len="med" type="none"/>
            <a:tailEnd w="med" len="med" type="triangle"/>
          </a:ln>
        </p:spPr>
      </p:cxnSp>
      <p:cxnSp>
        <p:nvCxnSpPr>
          <p:cNvPr id="83" name="Shape 83"/>
          <p:cNvCxnSpPr/>
          <p:nvPr/>
        </p:nvCxnSpPr>
        <p:spPr>
          <a:xfrm rot="10800000">
            <a:off y="1836386" x="1611574"/>
            <a:ext cy="4832700" cx="80700"/>
          </a:xfrm>
          <a:prstGeom prst="straightConnector1">
            <a:avLst/>
          </a:prstGeom>
          <a:noFill/>
          <a:ln w="9525" cap="rnd">
            <a:solidFill>
              <a:schemeClr val="dk1"/>
            </a:solidFill>
            <a:prstDash val="solid"/>
            <a:miter/>
            <a:headEnd w="med" len="med" type="none"/>
            <a:tailEnd w="med" len="med" type="triangle"/>
          </a:ln>
        </p:spPr>
      </p:cxnSp>
      <p:sp>
        <p:nvSpPr>
          <p:cNvPr id="84" name="Shape 84"/>
          <p:cNvSpPr txBox="1"/>
          <p:nvPr/>
        </p:nvSpPr>
        <p:spPr>
          <a:xfrm>
            <a:off y="6300787" x="8459787"/>
            <a:ext cy="304799" cx="854999"/>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chemeClr val="dk1"/>
              </a:buClr>
              <a:buSzPct val="25000"/>
              <a:buFont typeface="Arial"/>
              <a:buNone/>
            </a:pPr>
            <a:r>
              <a:rPr strike="noStrike" u="none" b="1" cap="none" baseline="0" sz="1400" lang="en-US" i="0">
                <a:solidFill>
                  <a:srgbClr val="FF0000"/>
                </a:solidFill>
                <a:latin typeface="Arial"/>
                <a:ea typeface="Arial"/>
                <a:cs typeface="Arial"/>
                <a:sym typeface="Arial"/>
              </a:rPr>
              <a:t>Time</a:t>
            </a:r>
          </a:p>
        </p:txBody>
      </p:sp>
      <p:sp>
        <p:nvSpPr>
          <p:cNvPr id="85" name="Shape 85"/>
          <p:cNvSpPr txBox="1"/>
          <p:nvPr/>
        </p:nvSpPr>
        <p:spPr>
          <a:xfrm>
            <a:off y="2924175" x="1835150"/>
            <a:ext cy="288000" cx="2584500"/>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chemeClr val="dk1"/>
              </a:buClr>
              <a:buSzPct val="25000"/>
              <a:buFont typeface="Arial"/>
              <a:buNone/>
            </a:pPr>
            <a:r>
              <a:rPr strike="noStrike" u="none" b="1" cap="none" baseline="0" lang="en-US" i="0">
                <a:solidFill>
                  <a:srgbClr val="0000FF"/>
                </a:solidFill>
                <a:latin typeface="Arial"/>
                <a:ea typeface="Arial"/>
                <a:cs typeface="Arial"/>
                <a:sym typeface="Arial"/>
              </a:rPr>
              <a:t>L1 Stretch Goals</a:t>
            </a:r>
          </a:p>
        </p:txBody>
      </p:sp>
      <p:sp>
        <p:nvSpPr>
          <p:cNvPr id="86" name="Shape 86"/>
          <p:cNvSpPr txBox="1"/>
          <p:nvPr/>
        </p:nvSpPr>
        <p:spPr>
          <a:xfrm>
            <a:off y="3789362" x="5940425"/>
            <a:ext cy="417900" cx="3279000"/>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chemeClr val="dk1"/>
              </a:buClr>
              <a:buSzPct val="25000"/>
              <a:buFont typeface="Arial"/>
              <a:buNone/>
            </a:pPr>
            <a:r>
              <a:rPr strike="noStrike" u="none" b="1" cap="none" baseline="0" lang="en-US" i="0">
                <a:solidFill>
                  <a:srgbClr val="0000FF"/>
                </a:solidFill>
                <a:latin typeface="Arial"/>
                <a:ea typeface="Arial"/>
                <a:cs typeface="Arial"/>
                <a:sym typeface="Arial"/>
              </a:rPr>
              <a:t>L2 Leverage Social technologies</a:t>
            </a:r>
          </a:p>
        </p:txBody>
      </p:sp>
      <p:sp>
        <p:nvSpPr>
          <p:cNvPr id="87" name="Shape 87"/>
          <p:cNvSpPr txBox="1"/>
          <p:nvPr/>
        </p:nvSpPr>
        <p:spPr>
          <a:xfrm>
            <a:off y="5286412" x="1887536"/>
            <a:ext cy="330300" cx="2353800"/>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chemeClr val="dk1"/>
              </a:buClr>
              <a:buSzPct val="25000"/>
              <a:buFont typeface="Arial"/>
              <a:buNone/>
            </a:pPr>
            <a:r>
              <a:rPr strike="noStrike" u="none" b="1" cap="none" baseline="0" lang="en-US" i="0">
                <a:solidFill>
                  <a:srgbClr val="0000FF"/>
                </a:solidFill>
                <a:latin typeface="Arial"/>
                <a:ea typeface="Arial"/>
                <a:cs typeface="Arial"/>
                <a:sym typeface="Arial"/>
              </a:rPr>
              <a:t>L3 Rapid Prototyping</a:t>
            </a:r>
          </a:p>
        </p:txBody>
      </p:sp>
      <p:sp>
        <p:nvSpPr>
          <p:cNvPr id="88" name="Shape 88"/>
          <p:cNvSpPr txBox="1"/>
          <p:nvPr/>
        </p:nvSpPr>
        <p:spPr>
          <a:xfrm>
            <a:off y="3357562" x="6330950"/>
            <a:ext cy="344099" cx="2713800"/>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chemeClr val="dk1"/>
              </a:buClr>
              <a:buSzPct val="25000"/>
              <a:buFont typeface="Arial"/>
              <a:buNone/>
            </a:pPr>
            <a:r>
              <a:rPr strike="noStrike" u="none" cap="none" baseline="0" lang="en-US" i="0">
                <a:solidFill>
                  <a:schemeClr val="dk1"/>
                </a:solidFill>
                <a:latin typeface="Arial"/>
                <a:ea typeface="Arial"/>
                <a:cs typeface="Arial"/>
                <a:sym typeface="Arial"/>
              </a:rPr>
              <a:t>L4 Upgrade innovation skills</a:t>
            </a:r>
          </a:p>
        </p:txBody>
      </p:sp>
      <p:sp>
        <p:nvSpPr>
          <p:cNvPr id="89" name="Shape 89"/>
          <p:cNvSpPr txBox="1"/>
          <p:nvPr/>
        </p:nvSpPr>
        <p:spPr>
          <a:xfrm>
            <a:off y="4365625" x="6804025"/>
            <a:ext cy="590999" cx="2832000"/>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chemeClr val="dk1"/>
              </a:buClr>
              <a:buSzPct val="25000"/>
              <a:buFont typeface="Arial"/>
              <a:buNone/>
            </a:pPr>
            <a:r>
              <a:rPr strike="noStrike" u="none" b="0" cap="none" baseline="0" lang="en-US" i="0">
                <a:solidFill>
                  <a:schemeClr val="dk1"/>
                </a:solidFill>
                <a:latin typeface="Arial"/>
                <a:ea typeface="Arial"/>
                <a:cs typeface="Arial"/>
                <a:sym typeface="Arial"/>
              </a:rPr>
              <a:t>L5 Experimental </a:t>
            </a:r>
          </a:p>
          <a:p>
            <a:pPr algn="l" rtl="0" lvl="0" marR="0" indent="0" marL="0">
              <a:lnSpc>
                <a:spcPct val="100000"/>
              </a:lnSpc>
              <a:spcBef>
                <a:spcPts val="0"/>
              </a:spcBef>
              <a:spcAft>
                <a:spcPts val="0"/>
              </a:spcAft>
              <a:buClr>
                <a:schemeClr val="dk1"/>
              </a:buClr>
              <a:buSzPct val="25000"/>
              <a:buFont typeface="Arial"/>
              <a:buNone/>
            </a:pPr>
            <a:r>
              <a:rPr strike="noStrike" u="none" b="0" cap="none" baseline="0" lang="en-US" i="0">
                <a:solidFill>
                  <a:schemeClr val="dk1"/>
                </a:solidFill>
                <a:latin typeface="Arial"/>
                <a:ea typeface="Arial"/>
                <a:cs typeface="Arial"/>
                <a:sym typeface="Arial"/>
              </a:rPr>
              <a:t>capital availability</a:t>
            </a:r>
          </a:p>
        </p:txBody>
      </p:sp>
      <p:sp>
        <p:nvSpPr>
          <p:cNvPr id="90" name="Shape 90"/>
          <p:cNvSpPr txBox="1"/>
          <p:nvPr/>
        </p:nvSpPr>
        <p:spPr>
          <a:xfrm>
            <a:off y="3246436" x="3406775"/>
            <a:ext cy="366711" cx="2330449"/>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chemeClr val="dk1"/>
              </a:buClr>
              <a:buSzPct val="25000"/>
              <a:buFont typeface="Arial"/>
              <a:buNone/>
            </a:pPr>
            <a:r>
              <a:rPr strike="noStrike" u="none" b="0" cap="none" baseline="0" lang="en-US" i="0">
                <a:solidFill>
                  <a:srgbClr val="0000FF"/>
                </a:solidFill>
                <a:latin typeface="Arial"/>
                <a:ea typeface="Arial"/>
                <a:cs typeface="Arial"/>
                <a:sym typeface="Arial"/>
              </a:rPr>
              <a:t>L6.De-risk innovation</a:t>
            </a:r>
          </a:p>
        </p:txBody>
      </p:sp>
      <p:sp>
        <p:nvSpPr>
          <p:cNvPr id="91" name="Shape 91"/>
          <p:cNvSpPr txBox="1"/>
          <p:nvPr/>
        </p:nvSpPr>
        <p:spPr>
          <a:xfrm>
            <a:off y="5070212" x="5181600"/>
            <a:ext cy="366599" cx="2940000"/>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chemeClr val="dk1"/>
              </a:buClr>
              <a:buSzPct val="25000"/>
              <a:buFont typeface="Arial"/>
              <a:buNone/>
            </a:pPr>
            <a:r>
              <a:rPr strike="noStrike" u="none" b="0" cap="none" baseline="0" lang="en-US" i="0">
                <a:solidFill>
                  <a:schemeClr val="dk1"/>
                </a:solidFill>
                <a:latin typeface="Arial"/>
                <a:ea typeface="Arial"/>
                <a:cs typeface="Arial"/>
                <a:sym typeface="Arial"/>
              </a:rPr>
              <a:t>L7 Deploy innovation Tools</a:t>
            </a:r>
          </a:p>
        </p:txBody>
      </p:sp>
      <p:sp>
        <p:nvSpPr>
          <p:cNvPr id="92" name="Shape 92"/>
          <p:cNvSpPr txBox="1"/>
          <p:nvPr/>
        </p:nvSpPr>
        <p:spPr>
          <a:xfrm>
            <a:off y="3854450" x="3059111"/>
            <a:ext cy="366711" cx="2584450"/>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chemeClr val="dk1"/>
              </a:buClr>
              <a:buSzPct val="25000"/>
              <a:buFont typeface="Arial"/>
              <a:buNone/>
            </a:pPr>
            <a:r>
              <a:rPr strike="noStrike" u="none" b="1" cap="none" baseline="0" lang="en-US" i="0">
                <a:solidFill>
                  <a:srgbClr val="0000FF"/>
                </a:solidFill>
                <a:latin typeface="Arial"/>
                <a:ea typeface="Arial"/>
                <a:cs typeface="Arial"/>
                <a:sym typeface="Arial"/>
              </a:rPr>
              <a:t>L8 Space for innovation</a:t>
            </a:r>
          </a:p>
        </p:txBody>
      </p:sp>
      <p:sp>
        <p:nvSpPr>
          <p:cNvPr id="93" name="Shape 93"/>
          <p:cNvSpPr txBox="1"/>
          <p:nvPr/>
        </p:nvSpPr>
        <p:spPr>
          <a:xfrm>
            <a:off y="1773236" x="3492500"/>
            <a:ext cy="366711" cx="3168650"/>
          </a:xfrm>
          <a:prstGeom prst="rect">
            <a:avLst/>
          </a:prstGeom>
          <a:noFill/>
          <a:ln>
            <a:noFill/>
          </a:ln>
        </p:spPr>
        <p:txBody>
          <a:bodyPr bIns="45700" rIns="91425" lIns="91425" tIns="45700" anchor="t" anchorCtr="0">
            <a:spAutoFit/>
          </a:bodyPr>
          <a:lstStyle/>
          <a:p>
            <a:pPr algn="l" rtl="0" lvl="0" marR="0" indent="0" marL="0">
              <a:lnSpc>
                <a:spcPct val="100000"/>
              </a:lnSpc>
              <a:spcBef>
                <a:spcPts val="900"/>
              </a:spcBef>
              <a:spcAft>
                <a:spcPts val="0"/>
              </a:spcAft>
              <a:buClr>
                <a:schemeClr val="dk1"/>
              </a:buClr>
              <a:buSzPct val="25000"/>
              <a:buFont typeface="Arial"/>
              <a:buNone/>
            </a:pPr>
            <a:r>
              <a:rPr strike="noStrike" u="none" b="1" cap="none" baseline="0" lang="en-US" i="0">
                <a:solidFill>
                  <a:srgbClr val="0000FF"/>
                </a:solidFill>
                <a:latin typeface="Arial"/>
                <a:ea typeface="Arial"/>
                <a:cs typeface="Arial"/>
                <a:sym typeface="Arial"/>
              </a:rPr>
              <a:t>L9 Communities of passion</a:t>
            </a:r>
          </a:p>
        </p:txBody>
      </p:sp>
      <p:sp>
        <p:nvSpPr>
          <p:cNvPr id="94" name="Shape 94"/>
          <p:cNvSpPr txBox="1"/>
          <p:nvPr/>
        </p:nvSpPr>
        <p:spPr>
          <a:xfrm>
            <a:off y="1369011" x="1611575"/>
            <a:ext cy="331199" cx="1865400"/>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chemeClr val="dk1"/>
              </a:buClr>
              <a:buSzPct val="25000"/>
              <a:buFont typeface="Arial"/>
              <a:buNone/>
            </a:pPr>
            <a:r>
              <a:rPr strike="noStrike" u="none" b="1" cap="none" baseline="0" sz="1400" lang="en-US" i="0">
                <a:solidFill>
                  <a:srgbClr val="FF0000"/>
                </a:solidFill>
                <a:latin typeface="Arial"/>
                <a:ea typeface="Arial"/>
                <a:cs typeface="Arial"/>
                <a:sym typeface="Arial"/>
              </a:rPr>
              <a:t>Spread +</a:t>
            </a:r>
          </a:p>
        </p:txBody>
      </p:sp>
      <p:sp>
        <p:nvSpPr>
          <p:cNvPr id="95" name="Shape 95"/>
          <p:cNvSpPr txBox="1"/>
          <p:nvPr/>
        </p:nvSpPr>
        <p:spPr>
          <a:xfrm>
            <a:off y="5437887" x="322263"/>
            <a:ext cy="730199" cx="1296900"/>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chemeClr val="dk1"/>
              </a:buClr>
              <a:buSzPct val="25000"/>
              <a:buFont typeface="Arial"/>
              <a:buNone/>
            </a:pPr>
            <a:r>
              <a:rPr strike="noStrike" u="none" b="1" cap="none" baseline="0" sz="1400" lang="en-US" i="0">
                <a:solidFill>
                  <a:schemeClr val="dk1"/>
                </a:solidFill>
                <a:latin typeface="Arial"/>
                <a:ea typeface="Arial"/>
                <a:cs typeface="Arial"/>
                <a:sym typeface="Arial"/>
              </a:rPr>
              <a:t>Limited to innovators /Individuals</a:t>
            </a:r>
          </a:p>
        </p:txBody>
      </p:sp>
      <p:sp>
        <p:nvSpPr>
          <p:cNvPr id="96" name="Shape 96"/>
          <p:cNvSpPr txBox="1"/>
          <p:nvPr/>
        </p:nvSpPr>
        <p:spPr>
          <a:xfrm>
            <a:off y="2565400" x="4427537"/>
            <a:ext cy="366711" cx="3409949"/>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chemeClr val="dk1"/>
              </a:buClr>
              <a:buSzPct val="25000"/>
              <a:buFont typeface="Arial"/>
              <a:buNone/>
            </a:pPr>
            <a:r>
              <a:rPr strike="noStrike" u="none" b="0" cap="none" baseline="0" lang="en-US" i="0">
                <a:solidFill>
                  <a:srgbClr val="0000FF"/>
                </a:solidFill>
                <a:latin typeface="Arial"/>
                <a:ea typeface="Arial"/>
                <a:cs typeface="Arial"/>
                <a:sym typeface="Arial"/>
              </a:rPr>
              <a:t>L10 Clear metrics for innovation</a:t>
            </a:r>
          </a:p>
        </p:txBody>
      </p:sp>
      <p:sp>
        <p:nvSpPr>
          <p:cNvPr id="97" name="Shape 97"/>
          <p:cNvSpPr txBox="1"/>
          <p:nvPr/>
        </p:nvSpPr>
        <p:spPr>
          <a:xfrm>
            <a:off y="1196975" x="5003800"/>
            <a:ext cy="387599" cx="3908699"/>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chemeClr val="dk1"/>
              </a:buClr>
              <a:buSzPct val="25000"/>
              <a:buFont typeface="Arial"/>
              <a:buNone/>
            </a:pPr>
            <a:r>
              <a:rPr strike="noStrike" u="none" b="1" cap="none" baseline="0" lang="en-US" i="0">
                <a:solidFill>
                  <a:srgbClr val="0000FF"/>
                </a:solidFill>
                <a:latin typeface="Arial"/>
                <a:ea typeface="Arial"/>
                <a:cs typeface="Arial"/>
                <a:sym typeface="Arial"/>
              </a:rPr>
              <a:t>L11 Widespread accountability</a:t>
            </a:r>
          </a:p>
        </p:txBody>
      </p:sp>
      <p:sp>
        <p:nvSpPr>
          <p:cNvPr id="98" name="Shape 98"/>
          <p:cNvSpPr txBox="1"/>
          <p:nvPr/>
        </p:nvSpPr>
        <p:spPr>
          <a:xfrm>
            <a:off y="5529262" x="5577712"/>
            <a:ext cy="547500" cx="3078300"/>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chemeClr val="dk1"/>
              </a:buClr>
              <a:buSzPct val="25000"/>
              <a:buFont typeface="Arial"/>
              <a:buNone/>
            </a:pPr>
            <a:r>
              <a:rPr strike="noStrike" u="none" b="1" cap="none" baseline="0" lang="en-US" i="0">
                <a:solidFill>
                  <a:srgbClr val="0000FF"/>
                </a:solidFill>
                <a:latin typeface="Arial"/>
                <a:ea typeface="Arial"/>
                <a:cs typeface="Arial"/>
                <a:sym typeface="Arial"/>
              </a:rPr>
              <a:t>L12 Knock Bureaucratic hurdles</a:t>
            </a:r>
          </a:p>
        </p:txBody>
      </p:sp>
      <p:sp>
        <p:nvSpPr>
          <p:cNvPr id="99" name="Shape 99"/>
          <p:cNvSpPr txBox="1"/>
          <p:nvPr/>
        </p:nvSpPr>
        <p:spPr>
          <a:xfrm>
            <a:off y="765175" x="5616575"/>
            <a:ext cy="366711" cx="3527424"/>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chemeClr val="dk1"/>
              </a:buClr>
              <a:buSzPct val="25000"/>
              <a:buFont typeface="Arial"/>
              <a:buNone/>
            </a:pPr>
            <a:r>
              <a:rPr strike="noStrike" u="none" b="1" cap="none" baseline="0" lang="en-US" i="0">
                <a:solidFill>
                  <a:srgbClr val="0000FF"/>
                </a:solidFill>
                <a:latin typeface="Arial"/>
                <a:ea typeface="Arial"/>
                <a:cs typeface="Arial"/>
                <a:sym typeface="Arial"/>
              </a:rPr>
              <a:t>L13 Compensation and rewards</a:t>
            </a:r>
          </a:p>
        </p:txBody>
      </p:sp>
      <p:sp>
        <p:nvSpPr>
          <p:cNvPr id="100" name="Shape 100"/>
          <p:cNvSpPr txBox="1"/>
          <p:nvPr/>
        </p:nvSpPr>
        <p:spPr>
          <a:xfrm>
            <a:off y="2205036" x="4211637"/>
            <a:ext cy="366711" cx="2533650"/>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chemeClr val="dk1"/>
              </a:buClr>
              <a:buSzPct val="25000"/>
              <a:buFont typeface="Arial"/>
              <a:buNone/>
            </a:pPr>
            <a:r>
              <a:rPr strike="noStrike" u="none" cap="none" baseline="0" lang="en-US" i="0">
                <a:solidFill>
                  <a:srgbClr val="0000FF"/>
                </a:solidFill>
                <a:latin typeface="Arial"/>
                <a:ea typeface="Arial"/>
                <a:cs typeface="Arial"/>
                <a:sym typeface="Arial"/>
              </a:rPr>
              <a:t>L14 Involve customers</a:t>
            </a:r>
            <a:r>
              <a:rPr strike="noStrike" u="none" b="1" cap="none" baseline="0" lang="en-US" i="0">
                <a:solidFill>
                  <a:srgbClr val="0000FF"/>
                </a:solidFill>
                <a:latin typeface="Arial"/>
                <a:ea typeface="Arial"/>
                <a:cs typeface="Arial"/>
                <a:sym typeface="Arial"/>
              </a:rPr>
              <a:t> </a:t>
            </a:r>
          </a:p>
        </p:txBody>
      </p:sp>
      <p:sp>
        <p:nvSpPr>
          <p:cNvPr id="101" name="Shape 101"/>
          <p:cNvSpPr txBox="1"/>
          <p:nvPr/>
        </p:nvSpPr>
        <p:spPr>
          <a:xfrm>
            <a:off y="4357687" x="3418822"/>
            <a:ext cy="284100" cx="3098699"/>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chemeClr val="dk1"/>
              </a:buClr>
              <a:buSzPct val="25000"/>
              <a:buFont typeface="Arial"/>
              <a:buNone/>
            </a:pPr>
            <a:r>
              <a:rPr strike="noStrike" u="none" b="1" cap="none" baseline="0" lang="en-US" i="0">
                <a:solidFill>
                  <a:srgbClr val="0000FF"/>
                </a:solidFill>
                <a:latin typeface="Arial"/>
                <a:ea typeface="Arial"/>
                <a:cs typeface="Arial"/>
                <a:sym typeface="Arial"/>
              </a:rPr>
              <a:t>L15.Short vs medium term goals</a:t>
            </a:r>
          </a:p>
        </p:txBody>
      </p:sp>
      <p:sp>
        <p:nvSpPr>
          <p:cNvPr id="102" name="Shape 102"/>
          <p:cNvSpPr txBox="1"/>
          <p:nvPr/>
        </p:nvSpPr>
        <p:spPr>
          <a:xfrm>
            <a:off y="2997200" x="5219700"/>
            <a:ext cy="366599" cx="3432000"/>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chemeClr val="dk1"/>
              </a:buClr>
              <a:buSzPct val="25000"/>
              <a:buFont typeface="Arial"/>
              <a:buNone/>
            </a:pPr>
            <a:r>
              <a:rPr strike="noStrike" u="none" b="0" cap="none" baseline="0" lang="en-US" i="0">
                <a:solidFill>
                  <a:schemeClr val="dk1"/>
                </a:solidFill>
                <a:latin typeface="Arial"/>
                <a:ea typeface="Arial"/>
                <a:cs typeface="Arial"/>
                <a:sym typeface="Arial"/>
              </a:rPr>
              <a:t>L16 Insights availability</a:t>
            </a:r>
          </a:p>
        </p:txBody>
      </p:sp>
      <p:sp>
        <p:nvSpPr>
          <p:cNvPr id="103" name="Shape 103"/>
          <p:cNvSpPr txBox="1"/>
          <p:nvPr/>
        </p:nvSpPr>
        <p:spPr>
          <a:xfrm>
            <a:off y="1700211" x="6685876"/>
            <a:ext cy="552000" cx="2985599"/>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chemeClr val="dk1"/>
              </a:buClr>
              <a:buSzPct val="25000"/>
              <a:buFont typeface="Arial"/>
              <a:buNone/>
            </a:pPr>
            <a:r>
              <a:rPr strike="noStrike" u="none" b="1" cap="none" baseline="0" lang="en-US" i="0">
                <a:solidFill>
                  <a:srgbClr val="0000FF"/>
                </a:solidFill>
                <a:latin typeface="Arial"/>
                <a:ea typeface="Arial"/>
                <a:cs typeface="Arial"/>
                <a:sym typeface="Arial"/>
              </a:rPr>
              <a:t>L17 Quality and Quantity </a:t>
            </a:r>
          </a:p>
          <a:p>
            <a:pPr algn="l" rtl="0" lvl="0" marR="0" indent="0" marL="0">
              <a:lnSpc>
                <a:spcPct val="100000"/>
              </a:lnSpc>
              <a:spcBef>
                <a:spcPts val="0"/>
              </a:spcBef>
              <a:spcAft>
                <a:spcPts val="0"/>
              </a:spcAft>
              <a:buClr>
                <a:schemeClr val="dk1"/>
              </a:buClr>
              <a:buSzPct val="25000"/>
              <a:buFont typeface="Arial"/>
              <a:buNone/>
            </a:pPr>
            <a:r>
              <a:rPr strike="noStrike" u="none" b="1" cap="none" baseline="0" lang="en-US" i="0">
                <a:solidFill>
                  <a:srgbClr val="0000FF"/>
                </a:solidFill>
                <a:latin typeface="Arial"/>
                <a:ea typeface="Arial"/>
                <a:cs typeface="Arial"/>
                <a:sym typeface="Arial"/>
              </a:rPr>
              <a:t>of innov ideas</a:t>
            </a:r>
          </a:p>
        </p:txBody>
      </p:sp>
      <p:sp>
        <p:nvSpPr>
          <p:cNvPr id="104" name="Shape 104"/>
          <p:cNvSpPr txBox="1"/>
          <p:nvPr/>
        </p:nvSpPr>
        <p:spPr>
          <a:xfrm>
            <a:off y="5942012" x="2195511"/>
            <a:ext cy="366711" cx="3943350"/>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chemeClr val="dk1"/>
              </a:buClr>
              <a:buSzPct val="25000"/>
              <a:buFont typeface="Arial"/>
              <a:buNone/>
            </a:pPr>
            <a:r>
              <a:rPr strike="noStrike" u="none" b="1" cap="none" baseline="0" lang="en-US" i="0">
                <a:solidFill>
                  <a:srgbClr val="0000FF"/>
                </a:solidFill>
                <a:latin typeface="Arial"/>
                <a:ea typeface="Arial"/>
                <a:cs typeface="Arial"/>
                <a:sym typeface="Arial"/>
              </a:rPr>
              <a:t>L18 Diversity of experience and skills</a:t>
            </a:r>
          </a:p>
        </p:txBody>
      </p:sp>
      <p:sp>
        <p:nvSpPr>
          <p:cNvPr id="105" name="Shape 105"/>
          <p:cNvSpPr txBox="1"/>
          <p:nvPr/>
        </p:nvSpPr>
        <p:spPr>
          <a:xfrm>
            <a:off y="6453187" x="1887536"/>
            <a:ext cy="366711" cx="692149"/>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chemeClr val="dk1"/>
              </a:buClr>
              <a:buSzPct val="25000"/>
              <a:buFont typeface="Arial"/>
              <a:buNone/>
            </a:pPr>
            <a:r>
              <a:rPr strike="noStrike" u="none" b="0" cap="none" baseline="0" sz="1800" lang="en-US" i="0">
                <a:solidFill>
                  <a:schemeClr val="dk1"/>
                </a:solidFill>
                <a:latin typeface="Arial"/>
                <a:ea typeface="Arial"/>
                <a:cs typeface="Arial"/>
                <a:sym typeface="Arial"/>
              </a:rPr>
              <a:t>1990</a:t>
            </a:r>
          </a:p>
        </p:txBody>
      </p:sp>
      <p:sp>
        <p:nvSpPr>
          <p:cNvPr id="106" name="Shape 106"/>
          <p:cNvSpPr txBox="1"/>
          <p:nvPr/>
        </p:nvSpPr>
        <p:spPr>
          <a:xfrm>
            <a:off y="6453187" x="4743450"/>
            <a:ext cy="366711" cx="692149"/>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chemeClr val="dk1"/>
              </a:buClr>
              <a:buSzPct val="25000"/>
              <a:buFont typeface="Arial"/>
              <a:buNone/>
            </a:pPr>
            <a:r>
              <a:rPr strike="noStrike" u="none" b="0" cap="none" baseline="0" sz="1800" lang="en-US" i="0">
                <a:solidFill>
                  <a:schemeClr val="dk1"/>
                </a:solidFill>
                <a:latin typeface="Arial"/>
                <a:ea typeface="Arial"/>
                <a:cs typeface="Arial"/>
                <a:sym typeface="Arial"/>
              </a:rPr>
              <a:t>2000</a:t>
            </a:r>
          </a:p>
        </p:txBody>
      </p:sp>
      <p:sp>
        <p:nvSpPr>
          <p:cNvPr id="107" name="Shape 107"/>
          <p:cNvSpPr txBox="1"/>
          <p:nvPr/>
        </p:nvSpPr>
        <p:spPr>
          <a:xfrm>
            <a:off y="6453187" x="7480300"/>
            <a:ext cy="366711" cx="692149"/>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chemeClr val="dk1"/>
              </a:buClr>
              <a:buSzPct val="25000"/>
              <a:buFont typeface="Arial"/>
              <a:buNone/>
            </a:pPr>
            <a:r>
              <a:rPr strike="noStrike" u="none" b="0" cap="none" baseline="0" sz="1800" lang="en-US" i="0">
                <a:solidFill>
                  <a:schemeClr val="dk1"/>
                </a:solidFill>
                <a:latin typeface="Arial"/>
                <a:ea typeface="Arial"/>
                <a:cs typeface="Arial"/>
                <a:sym typeface="Arial"/>
              </a:rPr>
              <a:t>2010</a:t>
            </a:r>
          </a:p>
        </p:txBody>
      </p:sp>
      <p:sp>
        <p:nvSpPr>
          <p:cNvPr id="108" name="Shape 108"/>
          <p:cNvSpPr/>
          <p:nvPr/>
        </p:nvSpPr>
        <p:spPr>
          <a:xfrm>
            <a:off y="216865" x="48476"/>
            <a:ext cy="1811850" cx="1361725"/>
          </a:xfrm>
          <a:prstGeom prst="rect">
            <a:avLst/>
          </a:prstGeom>
          <a:blipFill>
            <a:blip r:embed="rId3"/>
            <a:stretch>
              <a:fillRect/>
            </a:stretch>
          </a:blipFill>
          <a:ln>
            <a:noFill/>
          </a:ln>
        </p:spPr>
      </p:sp>
      <p:sp>
        <p:nvSpPr>
          <p:cNvPr id="109" name="Shape 109"/>
          <p:cNvSpPr txBox="1"/>
          <p:nvPr/>
        </p:nvSpPr>
        <p:spPr>
          <a:xfrm>
            <a:off y="6453187" x="0"/>
            <a:ext cy="244500" cx="1468499"/>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chemeClr val="dk1"/>
              </a:buClr>
              <a:buSzPct val="25000"/>
              <a:buFont typeface="Calibri"/>
              <a:buNone/>
            </a:pPr>
            <a:r>
              <a:rPr strike="noStrike" u="none" b="0" cap="none" baseline="0" sz="1000" lang="en-US" i="0">
                <a:solidFill>
                  <a:schemeClr val="dk1"/>
                </a:solidFill>
                <a:latin typeface="Calibri"/>
                <a:ea typeface="Calibri"/>
                <a:cs typeface="Calibri"/>
                <a:sym typeface="Calibri"/>
              </a:rPr>
              <a:t>Update : FL  1</a:t>
            </a:r>
            <a:r>
              <a:rPr sz="1000" lang="en-US">
                <a:solidFill>
                  <a:schemeClr val="dk1"/>
                </a:solidFill>
                <a:latin typeface="Calibri"/>
                <a:ea typeface="Calibri"/>
                <a:cs typeface="Calibri"/>
                <a:sym typeface="Calibri"/>
              </a:rPr>
              <a:t>7</a:t>
            </a:r>
            <a:r>
              <a:rPr strike="noStrike" u="none" b="0" cap="none" baseline="0" sz="1000" lang="en-US" i="0">
                <a:solidFill>
                  <a:schemeClr val="dk1"/>
                </a:solidFill>
                <a:latin typeface="Calibri"/>
                <a:ea typeface="Calibri"/>
                <a:cs typeface="Calibri"/>
                <a:sym typeface="Calibri"/>
              </a:rPr>
              <a:t> Dec 2012</a:t>
            </a:r>
          </a:p>
        </p:txBody>
      </p:sp>
      <p:sp>
        <p:nvSpPr>
          <p:cNvPr id="110" name="Shape 110"/>
          <p:cNvSpPr txBox="1"/>
          <p:nvPr/>
        </p:nvSpPr>
        <p:spPr>
          <a:xfrm>
            <a:off y="0" x="-42750"/>
            <a:ext cy="246899" cx="1554000"/>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chemeClr val="dk1"/>
              </a:buClr>
              <a:buSzPct val="25000"/>
              <a:buFont typeface="Calibri"/>
              <a:buNone/>
            </a:pPr>
            <a:r>
              <a:rPr sz="1000" lang="en-US">
                <a:solidFill>
                  <a:schemeClr val="dk1"/>
                </a:solidFill>
                <a:latin typeface="Calibri"/>
                <a:ea typeface="Calibri"/>
                <a:cs typeface="Calibri"/>
                <a:sym typeface="Calibri"/>
              </a:rPr>
              <a:t>Credits Photos</a:t>
            </a:r>
            <a:r>
              <a:rPr strike="noStrike" u="none" b="0" cap="none" baseline="0" sz="1000" lang="en-US" i="0">
                <a:solidFill>
                  <a:schemeClr val="dk1"/>
                </a:solidFill>
                <a:latin typeface="Calibri"/>
                <a:ea typeface="Calibri"/>
                <a:cs typeface="Calibri"/>
                <a:sym typeface="Calibri"/>
              </a:rPr>
              <a:t> FJL  2012</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14" name="Shape 114"/>
        <p:cNvGrpSpPr/>
        <p:nvPr/>
      </p:nvGrpSpPr>
      <p:grpSpPr>
        <a:xfrm>
          <a:off y="0" x="0"/>
          <a:ext cy="0" cx="0"/>
          <a:chOff y="0" x="0"/>
          <a:chExt cy="0" cx="0"/>
        </a:xfrm>
      </p:grpSpPr>
      <p:sp>
        <p:nvSpPr>
          <p:cNvPr id="115" name="Shape 115"/>
          <p:cNvSpPr txBox="1"/>
          <p:nvPr>
            <p:ph type="title"/>
          </p:nvPr>
        </p:nvSpPr>
        <p:spPr>
          <a:xfrm>
            <a:off y="5949950" x="223359"/>
            <a:ext cy="463499" cx="2936399"/>
          </a:xfrm>
          <a:prstGeom prst="rect">
            <a:avLst/>
          </a:prstGeom>
          <a:noFill/>
          <a:ln>
            <a:noFill/>
          </a:ln>
        </p:spPr>
        <p:txBody>
          <a:bodyPr bIns="45700" rIns="91425" lIns="91425" tIns="45700" anchor="t" anchorCtr="0">
            <a:spAutoFit/>
          </a:bodyPr>
          <a:lstStyle/>
          <a:p>
            <a:pPr algn="ctr" rtl="0" lvl="0" marR="0" indent="0" marL="0">
              <a:lnSpc>
                <a:spcPct val="100000"/>
              </a:lnSpc>
              <a:spcBef>
                <a:spcPts val="0"/>
              </a:spcBef>
              <a:spcAft>
                <a:spcPts val="0"/>
              </a:spcAft>
              <a:buClr>
                <a:schemeClr val="dk2"/>
              </a:buClr>
              <a:buSzPct val="25000"/>
              <a:buFont typeface="Calibri"/>
              <a:buNone/>
            </a:pPr>
            <a:r>
              <a:rPr sz="2800" lang="en-US" i="1">
                <a:latin typeface="Calibri"/>
                <a:ea typeface="Calibri"/>
                <a:cs typeface="Calibri"/>
                <a:sym typeface="Calibri"/>
              </a:rPr>
              <a:t>The </a:t>
            </a:r>
            <a:r>
              <a:rPr strike="noStrike" u="none" b="0" cap="none" baseline="0" sz="2800" lang="en-US" i="1">
                <a:solidFill>
                  <a:schemeClr val="dk2"/>
                </a:solidFill>
                <a:latin typeface="Calibri"/>
                <a:ea typeface="Calibri"/>
                <a:cs typeface="Calibri"/>
                <a:sym typeface="Calibri"/>
              </a:rPr>
              <a:t>IN </a:t>
            </a:r>
            <a:r>
              <a:rPr baseline="30000" sz="2800" lang="en-US" i="1">
                <a:latin typeface="Calibri"/>
                <a:ea typeface="Calibri"/>
                <a:cs typeface="Calibri"/>
                <a:sym typeface="Calibri"/>
              </a:rPr>
              <a:t>po</a:t>
            </a:r>
            <a:r>
              <a:rPr strike="noStrike" u="none" b="0" cap="none" baseline="30000" sz="2800" lang="en-US" i="1">
                <a:solidFill>
                  <a:schemeClr val="dk2"/>
                </a:solidFill>
                <a:latin typeface="Calibri"/>
                <a:ea typeface="Calibri"/>
                <a:cs typeface="Calibri"/>
                <a:sym typeface="Calibri"/>
              </a:rPr>
              <a:t>wer of Ratio</a:t>
            </a:r>
          </a:p>
        </p:txBody>
      </p:sp>
      <p:sp>
        <p:nvSpPr>
          <p:cNvPr id="116" name="Shape 116"/>
          <p:cNvSpPr txBox="1"/>
          <p:nvPr>
            <p:ph idx="1" type="body"/>
          </p:nvPr>
        </p:nvSpPr>
        <p:spPr>
          <a:xfrm>
            <a:off y="745125" x="4795526"/>
            <a:ext cy="3300899" cx="4158300"/>
          </a:xfrm>
          <a:prstGeom prst="rect">
            <a:avLst/>
          </a:prstGeom>
          <a:noFill/>
          <a:ln>
            <a:noFill/>
          </a:ln>
        </p:spPr>
        <p:txBody>
          <a:bodyPr bIns="45700" rIns="91425" lIns="91425" tIns="45700" anchor="t" anchorCtr="0">
            <a:spAutoFit/>
          </a:bodyPr>
          <a:lstStyle/>
          <a:p>
            <a:pPr algn="l" rtl="0" lvl="0" marR="0" indent="0" marL="0">
              <a:lnSpc>
                <a:spcPct val="80000"/>
              </a:lnSpc>
              <a:spcBef>
                <a:spcPts val="400"/>
              </a:spcBef>
              <a:spcAft>
                <a:spcPts val="0"/>
              </a:spcAft>
              <a:buClr>
                <a:schemeClr val="dk1"/>
              </a:buClr>
              <a:buSzPct val="100000"/>
              <a:buFont typeface="Arial"/>
              <a:buChar char="•"/>
            </a:pPr>
            <a:r>
              <a:rPr strike="noStrike" u="none" cap="none" baseline="0" sz="2000" lang="en-US" i="0">
                <a:solidFill>
                  <a:schemeClr val="dk1"/>
                </a:solidFill>
                <a:latin typeface="Calibri"/>
                <a:ea typeface="Calibri"/>
                <a:cs typeface="Calibri"/>
                <a:sym typeface="Calibri"/>
              </a:rPr>
              <a:t>1 : Single Innovation priority</a:t>
            </a:r>
            <a:r>
              <a:rPr strike="noStrike" u="none" b="0" cap="none" baseline="0" sz="2000" lang="en-US" i="0">
                <a:solidFill>
                  <a:schemeClr val="dk1"/>
                </a:solidFill>
                <a:latin typeface="Calibri"/>
                <a:ea typeface="Calibri"/>
                <a:cs typeface="Calibri"/>
                <a:sym typeface="Calibri"/>
              </a:rPr>
              <a:t> </a:t>
            </a:r>
          </a:p>
          <a:p>
            <a:r>
              <a:t/>
            </a:r>
          </a:p>
          <a:p>
            <a:pPr algn="l" rtl="0" lvl="0" marR="0" indent="0" marL="0">
              <a:lnSpc>
                <a:spcPct val="80000"/>
              </a:lnSpc>
              <a:spcBef>
                <a:spcPts val="400"/>
              </a:spcBef>
              <a:spcAft>
                <a:spcPts val="0"/>
              </a:spcAft>
              <a:buClr>
                <a:schemeClr val="dk1"/>
              </a:buClr>
              <a:buSzPct val="100000"/>
              <a:buFont typeface="Arial"/>
              <a:buChar char="•"/>
            </a:pPr>
            <a:r>
              <a:rPr strike="noStrike" u="none" b="1" cap="none" baseline="0" sz="2000" lang="en-US" i="0">
                <a:solidFill>
                  <a:srgbClr val="0000FF"/>
                </a:solidFill>
                <a:latin typeface="Calibri"/>
                <a:ea typeface="Calibri"/>
                <a:cs typeface="Calibri"/>
                <a:sym typeface="Calibri"/>
              </a:rPr>
              <a:t>2 : Surface glide</a:t>
            </a:r>
          </a:p>
          <a:p>
            <a:pPr algn="l" rtl="0" lvl="0" marR="0" indent="0" marL="0">
              <a:lnSpc>
                <a:spcPct val="80000"/>
              </a:lnSpc>
              <a:spcBef>
                <a:spcPts val="400"/>
              </a:spcBef>
              <a:spcAft>
                <a:spcPts val="0"/>
              </a:spcAft>
              <a:buClr>
                <a:schemeClr val="dk1"/>
              </a:buClr>
              <a:buSzPct val="100000"/>
              <a:buFont typeface="Arial"/>
              <a:buChar char="•"/>
            </a:pPr>
            <a:r>
              <a:rPr strike="noStrike" u="none" b="1" cap="none" baseline="0" sz="2000" lang="en-US" i="0">
                <a:solidFill>
                  <a:srgbClr val="0000FF"/>
                </a:solidFill>
                <a:latin typeface="Calibri"/>
                <a:ea typeface="Calibri"/>
                <a:cs typeface="Calibri"/>
                <a:sym typeface="Calibri"/>
              </a:rPr>
              <a:t>3 : </a:t>
            </a:r>
            <a:r>
              <a:rPr b="1" sz="2000" lang="en-US">
                <a:solidFill>
                  <a:srgbClr val="0000FF"/>
                </a:solidFill>
                <a:latin typeface="Calibri"/>
                <a:ea typeface="Calibri"/>
                <a:cs typeface="Calibri"/>
                <a:sym typeface="Calibri"/>
              </a:rPr>
              <a:t>Above and under </a:t>
            </a:r>
            <a:r>
              <a:rPr strike="noStrike" u="none" b="1" cap="none" baseline="0" sz="2000" lang="en-US" i="0">
                <a:solidFill>
                  <a:srgbClr val="0000FF"/>
                </a:solidFill>
                <a:latin typeface="Calibri"/>
                <a:ea typeface="Calibri"/>
                <a:cs typeface="Calibri"/>
                <a:sym typeface="Calibri"/>
              </a:rPr>
              <a:t>sur</a:t>
            </a:r>
            <a:r>
              <a:rPr b="1" sz="2000" lang="en-US">
                <a:solidFill>
                  <a:srgbClr val="0000FF"/>
                </a:solidFill>
                <a:latin typeface="Calibri"/>
                <a:ea typeface="Calibri"/>
                <a:cs typeface="Calibri"/>
                <a:sym typeface="Calibri"/>
              </a:rPr>
              <a:t>face</a:t>
            </a:r>
          </a:p>
          <a:p>
            <a:r>
              <a:t/>
            </a:r>
          </a:p>
          <a:p>
            <a:pPr algn="l" rtl="0" lvl="0" marR="0" indent="0" marL="0">
              <a:lnSpc>
                <a:spcPct val="80000"/>
              </a:lnSpc>
              <a:spcBef>
                <a:spcPts val="400"/>
              </a:spcBef>
              <a:spcAft>
                <a:spcPts val="0"/>
              </a:spcAft>
              <a:buClr>
                <a:schemeClr val="dk1"/>
              </a:buClr>
              <a:buSzPct val="100000"/>
              <a:buFont typeface="Arial"/>
              <a:buChar char="•"/>
            </a:pPr>
            <a:r>
              <a:rPr strike="noStrike" u="none" b="0" cap="none" baseline="0" sz="2000" lang="en-US" i="0">
                <a:solidFill>
                  <a:schemeClr val="dk1"/>
                </a:solidFill>
                <a:latin typeface="Calibri"/>
                <a:ea typeface="Calibri"/>
                <a:cs typeface="Calibri"/>
                <a:sym typeface="Calibri"/>
              </a:rPr>
              <a:t>4+ : </a:t>
            </a:r>
            <a:r>
              <a:rPr sz="2000" lang="en-US">
                <a:latin typeface="Calibri"/>
                <a:ea typeface="Calibri"/>
                <a:cs typeface="Calibri"/>
                <a:sym typeface="Calibri"/>
              </a:rPr>
              <a:t>Volume and Space Time</a:t>
            </a:r>
          </a:p>
          <a:p>
            <a:pPr algn="l" rtl="0" lvl="0" marR="0" indent="0" marL="0">
              <a:lnSpc>
                <a:spcPct val="80000"/>
              </a:lnSpc>
              <a:spcBef>
                <a:spcPts val="400"/>
              </a:spcBef>
              <a:spcAft>
                <a:spcPts val="0"/>
              </a:spcAft>
              <a:buClr>
                <a:schemeClr val="dk1"/>
              </a:buClr>
              <a:buSzPct val="100000"/>
              <a:buFont typeface="Arial"/>
              <a:buChar char="•"/>
            </a:pPr>
            <a:r>
              <a:rPr sz="2000" lang="en-US">
                <a:latin typeface="Calibri"/>
                <a:ea typeface="Calibri"/>
                <a:cs typeface="Calibri"/>
                <a:sym typeface="Calibri"/>
              </a:rPr>
              <a:t> 5+ : Simplexity Combinations</a:t>
            </a:r>
          </a:p>
          <a:p>
            <a:r>
              <a:t/>
            </a:r>
          </a:p>
          <a:p>
            <a:pPr algn="l" rtl="0" lvl="0" marR="0" indent="0" marL="0">
              <a:lnSpc>
                <a:spcPct val="80000"/>
              </a:lnSpc>
              <a:spcBef>
                <a:spcPts val="400"/>
              </a:spcBef>
              <a:spcAft>
                <a:spcPts val="0"/>
              </a:spcAft>
              <a:buClr>
                <a:schemeClr val="dk1"/>
              </a:buClr>
              <a:buSzPct val="111111"/>
              <a:buFont typeface="Arial"/>
              <a:buChar char="•"/>
            </a:pPr>
            <a:r>
              <a:rPr sz="1800" lang="en-US">
                <a:solidFill>
                  <a:srgbClr val="000000"/>
                </a:solidFill>
              </a:rPr>
              <a:t>(18+ : Strings </a:t>
            </a:r>
          </a:p>
          <a:p>
            <a:pPr algn="l" rtl="0" lvl="0" marR="0" indent="0" marL="1828800">
              <a:lnSpc>
                <a:spcPct val="80000"/>
              </a:lnSpc>
              <a:spcBef>
                <a:spcPts val="400"/>
              </a:spcBef>
              <a:spcAft>
                <a:spcPts val="0"/>
              </a:spcAft>
              <a:buNone/>
            </a:pPr>
            <a:r>
              <a:rPr sz="1800" lang="en-US"/>
              <a:t>  &amp; Loops)</a:t>
            </a:r>
          </a:p>
        </p:txBody>
      </p:sp>
      <p:sp>
        <p:nvSpPr>
          <p:cNvPr id="117" name="Shape 117"/>
          <p:cNvSpPr txBox="1"/>
          <p:nvPr/>
        </p:nvSpPr>
        <p:spPr>
          <a:xfrm>
            <a:off y="6503987" x="7244582"/>
            <a:ext cy="244500" cx="1867800"/>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chemeClr val="dk1"/>
              </a:buClr>
              <a:buSzPct val="25000"/>
              <a:buFont typeface="Calibri"/>
              <a:buNone/>
            </a:pPr>
            <a:r>
              <a:rPr strike="noStrike" u="none" b="0" cap="none" baseline="0" sz="1000" lang="en-US" i="0">
                <a:solidFill>
                  <a:schemeClr val="dk1"/>
                </a:solidFill>
                <a:latin typeface="Calibri"/>
                <a:ea typeface="Calibri"/>
                <a:cs typeface="Calibri"/>
                <a:sym typeface="Calibri"/>
              </a:rPr>
              <a:t>Update : FJL  1</a:t>
            </a:r>
            <a:r>
              <a:rPr sz="1000" lang="en-US">
                <a:solidFill>
                  <a:schemeClr val="dk1"/>
                </a:solidFill>
                <a:latin typeface="Calibri"/>
                <a:ea typeface="Calibri"/>
                <a:cs typeface="Calibri"/>
                <a:sym typeface="Calibri"/>
              </a:rPr>
              <a:t>8</a:t>
            </a:r>
            <a:r>
              <a:rPr strike="noStrike" u="none" b="0" cap="none" baseline="0" sz="1000" lang="en-US" i="0">
                <a:solidFill>
                  <a:schemeClr val="dk1"/>
                </a:solidFill>
                <a:latin typeface="Calibri"/>
                <a:ea typeface="Calibri"/>
                <a:cs typeface="Calibri"/>
                <a:sym typeface="Calibri"/>
              </a:rPr>
              <a:t> Dec 2012</a:t>
            </a:r>
          </a:p>
        </p:txBody>
      </p:sp>
      <p:sp>
        <p:nvSpPr>
          <p:cNvPr id="118" name="Shape 118"/>
          <p:cNvSpPr/>
          <p:nvPr/>
        </p:nvSpPr>
        <p:spPr>
          <a:xfrm>
            <a:off y="2781300" x="1763711"/>
            <a:ext cy="3168600" cx="2376600"/>
          </a:xfrm>
          <a:prstGeom prst="rect">
            <a:avLst/>
          </a:prstGeom>
          <a:noFill/>
          <a:ln>
            <a:noFill/>
          </a:ln>
        </p:spPr>
        <p:txBody>
          <a:bodyPr bIns="91425" rIns="91425" lIns="91425" tIns="91425" anchor="ctr" anchorCtr="0">
            <a:spAutoFit/>
          </a:bodyPr>
          <a:lstStyle/>
          <a:p/>
        </p:txBody>
      </p:sp>
      <p:sp>
        <p:nvSpPr>
          <p:cNvPr id="119" name="Shape 119"/>
          <p:cNvSpPr/>
          <p:nvPr/>
        </p:nvSpPr>
        <p:spPr>
          <a:xfrm>
            <a:off y="3114291" x="2343587"/>
            <a:ext cy="1968215" cx="1479060"/>
          </a:xfrm>
          <a:prstGeom prst="rect">
            <a:avLst/>
          </a:prstGeom>
          <a:blipFill>
            <a:blip r:embed="rId3"/>
            <a:stretch>
              <a:fillRect/>
            </a:stretch>
          </a:blipFill>
          <a:ln>
            <a:noFill/>
          </a:ln>
        </p:spPr>
      </p:sp>
      <p:sp>
        <p:nvSpPr>
          <p:cNvPr id="120" name="Shape 120"/>
          <p:cNvSpPr/>
          <p:nvPr/>
        </p:nvSpPr>
        <p:spPr>
          <a:xfrm>
            <a:off y="1685393" x="237117"/>
            <a:ext cy="2354733" cx="1769802"/>
          </a:xfrm>
          <a:prstGeom prst="rect">
            <a:avLst/>
          </a:prstGeom>
          <a:blipFill>
            <a:blip r:embed="rId4"/>
            <a:stretch>
              <a:fillRect/>
            </a:stretch>
          </a:blipFill>
          <a:ln>
            <a:noFill/>
          </a:ln>
        </p:spPr>
      </p:sp>
      <p:sp>
        <p:nvSpPr>
          <p:cNvPr id="121" name="Shape 121"/>
          <p:cNvSpPr txBox="1"/>
          <p:nvPr/>
        </p:nvSpPr>
        <p:spPr>
          <a:xfrm>
            <a:off y="789261" x="314409"/>
            <a:ext cy="943500" cx="2408399"/>
          </a:xfrm>
          <a:prstGeom prst="rect">
            <a:avLst/>
          </a:prstGeom>
        </p:spPr>
        <p:txBody>
          <a:bodyPr bIns="91425" rIns="91425" lIns="91425" tIns="91425" anchor="ctr" anchorCtr="0">
            <a:spAutoFit/>
          </a:bodyPr>
          <a:lstStyle/>
          <a:p>
            <a:pPr rtl="0" lvl="0">
              <a:buNone/>
            </a:pPr>
            <a:r>
              <a:rPr b="1" sz="2400" lang="en-US">
                <a:solidFill>
                  <a:srgbClr val="0000FF"/>
                </a:solidFill>
                <a:latin typeface="Calibri"/>
                <a:ea typeface="Calibri"/>
                <a:cs typeface="Calibri"/>
                <a:sym typeface="Calibri"/>
              </a:rPr>
              <a:t>IN</a:t>
            </a:r>
            <a:r>
              <a:rPr b="1" baseline="30000" sz="2400" lang="en-US">
                <a:solidFill>
                  <a:srgbClr val="0000FF"/>
                </a:solidFill>
                <a:latin typeface="Calibri"/>
                <a:ea typeface="Calibri"/>
                <a:cs typeface="Calibri"/>
                <a:sym typeface="Calibri"/>
              </a:rPr>
              <a:t>2 .</a:t>
            </a:r>
            <a:r>
              <a:rPr b="1" sz="2400" lang="en-US">
                <a:solidFill>
                  <a:srgbClr val="0000FF"/>
                </a:solidFill>
                <a:latin typeface="Calibri"/>
                <a:ea typeface="Calibri"/>
                <a:cs typeface="Calibri"/>
                <a:sym typeface="Calibri"/>
              </a:rPr>
              <a:t>Power of 2 (Squared)</a:t>
            </a:r>
          </a:p>
        </p:txBody>
      </p:sp>
      <p:sp>
        <p:nvSpPr>
          <p:cNvPr id="122" name="Shape 122"/>
          <p:cNvSpPr txBox="1"/>
          <p:nvPr/>
        </p:nvSpPr>
        <p:spPr>
          <a:xfrm>
            <a:off y="2707660" x="2343587"/>
            <a:ext cy="310199" cx="1702499"/>
          </a:xfrm>
          <a:prstGeom prst="rect">
            <a:avLst/>
          </a:prstGeom>
        </p:spPr>
        <p:txBody>
          <a:bodyPr bIns="91425" rIns="91425" lIns="91425" tIns="91425" anchor="ctr" anchorCtr="0">
            <a:spAutoFit/>
          </a:bodyPr>
          <a:lstStyle/>
          <a:p>
            <a:pPr rtl="0" lvl="0">
              <a:buNone/>
            </a:pPr>
            <a:r>
              <a:rPr b="1" lang="en-US">
                <a:solidFill>
                  <a:srgbClr val="0000FF"/>
                </a:solidFill>
                <a:latin typeface="Calibri"/>
                <a:ea typeface="Calibri"/>
                <a:cs typeface="Calibri"/>
                <a:sym typeface="Calibri"/>
              </a:rPr>
              <a:t>IN</a:t>
            </a:r>
            <a:r>
              <a:rPr b="1" baseline="30000" lang="en-US">
                <a:solidFill>
                  <a:srgbClr val="0000FF"/>
                </a:solidFill>
                <a:latin typeface="Calibri"/>
                <a:ea typeface="Calibri"/>
                <a:cs typeface="Calibri"/>
                <a:sym typeface="Calibri"/>
              </a:rPr>
              <a:t>4 .</a:t>
            </a:r>
            <a:r>
              <a:rPr b="1" lang="en-US">
                <a:solidFill>
                  <a:srgbClr val="0000FF"/>
                </a:solidFill>
                <a:latin typeface="Calibri"/>
                <a:ea typeface="Calibri"/>
                <a:cs typeface="Calibri"/>
                <a:sym typeface="Calibri"/>
              </a:rPr>
              <a:t>Power of 4</a:t>
            </a:r>
          </a:p>
        </p:txBody>
      </p:sp>
      <p:sp>
        <p:nvSpPr>
          <p:cNvPr id="123" name="Shape 123"/>
          <p:cNvSpPr txBox="1"/>
          <p:nvPr/>
        </p:nvSpPr>
        <p:spPr>
          <a:xfrm>
            <a:off y="5571060" x="4912317"/>
            <a:ext cy="474599" cx="1244999"/>
          </a:xfrm>
          <a:prstGeom prst="rect">
            <a:avLst/>
          </a:prstGeom>
        </p:spPr>
        <p:txBody>
          <a:bodyPr bIns="91425" rIns="91425" lIns="91425" tIns="91425" anchor="ctr" anchorCtr="0">
            <a:spAutoFit/>
          </a:bodyPr>
          <a:lstStyle/>
          <a:p>
            <a:pPr rtl="0" lvl="0">
              <a:buNone/>
            </a:pPr>
            <a:r>
              <a:rPr b="1" lang="en-US">
                <a:solidFill>
                  <a:srgbClr val="0000FF"/>
                </a:solidFill>
                <a:latin typeface="Calibri"/>
                <a:ea typeface="Calibri"/>
                <a:cs typeface="Calibri"/>
                <a:sym typeface="Calibri"/>
              </a:rPr>
              <a:t>IN</a:t>
            </a:r>
            <a:r>
              <a:rPr b="1" baseline="30000" lang="en-US">
                <a:solidFill>
                  <a:srgbClr val="0000FF"/>
                </a:solidFill>
                <a:latin typeface="Calibri"/>
                <a:ea typeface="Calibri"/>
                <a:cs typeface="Calibri"/>
                <a:sym typeface="Calibri"/>
              </a:rPr>
              <a:t>18+.</a:t>
            </a:r>
          </a:p>
          <a:p>
            <a:pPr rtl="0" lvl="0">
              <a:buNone/>
            </a:pPr>
            <a:r>
              <a:rPr b="1" lang="en-US">
                <a:solidFill>
                  <a:srgbClr val="0000FF"/>
                </a:solidFill>
                <a:latin typeface="Calibri"/>
                <a:ea typeface="Calibri"/>
                <a:cs typeface="Calibri"/>
                <a:sym typeface="Calibri"/>
              </a:rPr>
              <a:t>Power of 18</a:t>
            </a:r>
          </a:p>
        </p:txBody>
      </p:sp>
      <p:sp>
        <p:nvSpPr>
          <p:cNvPr id="124" name="Shape 124"/>
          <p:cNvSpPr txBox="1"/>
          <p:nvPr/>
        </p:nvSpPr>
        <p:spPr>
          <a:xfrm>
            <a:off y="5336460" x="2172255"/>
            <a:ext cy="234599" cx="1559400"/>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chemeClr val="dk1"/>
              </a:buClr>
              <a:buSzPct val="25000"/>
              <a:buFont typeface="Calibri"/>
              <a:buNone/>
            </a:pPr>
            <a:r>
              <a:rPr sz="1000" lang="en-US">
                <a:solidFill>
                  <a:schemeClr val="dk1"/>
                </a:solidFill>
                <a:latin typeface="Calibri"/>
                <a:ea typeface="Calibri"/>
                <a:cs typeface="Calibri"/>
                <a:sym typeface="Calibri"/>
              </a:rPr>
              <a:t>Credits Photos</a:t>
            </a:r>
            <a:r>
              <a:rPr strike="noStrike" u="none" b="0" cap="none" baseline="0" sz="1000" lang="en-US" i="0">
                <a:solidFill>
                  <a:schemeClr val="dk1"/>
                </a:solidFill>
                <a:latin typeface="Calibri"/>
                <a:ea typeface="Calibri"/>
                <a:cs typeface="Calibri"/>
                <a:sym typeface="Calibri"/>
              </a:rPr>
              <a:t> FJL  2012</a:t>
            </a:r>
          </a:p>
        </p:txBody>
      </p:sp>
      <p:sp>
        <p:nvSpPr>
          <p:cNvPr id="125" name="Shape 125"/>
          <p:cNvSpPr txBox="1"/>
          <p:nvPr/>
        </p:nvSpPr>
        <p:spPr>
          <a:xfrm>
            <a:off y="4041976" x="516759"/>
            <a:ext cy="261299" cx="1454099"/>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chemeClr val="dk1"/>
              </a:buClr>
              <a:buSzPct val="25000"/>
              <a:buFont typeface="Calibri"/>
              <a:buNone/>
            </a:pPr>
            <a:r>
              <a:rPr sz="1000" lang="en-US">
                <a:solidFill>
                  <a:schemeClr val="dk1"/>
                </a:solidFill>
                <a:latin typeface="Calibri"/>
                <a:ea typeface="Calibri"/>
                <a:cs typeface="Calibri"/>
                <a:sym typeface="Calibri"/>
              </a:rPr>
              <a:t>Credits Photos</a:t>
            </a:r>
            <a:r>
              <a:rPr strike="noStrike" u="none" b="0" cap="none" baseline="0" sz="1000" lang="en-US" i="0">
                <a:solidFill>
                  <a:schemeClr val="dk1"/>
                </a:solidFill>
                <a:latin typeface="Calibri"/>
                <a:ea typeface="Calibri"/>
                <a:cs typeface="Calibri"/>
                <a:sym typeface="Calibri"/>
              </a:rPr>
              <a:t> </a:t>
            </a:r>
            <a:r>
              <a:rPr sz="1000" lang="en-US">
                <a:solidFill>
                  <a:schemeClr val="dk1"/>
                </a:solidFill>
                <a:latin typeface="Calibri"/>
                <a:ea typeface="Calibri"/>
                <a:cs typeface="Calibri"/>
                <a:sym typeface="Calibri"/>
              </a:rPr>
              <a:t>S</a:t>
            </a:r>
            <a:r>
              <a:rPr strike="noStrike" u="none" b="0" cap="none" baseline="0" sz="1000" lang="en-US" i="0">
                <a:solidFill>
                  <a:schemeClr val="dk1"/>
                </a:solidFill>
                <a:latin typeface="Calibri"/>
                <a:ea typeface="Calibri"/>
                <a:cs typeface="Calibri"/>
                <a:sym typeface="Calibri"/>
              </a:rPr>
              <a:t>L  2012</a:t>
            </a:r>
          </a:p>
        </p:txBody>
      </p:sp>
      <p:sp>
        <p:nvSpPr>
          <p:cNvPr id="126" name="Shape 126"/>
          <p:cNvSpPr txBox="1"/>
          <p:nvPr/>
        </p:nvSpPr>
        <p:spPr>
          <a:xfrm>
            <a:off y="6231587" x="6287477"/>
            <a:ext cy="272400" cx="1541999"/>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chemeClr val="dk1"/>
              </a:buClr>
              <a:buSzPct val="25000"/>
              <a:buFont typeface="Calibri"/>
              <a:buNone/>
            </a:pPr>
            <a:r>
              <a:rPr sz="1000" lang="en-US">
                <a:solidFill>
                  <a:schemeClr val="dk1"/>
                </a:solidFill>
                <a:latin typeface="Calibri"/>
                <a:ea typeface="Calibri"/>
                <a:cs typeface="Calibri"/>
                <a:sym typeface="Calibri"/>
              </a:rPr>
              <a:t>Credits Photos</a:t>
            </a:r>
            <a:r>
              <a:rPr strike="noStrike" u="none" b="0" cap="none" baseline="0" sz="1000" lang="en-US" i="0">
                <a:solidFill>
                  <a:schemeClr val="dk1"/>
                </a:solidFill>
                <a:latin typeface="Calibri"/>
                <a:ea typeface="Calibri"/>
                <a:cs typeface="Calibri"/>
                <a:sym typeface="Calibri"/>
              </a:rPr>
              <a:t> FJL  2012</a:t>
            </a:r>
          </a:p>
        </p:txBody>
      </p:sp>
      <p:sp>
        <p:nvSpPr>
          <p:cNvPr id="127" name="Shape 127"/>
          <p:cNvSpPr/>
          <p:nvPr/>
        </p:nvSpPr>
        <p:spPr>
          <a:xfrm>
            <a:off y="4192521" x="4912317"/>
            <a:ext cy="1247715" cx="1656913"/>
          </a:xfrm>
          <a:prstGeom prst="rect">
            <a:avLst/>
          </a:prstGeom>
          <a:blipFill>
            <a:blip r:embed="rId5"/>
            <a:stretch>
              <a:fillRect/>
            </a:stretch>
          </a:blipFill>
          <a:ln>
            <a:noFill/>
          </a:ln>
        </p:spPr>
      </p:sp>
      <p:sp>
        <p:nvSpPr>
          <p:cNvPr id="128" name="Shape 128"/>
          <p:cNvSpPr/>
          <p:nvPr/>
        </p:nvSpPr>
        <p:spPr>
          <a:xfrm>
            <a:off y="4530676" x="6192589"/>
            <a:ext cy="1628881" cx="2171519"/>
          </a:xfrm>
          <a:prstGeom prst="rect">
            <a:avLst/>
          </a:prstGeom>
          <a:blipFill>
            <a:blip r:embed="rId6"/>
            <a:stretch>
              <a:fillRect/>
            </a:stretch>
          </a:blipFill>
          <a:ln>
            <a:noFill/>
          </a:ln>
        </p:spPr>
      </p:sp>
      <p:sp>
        <p:nvSpPr>
          <p:cNvPr id="129" name="Shape 129"/>
          <p:cNvSpPr txBox="1"/>
          <p:nvPr/>
        </p:nvSpPr>
        <p:spPr>
          <a:xfrm>
            <a:off y="156950" x="-441400"/>
            <a:ext cy="457200" cx="3657600"/>
          </a:xfrm>
          <a:prstGeom prst="rect">
            <a:avLst/>
          </a:prstGeom>
          <a:noFill/>
        </p:spPr>
        <p:txBody>
          <a:bodyPr bIns="91425" rIns="91425" lIns="91425" tIns="91425" anchor="t" anchorCtr="0">
            <a:spAutoFit/>
          </a:bodyPr>
          <a:lstStyle/>
          <a:p/>
        </p:txBody>
      </p:sp>
      <p:sp>
        <p:nvSpPr>
          <p:cNvPr id="130" name="Shape 130"/>
          <p:cNvSpPr txBox="1"/>
          <p:nvPr/>
        </p:nvSpPr>
        <p:spPr>
          <a:xfrm>
            <a:off y="0" x="0"/>
            <a:ext cy="769199" cx="9034199"/>
          </a:xfrm>
          <a:prstGeom prst="rect">
            <a:avLst/>
          </a:prstGeom>
        </p:spPr>
        <p:txBody>
          <a:bodyPr bIns="91425" rIns="91425" lIns="91425" tIns="91425" anchor="ctr" anchorCtr="0">
            <a:spAutoFit/>
          </a:bodyPr>
          <a:lstStyle/>
          <a:p>
            <a:pPr rtl="0" lvl="0">
              <a:lnSpc>
                <a:spcPct val="115000"/>
              </a:lnSpc>
              <a:spcBef>
                <a:spcPts val="2400"/>
              </a:spcBef>
              <a:spcAft>
                <a:spcPts val="600"/>
              </a:spcAft>
              <a:buNone/>
            </a:pPr>
            <a:r>
              <a:rPr b="1" sz="1800" lang="en-US">
                <a:solidFill>
                  <a:srgbClr val="80B50D"/>
                </a:solidFill>
              </a:rPr>
              <a:t>18 Laps: Swimming the innovation waves.The "In squared" surface reality check.</a:t>
            </a:r>
          </a:p>
          <a:p>
            <a:r>
              <a:t/>
            </a:r>
          </a:p>
        </p:txBody>
      </p:sp>
      <p:sp>
        <p:nvSpPr>
          <p:cNvPr id="131" name="Shape 131"/>
          <p:cNvSpPr/>
          <p:nvPr/>
        </p:nvSpPr>
        <p:spPr>
          <a:xfrm>
            <a:off y="1385175" x="4384625"/>
            <a:ext cy="1143000" cx="3991199"/>
          </a:xfrm>
          <a:prstGeom prst="rect">
            <a:avLst/>
          </a:prstGeom>
          <a:noFill/>
          <a:ln w="19050" cap="flat">
            <a:solidFill>
              <a:srgbClr val="0000FF"/>
            </a:solidFill>
            <a:prstDash val="solid"/>
            <a:round/>
            <a:headEnd w="med" len="med" type="none"/>
            <a:tailEnd w="med" len="med" type="none"/>
          </a:ln>
        </p:spPr>
        <p:txBody>
          <a:bodyPr bIns="91425" rIns="91425" lIns="91425" tIns="91425" anchor="ctr" anchorCtr="0">
            <a:spAutoFit/>
          </a:bodyPr>
          <a:lstStyle/>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35" name="Shape 135"/>
        <p:cNvGrpSpPr/>
        <p:nvPr/>
      </p:nvGrpSpPr>
      <p:grpSpPr>
        <a:xfrm>
          <a:off y="0" x="0"/>
          <a:ext cy="0" cx="0"/>
          <a:chOff y="0" x="0"/>
          <a:chExt cy="0" cx="0"/>
        </a:xfrm>
      </p:grpSpPr>
      <p:sp>
        <p:nvSpPr>
          <p:cNvPr id="136" name="Shape 136"/>
          <p:cNvSpPr txBox="1"/>
          <p:nvPr>
            <p:ph type="title"/>
          </p:nvPr>
        </p:nvSpPr>
        <p:spPr>
          <a:xfrm>
            <a:off y="0" x="468312"/>
            <a:ext cy="1143000" cx="8229600"/>
          </a:xfrm>
          <a:prstGeom prst="rect">
            <a:avLst/>
          </a:prstGeom>
          <a:noFill/>
          <a:ln>
            <a:noFill/>
          </a:ln>
        </p:spPr>
        <p:txBody>
          <a:bodyPr bIns="45700" rIns="91425" lIns="91425" tIns="45700" anchor="t" anchorCtr="0">
            <a:spAutoFit/>
          </a:bodyPr>
          <a:lstStyle/>
          <a:p>
            <a:pPr algn="ctr" rtl="0" lvl="0" marR="0" indent="0" marL="0">
              <a:lnSpc>
                <a:spcPct val="100000"/>
              </a:lnSpc>
              <a:spcBef>
                <a:spcPts val="0"/>
              </a:spcBef>
              <a:spcAft>
                <a:spcPts val="0"/>
              </a:spcAft>
              <a:buClr>
                <a:schemeClr val="dk2"/>
              </a:buClr>
              <a:buSzPct val="25000"/>
              <a:buFont typeface="Calibri"/>
              <a:buNone/>
            </a:pPr>
            <a:r>
              <a:rPr strike="noStrike" u="none" b="0" cap="none" baseline="0" sz="2800" lang="en-US" i="0">
                <a:solidFill>
                  <a:schemeClr val="dk2"/>
                </a:solidFill>
                <a:latin typeface="Calibri"/>
                <a:ea typeface="Calibri"/>
                <a:cs typeface="Calibri"/>
                <a:sym typeface="Calibri"/>
              </a:rPr>
              <a:t>Innovation  Features</a:t>
            </a:r>
          </a:p>
        </p:txBody>
      </p:sp>
      <p:sp>
        <p:nvSpPr>
          <p:cNvPr id="137" name="Shape 137"/>
          <p:cNvSpPr txBox="1"/>
          <p:nvPr/>
        </p:nvSpPr>
        <p:spPr>
          <a:xfrm>
            <a:off y="1268412" x="527050"/>
            <a:ext cy="3387725" cx="3397250"/>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chemeClr val="dk1"/>
              </a:buClr>
              <a:buSzPct val="25000"/>
              <a:buFont typeface="Calibri"/>
              <a:buNone/>
            </a:pPr>
            <a:r>
              <a:rPr strike="noStrike" u="none" b="0" cap="none" baseline="0" sz="2400" lang="en-US" i="0">
                <a:solidFill>
                  <a:srgbClr val="0000FF"/>
                </a:solidFill>
                <a:latin typeface="Calibri"/>
                <a:ea typeface="Calibri"/>
                <a:cs typeface="Calibri"/>
                <a:sym typeface="Calibri"/>
              </a:rPr>
              <a:t>1.0</a:t>
            </a:r>
          </a:p>
          <a:p>
            <a:r>
              <a:t/>
            </a:r>
          </a:p>
          <a:p>
            <a:pPr algn="l" rtl="0" lvl="0" marR="0" indent="0" marL="0">
              <a:lnSpc>
                <a:spcPct val="100000"/>
              </a:lnSpc>
              <a:spcBef>
                <a:spcPts val="0"/>
              </a:spcBef>
              <a:spcAft>
                <a:spcPts val="0"/>
              </a:spcAft>
              <a:buClr>
                <a:schemeClr val="dk1"/>
              </a:buClr>
              <a:buSzPct val="25000"/>
              <a:buFont typeface="Calibri"/>
              <a:buNone/>
            </a:pPr>
            <a:r>
              <a:rPr strike="noStrike" u="none" b="1" cap="none" baseline="0" sz="2400" lang="en-US" i="0">
                <a:solidFill>
                  <a:srgbClr val="0000FF"/>
                </a:solidFill>
                <a:latin typeface="Calibri"/>
                <a:ea typeface="Calibri"/>
                <a:cs typeface="Calibri"/>
                <a:sym typeface="Calibri"/>
              </a:rPr>
              <a:t>L1 Stretch Goals</a:t>
            </a:r>
          </a:p>
          <a:p>
            <a:pPr algn="l" rtl="0" lvl="0" marR="0" indent="0" marL="0">
              <a:lnSpc>
                <a:spcPct val="100000"/>
              </a:lnSpc>
              <a:spcBef>
                <a:spcPts val="0"/>
              </a:spcBef>
              <a:spcAft>
                <a:spcPts val="0"/>
              </a:spcAft>
              <a:buClr>
                <a:schemeClr val="dk1"/>
              </a:buClr>
              <a:buSzPct val="25000"/>
              <a:buFont typeface="Calibri"/>
              <a:buNone/>
            </a:pPr>
            <a:r>
              <a:rPr strike="noStrike" u="none" cap="none" baseline="0" sz="1800" lang="en-US" i="0">
                <a:solidFill>
                  <a:schemeClr val="dk1"/>
                </a:solidFill>
                <a:latin typeface="Calibri"/>
                <a:ea typeface="Calibri"/>
                <a:cs typeface="Calibri"/>
                <a:sym typeface="Calibri"/>
              </a:rPr>
              <a:t>L2 Leverage Social technologies</a:t>
            </a:r>
          </a:p>
          <a:p>
            <a:pPr algn="l" rtl="0" lvl="0" marR="0" indent="0" marL="0">
              <a:lnSpc>
                <a:spcPct val="100000"/>
              </a:lnSpc>
              <a:spcBef>
                <a:spcPts val="0"/>
              </a:spcBef>
              <a:spcAft>
                <a:spcPts val="0"/>
              </a:spcAft>
              <a:buClr>
                <a:schemeClr val="dk1"/>
              </a:buClr>
              <a:buSzPct val="25000"/>
              <a:buFont typeface="Calibri"/>
              <a:buNone/>
            </a:pPr>
            <a:r>
              <a:rPr strike="noStrike" u="none" b="1" cap="none" baseline="0" sz="2400" lang="en-US" i="0">
                <a:solidFill>
                  <a:srgbClr val="0000FF"/>
                </a:solidFill>
                <a:latin typeface="Calibri"/>
                <a:ea typeface="Calibri"/>
                <a:cs typeface="Calibri"/>
                <a:sym typeface="Calibri"/>
              </a:rPr>
              <a:t>L3 Rapid Prototyping</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chemeClr val="dk1"/>
                </a:solidFill>
                <a:latin typeface="Calibri"/>
                <a:ea typeface="Calibri"/>
                <a:cs typeface="Calibri"/>
                <a:sym typeface="Calibri"/>
              </a:rPr>
              <a:t>L4 Upgrade innovation skills</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chemeClr val="dk1"/>
                </a:solidFill>
                <a:latin typeface="Calibri"/>
                <a:ea typeface="Calibri"/>
                <a:cs typeface="Calibri"/>
                <a:sym typeface="Calibri"/>
              </a:rPr>
              <a:t>L5 Experimental capital availability</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chemeClr val="dk1"/>
                </a:solidFill>
                <a:latin typeface="Calibri"/>
                <a:ea typeface="Calibri"/>
                <a:cs typeface="Calibri"/>
                <a:sym typeface="Calibri"/>
              </a:rPr>
              <a:t>L6.De-risk innovation</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chemeClr val="dk1"/>
                </a:solidFill>
                <a:latin typeface="Calibri"/>
                <a:ea typeface="Calibri"/>
                <a:cs typeface="Calibri"/>
                <a:sym typeface="Calibri"/>
              </a:rPr>
              <a:t>L7 Deploy innovation Tools</a:t>
            </a:r>
          </a:p>
          <a:p>
            <a:pPr algn="l" rtl="0" lvl="0" marR="0" indent="0" marL="0">
              <a:lnSpc>
                <a:spcPct val="100000"/>
              </a:lnSpc>
              <a:spcBef>
                <a:spcPts val="0"/>
              </a:spcBef>
              <a:spcAft>
                <a:spcPts val="0"/>
              </a:spcAft>
              <a:buClr>
                <a:schemeClr val="dk1"/>
              </a:buClr>
              <a:buSzPct val="25000"/>
              <a:buFont typeface="Calibri"/>
              <a:buNone/>
            </a:pPr>
            <a:r>
              <a:rPr strike="noStrike" u="none" b="1" cap="none" baseline="0" sz="2400" lang="en-US" i="0">
                <a:solidFill>
                  <a:srgbClr val="0000FF"/>
                </a:solidFill>
                <a:latin typeface="Calibri"/>
                <a:ea typeface="Calibri"/>
                <a:cs typeface="Calibri"/>
                <a:sym typeface="Calibri"/>
              </a:rPr>
              <a:t>L8 Space for innovation</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chemeClr val="dk1"/>
                </a:solidFill>
                <a:latin typeface="Calibri"/>
                <a:ea typeface="Calibri"/>
                <a:cs typeface="Calibri"/>
                <a:sym typeface="Calibri"/>
              </a:rPr>
              <a:t>L9 Communities of passion</a:t>
            </a:r>
          </a:p>
          <a:p>
            <a:r>
              <a:t/>
            </a:r>
          </a:p>
        </p:txBody>
      </p:sp>
      <p:sp>
        <p:nvSpPr>
          <p:cNvPr id="138" name="Shape 138"/>
          <p:cNvSpPr txBox="1"/>
          <p:nvPr/>
        </p:nvSpPr>
        <p:spPr>
          <a:xfrm>
            <a:off y="6503987" x="7643811"/>
            <a:ext cy="244474" cx="1468437"/>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chemeClr val="dk1"/>
              </a:buClr>
              <a:buSzPct val="25000"/>
              <a:buFont typeface="Calibri"/>
              <a:buNone/>
            </a:pPr>
            <a:r>
              <a:rPr strike="noStrike" u="none" b="0" cap="none" baseline="0" sz="1000" lang="en-US" i="0">
                <a:solidFill>
                  <a:schemeClr val="dk1"/>
                </a:solidFill>
                <a:latin typeface="Calibri"/>
                <a:ea typeface="Calibri"/>
                <a:cs typeface="Calibri"/>
                <a:sym typeface="Calibri"/>
              </a:rPr>
              <a:t>Update : FL  1</a:t>
            </a:r>
            <a:r>
              <a:rPr sz="1000" lang="en-US">
                <a:solidFill>
                  <a:schemeClr val="dk1"/>
                </a:solidFill>
                <a:latin typeface="Calibri"/>
                <a:ea typeface="Calibri"/>
                <a:cs typeface="Calibri"/>
                <a:sym typeface="Calibri"/>
              </a:rPr>
              <a:t>7</a:t>
            </a:r>
            <a:r>
              <a:rPr strike="noStrike" u="none" b="0" cap="none" baseline="0" sz="1000" lang="en-US" i="0">
                <a:solidFill>
                  <a:schemeClr val="dk1"/>
                </a:solidFill>
                <a:latin typeface="Calibri"/>
                <a:ea typeface="Calibri"/>
                <a:cs typeface="Calibri"/>
                <a:sym typeface="Calibri"/>
              </a:rPr>
              <a:t> Dec 2012</a:t>
            </a:r>
          </a:p>
        </p:txBody>
      </p:sp>
      <p:sp>
        <p:nvSpPr>
          <p:cNvPr id="139" name="Shape 139"/>
          <p:cNvSpPr txBox="1"/>
          <p:nvPr/>
        </p:nvSpPr>
        <p:spPr>
          <a:xfrm>
            <a:off y="1420812" x="4354512"/>
            <a:ext cy="3979500" cx="4483800"/>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SzPct val="25000"/>
              <a:buNone/>
            </a:pPr>
            <a:r>
              <a:rPr strike="noStrike" u="none" b="0" cap="none" baseline="0" sz="1800" lang="en-US" i="0">
                <a:solidFill>
                  <a:schemeClr val="dk1"/>
                </a:solidFill>
                <a:latin typeface="Arial"/>
                <a:ea typeface="Arial"/>
                <a:cs typeface="Arial"/>
                <a:sym typeface="Arial"/>
              </a:rPr>
              <a:t>
</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chemeClr val="dk1"/>
                </a:solidFill>
                <a:latin typeface="Calibri"/>
                <a:ea typeface="Calibri"/>
                <a:cs typeface="Calibri"/>
                <a:sym typeface="Calibri"/>
              </a:rPr>
              <a:t>L10 Clear metrics for innovation</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chemeClr val="dk1"/>
                </a:solidFill>
                <a:latin typeface="Calibri"/>
                <a:ea typeface="Calibri"/>
                <a:cs typeface="Calibri"/>
                <a:sym typeface="Calibri"/>
              </a:rPr>
              <a:t>L11 Widespread accountability</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chemeClr val="dk1"/>
                </a:solidFill>
                <a:latin typeface="Calibri"/>
                <a:ea typeface="Calibri"/>
                <a:cs typeface="Calibri"/>
                <a:sym typeface="Calibri"/>
              </a:rPr>
              <a:t>L12 Knock Bureaucratic hurdles</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chemeClr val="dk1"/>
                </a:solidFill>
                <a:latin typeface="Calibri"/>
                <a:ea typeface="Calibri"/>
                <a:cs typeface="Calibri"/>
                <a:sym typeface="Calibri"/>
              </a:rPr>
              <a:t>L13 Compensation and rewards</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chemeClr val="dk1"/>
                </a:solidFill>
                <a:latin typeface="Calibri"/>
                <a:ea typeface="Calibri"/>
                <a:cs typeface="Calibri"/>
                <a:sym typeface="Calibri"/>
              </a:rPr>
              <a:t>L14 Involve customers </a:t>
            </a:r>
          </a:p>
          <a:p>
            <a:pPr algn="l" rtl="0" lvl="0" marR="0" indent="0" marL="0">
              <a:lnSpc>
                <a:spcPct val="100000"/>
              </a:lnSpc>
              <a:spcBef>
                <a:spcPts val="0"/>
              </a:spcBef>
              <a:spcAft>
                <a:spcPts val="0"/>
              </a:spcAft>
              <a:buClr>
                <a:schemeClr val="dk1"/>
              </a:buClr>
              <a:buSzPct val="25000"/>
              <a:buFont typeface="Calibri"/>
              <a:buNone/>
            </a:pPr>
            <a:r>
              <a:rPr strike="noStrike" u="none" b="1" cap="none" baseline="0" sz="2400" lang="en-US" i="0">
                <a:solidFill>
                  <a:srgbClr val="0000FF"/>
                </a:solidFill>
                <a:latin typeface="Calibri"/>
                <a:ea typeface="Calibri"/>
                <a:cs typeface="Calibri"/>
                <a:sym typeface="Calibri"/>
              </a:rPr>
              <a:t>L15.Short vs medium term goals</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chemeClr val="dk1"/>
                </a:solidFill>
                <a:latin typeface="Calibri"/>
                <a:ea typeface="Calibri"/>
                <a:cs typeface="Calibri"/>
                <a:sym typeface="Calibri"/>
              </a:rPr>
              <a:t>L16 Insights availability</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chemeClr val="dk1"/>
                </a:solidFill>
                <a:latin typeface="Calibri"/>
                <a:ea typeface="Calibri"/>
                <a:cs typeface="Calibri"/>
                <a:sym typeface="Calibri"/>
              </a:rPr>
              <a:t>L17 Quality and Quantity of innov ideas</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chemeClr val="dk1"/>
                </a:solidFill>
                <a:latin typeface="Calibri"/>
                <a:ea typeface="Calibri"/>
                <a:cs typeface="Calibri"/>
                <a:sym typeface="Calibri"/>
              </a:rPr>
              <a:t>L18 Diversity of experience and skills</a:t>
            </a:r>
          </a:p>
          <a:p>
            <a:r>
              <a:t/>
            </a:r>
          </a:p>
        </p:txBody>
      </p:sp>
      <p:sp>
        <p:nvSpPr>
          <p:cNvPr id="140" name="Shape 140"/>
          <p:cNvSpPr txBox="1"/>
          <p:nvPr/>
        </p:nvSpPr>
        <p:spPr>
          <a:xfrm>
            <a:off y="1344612" x="1427948"/>
            <a:ext cy="325200" cx="5468100"/>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chemeClr val="dk1"/>
              </a:buClr>
              <a:buSzPct val="25000"/>
              <a:buFont typeface="Arial"/>
              <a:buNone/>
            </a:pPr>
            <a:r>
              <a:rPr strike="noStrike" u="none" b="1" cap="none" baseline="0" sz="2400" lang="en-US" i="0">
                <a:solidFill>
                  <a:srgbClr val="0000FF"/>
                </a:solidFill>
                <a:latin typeface="Arial"/>
                <a:ea typeface="Arial"/>
                <a:cs typeface="Arial"/>
                <a:sym typeface="Arial"/>
              </a:rPr>
              <a:t>T</a:t>
            </a:r>
            <a:r>
              <a:rPr b="1" sz="2400" lang="en-US">
                <a:solidFill>
                  <a:srgbClr val="0000FF"/>
                </a:solidFill>
              </a:rPr>
              <a:t>IME</a:t>
            </a:r>
            <a:r>
              <a:rPr strike="noStrike" u="none" b="1" cap="none" baseline="0" sz="2400" lang="en-US" i="0">
                <a:solidFill>
                  <a:srgbClr val="0000FF"/>
                </a:solidFill>
                <a:latin typeface="Arial"/>
                <a:ea typeface="Arial"/>
                <a:cs typeface="Arial"/>
                <a:sym typeface="Arial"/>
              </a:rPr>
              <a:t> </a:t>
            </a:r>
            <a:r>
              <a:rPr strike="noStrike" u="none" b="0" cap="none" baseline="0" sz="1800" lang="en-US" i="0">
                <a:solidFill>
                  <a:schemeClr val="dk1"/>
                </a:solidFill>
                <a:latin typeface="Arial"/>
                <a:ea typeface="Arial"/>
                <a:cs typeface="Arial"/>
                <a:sym typeface="Arial"/>
              </a:rPr>
              <a:t>as one common dimension</a:t>
            </a:r>
          </a:p>
        </p:txBody>
      </p:sp>
      <p:sp>
        <p:nvSpPr>
          <p:cNvPr id="141" name="Shape 141"/>
          <p:cNvSpPr/>
          <p:nvPr/>
        </p:nvSpPr>
        <p:spPr>
          <a:xfrm>
            <a:off y="117937" x="95460"/>
            <a:ext cy="1052486" cx="1513354"/>
          </a:xfrm>
          <a:prstGeom prst="rect">
            <a:avLst/>
          </a:prstGeom>
          <a:blipFill>
            <a:blip r:embed="rId3"/>
            <a:stretch>
              <a:fillRect/>
            </a:stretch>
          </a:blipFill>
          <a:ln>
            <a:noFill/>
          </a:ln>
        </p:spPr>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45" name="Shape 145"/>
        <p:cNvGrpSpPr/>
        <p:nvPr/>
      </p:nvGrpSpPr>
      <p:grpSpPr>
        <a:xfrm>
          <a:off y="0" x="0"/>
          <a:ext cy="0" cx="0"/>
          <a:chOff y="0" x="0"/>
          <a:chExt cy="0" cx="0"/>
        </a:xfrm>
      </p:grpSpPr>
      <p:sp>
        <p:nvSpPr>
          <p:cNvPr id="146" name="Shape 146"/>
          <p:cNvSpPr txBox="1"/>
          <p:nvPr/>
        </p:nvSpPr>
        <p:spPr>
          <a:xfrm>
            <a:off y="0" x="3635375"/>
            <a:ext cy="1008062" cx="4089399"/>
          </a:xfrm>
          <a:prstGeom prst="rect">
            <a:avLst/>
          </a:prstGeom>
          <a:noFill/>
          <a:ln>
            <a:noFill/>
          </a:ln>
        </p:spPr>
        <p:txBody>
          <a:bodyPr bIns="45700" rIns="91425" lIns="91425" tIns="45700" anchor="ctr" anchorCtr="0">
            <a:spAutoFit/>
          </a:bodyPr>
          <a:lstStyle/>
          <a:p>
            <a:pPr algn="ctr" rtl="0" lvl="0" marR="0" indent="0" marL="0">
              <a:lnSpc>
                <a:spcPct val="100000"/>
              </a:lnSpc>
              <a:spcBef>
                <a:spcPts val="0"/>
              </a:spcBef>
              <a:spcAft>
                <a:spcPts val="0"/>
              </a:spcAft>
              <a:buClr>
                <a:schemeClr val="dk1"/>
              </a:buClr>
              <a:buSzPct val="25000"/>
              <a:buFont typeface="Calibri"/>
              <a:buNone/>
            </a:pPr>
            <a:r>
              <a:rPr strike="noStrike" u="none" b="1" cap="none" baseline="0" sz="2000" lang="en-US" i="0">
                <a:solidFill>
                  <a:srgbClr val="0000FF"/>
                </a:solidFill>
                <a:latin typeface="Calibri"/>
                <a:ea typeface="Calibri"/>
                <a:cs typeface="Calibri"/>
                <a:sym typeface="Calibri"/>
              </a:rPr>
              <a:t>TIME</a:t>
            </a:r>
            <a:r>
              <a:rPr strike="noStrike" u="none" b="0" cap="none" baseline="0" sz="2000" lang="en-US" i="0">
                <a:solidFill>
                  <a:schemeClr val="dk2"/>
                </a:solidFill>
                <a:latin typeface="Calibri"/>
                <a:ea typeface="Calibri"/>
                <a:cs typeface="Calibri"/>
                <a:sym typeface="Calibri"/>
              </a:rPr>
              <a:t> SIMPLEXITY COMBINATION </a:t>
            </a:r>
          </a:p>
        </p:txBody>
      </p:sp>
      <p:cxnSp>
        <p:nvCxnSpPr>
          <p:cNvPr id="147" name="Shape 147"/>
          <p:cNvCxnSpPr/>
          <p:nvPr/>
        </p:nvCxnSpPr>
        <p:spPr>
          <a:xfrm>
            <a:off y="6669086" x="1692275"/>
            <a:ext cy="0" cx="6767512"/>
          </a:xfrm>
          <a:prstGeom prst="straightConnector1">
            <a:avLst/>
          </a:prstGeom>
          <a:noFill/>
          <a:ln w="9525" cap="rnd">
            <a:solidFill>
              <a:schemeClr val="dk1"/>
            </a:solidFill>
            <a:prstDash val="solid"/>
            <a:miter/>
            <a:headEnd w="med" len="med" type="none"/>
            <a:tailEnd w="med" len="med" type="triangle"/>
          </a:ln>
        </p:spPr>
      </p:cxnSp>
      <p:cxnSp>
        <p:nvCxnSpPr>
          <p:cNvPr id="148" name="Shape 148"/>
          <p:cNvCxnSpPr/>
          <p:nvPr/>
        </p:nvCxnSpPr>
        <p:spPr>
          <a:xfrm rot="10800000">
            <a:off y="1557336" x="1619249"/>
            <a:ext cy="5111750" cx="73025"/>
          </a:xfrm>
          <a:prstGeom prst="straightConnector1">
            <a:avLst/>
          </a:prstGeom>
          <a:noFill/>
          <a:ln w="9525" cap="rnd">
            <a:solidFill>
              <a:schemeClr val="dk1"/>
            </a:solidFill>
            <a:prstDash val="solid"/>
            <a:miter/>
            <a:headEnd w="med" len="med" type="none"/>
            <a:tailEnd w="med" len="med" type="triangle"/>
          </a:ln>
        </p:spPr>
      </p:cxnSp>
      <p:sp>
        <p:nvSpPr>
          <p:cNvPr id="149" name="Shape 149"/>
          <p:cNvSpPr txBox="1"/>
          <p:nvPr/>
        </p:nvSpPr>
        <p:spPr>
          <a:xfrm>
            <a:off y="6308725" x="8101011"/>
            <a:ext cy="304799" cx="1291200"/>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chemeClr val="dk1"/>
              </a:buClr>
              <a:buSzPct val="25000"/>
              <a:buFont typeface="Arial"/>
              <a:buNone/>
            </a:pPr>
            <a:r>
              <a:rPr strike="noStrike" u="none" b="1" cap="none" baseline="0" sz="1400" lang="en-US" i="0">
                <a:solidFill>
                  <a:schemeClr val="dk1"/>
                </a:solidFill>
                <a:latin typeface="Arial"/>
                <a:ea typeface="Arial"/>
                <a:cs typeface="Arial"/>
                <a:sym typeface="Arial"/>
              </a:rPr>
              <a:t>Velocity</a:t>
            </a:r>
          </a:p>
        </p:txBody>
      </p:sp>
      <p:sp>
        <p:nvSpPr>
          <p:cNvPr id="150" name="Shape 150"/>
          <p:cNvSpPr txBox="1"/>
          <p:nvPr/>
        </p:nvSpPr>
        <p:spPr>
          <a:xfrm>
            <a:off y="1628775" x="256487"/>
            <a:ext cy="334500" cx="1162800"/>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chemeClr val="dk1"/>
              </a:buClr>
              <a:buSzPct val="25000"/>
              <a:buFont typeface="Arial"/>
              <a:buNone/>
            </a:pPr>
            <a:r>
              <a:rPr strike="noStrike" u="none" b="1" cap="none" baseline="0" sz="1400" lang="en-US" i="0">
                <a:solidFill>
                  <a:schemeClr val="dk1"/>
                </a:solidFill>
                <a:latin typeface="Arial"/>
                <a:ea typeface="Arial"/>
                <a:cs typeface="Arial"/>
                <a:sym typeface="Arial"/>
              </a:rPr>
              <a:t>Means</a:t>
            </a:r>
          </a:p>
        </p:txBody>
      </p:sp>
      <p:cxnSp>
        <p:nvCxnSpPr>
          <p:cNvPr id="151" name="Shape 151"/>
          <p:cNvCxnSpPr/>
          <p:nvPr/>
        </p:nvCxnSpPr>
        <p:spPr>
          <a:xfrm>
            <a:off y="4941887" x="1692275"/>
            <a:ext cy="0" cx="6840537"/>
          </a:xfrm>
          <a:prstGeom prst="straightConnector1">
            <a:avLst/>
          </a:prstGeom>
          <a:noFill/>
          <a:ln w="9525" cap="rnd">
            <a:solidFill>
              <a:schemeClr val="dk1"/>
            </a:solidFill>
            <a:prstDash val="solid"/>
            <a:miter/>
            <a:headEnd w="med" len="med" type="none"/>
            <a:tailEnd w="med" len="med" type="none"/>
          </a:ln>
        </p:spPr>
      </p:cxnSp>
      <p:sp>
        <p:nvSpPr>
          <p:cNvPr id="152" name="Shape 152"/>
          <p:cNvSpPr txBox="1"/>
          <p:nvPr/>
        </p:nvSpPr>
        <p:spPr>
          <a:xfrm>
            <a:off y="6092825" x="6011862"/>
            <a:ext cy="339600" cx="2527499"/>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chemeClr val="dk1"/>
              </a:buClr>
              <a:buSzPct val="25000"/>
              <a:buFont typeface="Arial"/>
              <a:buNone/>
            </a:pPr>
            <a:r>
              <a:rPr strike="noStrike" u="none" b="0" cap="none" baseline="0" sz="1800" lang="en-US" i="0">
                <a:solidFill>
                  <a:srgbClr val="0000FF"/>
                </a:solidFill>
                <a:latin typeface="Arial"/>
                <a:ea typeface="Arial"/>
                <a:cs typeface="Arial"/>
                <a:sym typeface="Arial"/>
              </a:rPr>
              <a:t>L1 Stretch Goals</a:t>
            </a:r>
          </a:p>
        </p:txBody>
      </p:sp>
      <p:sp>
        <p:nvSpPr>
          <p:cNvPr id="153" name="Shape 153"/>
          <p:cNvSpPr txBox="1"/>
          <p:nvPr/>
        </p:nvSpPr>
        <p:spPr>
          <a:xfrm>
            <a:off y="2781300" x="5651500"/>
            <a:ext cy="382199" cx="3201599"/>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chemeClr val="dk1"/>
              </a:buClr>
              <a:buSzPct val="25000"/>
              <a:buFont typeface="Arial"/>
              <a:buNone/>
            </a:pPr>
            <a:r>
              <a:rPr strike="noStrike" u="none" b="0" cap="none" baseline="0" sz="1800" lang="en-US" i="0">
                <a:solidFill>
                  <a:srgbClr val="0000FF"/>
                </a:solidFill>
                <a:latin typeface="Arial"/>
                <a:ea typeface="Arial"/>
                <a:cs typeface="Arial"/>
                <a:sym typeface="Arial"/>
              </a:rPr>
              <a:t>L3 Rapid Prototyping</a:t>
            </a:r>
          </a:p>
        </p:txBody>
      </p:sp>
      <p:sp>
        <p:nvSpPr>
          <p:cNvPr id="154" name="Shape 154"/>
          <p:cNvSpPr txBox="1"/>
          <p:nvPr/>
        </p:nvSpPr>
        <p:spPr>
          <a:xfrm>
            <a:off y="2060575" x="1835150"/>
            <a:ext cy="366711" cx="2584450"/>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chemeClr val="dk1"/>
              </a:buClr>
              <a:buSzPct val="25000"/>
              <a:buFont typeface="Arial"/>
              <a:buNone/>
            </a:pPr>
            <a:r>
              <a:rPr strike="noStrike" u="none" b="0" cap="none" baseline="0" sz="1800" lang="en-US" i="0">
                <a:solidFill>
                  <a:srgbClr val="0000FF"/>
                </a:solidFill>
                <a:latin typeface="Arial"/>
                <a:ea typeface="Arial"/>
                <a:cs typeface="Arial"/>
                <a:sym typeface="Arial"/>
              </a:rPr>
              <a:t>L8 Space for innovation</a:t>
            </a:r>
          </a:p>
        </p:txBody>
      </p:sp>
      <p:sp>
        <p:nvSpPr>
          <p:cNvPr id="155" name="Shape 155"/>
          <p:cNvSpPr txBox="1"/>
          <p:nvPr/>
        </p:nvSpPr>
        <p:spPr>
          <a:xfrm>
            <a:off y="4437062" x="2843211"/>
            <a:ext cy="396600" cx="4827900"/>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chemeClr val="dk1"/>
              </a:buClr>
              <a:buSzPct val="25000"/>
              <a:buFont typeface="Arial"/>
              <a:buNone/>
            </a:pPr>
            <a:r>
              <a:rPr strike="noStrike" u="none" b="0" cap="none" baseline="0" sz="1800" lang="en-US" i="0">
                <a:solidFill>
                  <a:srgbClr val="0000FF"/>
                </a:solidFill>
                <a:latin typeface="Arial"/>
                <a:ea typeface="Arial"/>
                <a:cs typeface="Arial"/>
                <a:sym typeface="Arial"/>
              </a:rPr>
              <a:t>L15.Short vs medium term goals</a:t>
            </a:r>
          </a:p>
        </p:txBody>
      </p:sp>
      <p:cxnSp>
        <p:nvCxnSpPr>
          <p:cNvPr id="156" name="Shape 156"/>
          <p:cNvCxnSpPr/>
          <p:nvPr/>
        </p:nvCxnSpPr>
        <p:spPr>
          <a:xfrm>
            <a:off y="3213100" x="5580062"/>
            <a:ext cy="0" cx="1655761"/>
          </a:xfrm>
          <a:prstGeom prst="straightConnector1">
            <a:avLst/>
          </a:prstGeom>
          <a:noFill/>
          <a:ln w="9525" cap="rnd">
            <a:solidFill>
              <a:srgbClr val="0000FF"/>
            </a:solidFill>
            <a:prstDash val="solid"/>
            <a:miter/>
            <a:headEnd w="med" len="med" type="none"/>
            <a:tailEnd w="med" len="med" type="triangle"/>
          </a:ln>
        </p:spPr>
      </p:cxnSp>
      <p:cxnSp>
        <p:nvCxnSpPr>
          <p:cNvPr id="157" name="Shape 157"/>
          <p:cNvCxnSpPr/>
          <p:nvPr/>
        </p:nvCxnSpPr>
        <p:spPr>
          <a:xfrm>
            <a:off y="1484311" x="4427537"/>
            <a:ext cy="1006474" cx="0"/>
          </a:xfrm>
          <a:prstGeom prst="straightConnector1">
            <a:avLst/>
          </a:prstGeom>
          <a:noFill/>
          <a:ln w="9525" cap="rnd">
            <a:solidFill>
              <a:srgbClr val="0000FF"/>
            </a:solidFill>
            <a:prstDash val="solid"/>
            <a:miter/>
            <a:headEnd w="med" len="med" type="none"/>
            <a:tailEnd w="med" len="med" type="triangle"/>
          </a:ln>
        </p:spPr>
      </p:cxnSp>
      <p:cxnSp>
        <p:nvCxnSpPr>
          <p:cNvPr id="158" name="Shape 158"/>
          <p:cNvCxnSpPr/>
          <p:nvPr/>
        </p:nvCxnSpPr>
        <p:spPr>
          <a:xfrm rot="10800000">
            <a:off y="2492375" x="3924300"/>
            <a:ext cy="0" cx="863599"/>
          </a:xfrm>
          <a:prstGeom prst="straightConnector1">
            <a:avLst/>
          </a:prstGeom>
          <a:noFill/>
          <a:ln w="9525" cap="rnd">
            <a:solidFill>
              <a:srgbClr val="0000FF"/>
            </a:solidFill>
            <a:prstDash val="solid"/>
            <a:miter/>
            <a:headEnd w="med" len="med" type="none"/>
            <a:tailEnd w="med" len="med" type="triangle"/>
          </a:ln>
        </p:spPr>
      </p:cxnSp>
      <p:cxnSp>
        <p:nvCxnSpPr>
          <p:cNvPr id="159" name="Shape 159"/>
          <p:cNvCxnSpPr/>
          <p:nvPr/>
        </p:nvCxnSpPr>
        <p:spPr>
          <a:xfrm>
            <a:off y="5876925" x="5795962"/>
            <a:ext cy="0" cx="1655761"/>
          </a:xfrm>
          <a:prstGeom prst="straightConnector1">
            <a:avLst/>
          </a:prstGeom>
          <a:noFill/>
          <a:ln w="9525" cap="rnd">
            <a:solidFill>
              <a:srgbClr val="0000FF"/>
            </a:solidFill>
            <a:prstDash val="solid"/>
            <a:miter/>
            <a:headEnd w="med" len="med" type="none"/>
            <a:tailEnd w="med" len="med" type="triangle"/>
          </a:ln>
        </p:spPr>
      </p:cxnSp>
      <p:cxnSp>
        <p:nvCxnSpPr>
          <p:cNvPr id="160" name="Shape 160"/>
          <p:cNvCxnSpPr/>
          <p:nvPr/>
        </p:nvCxnSpPr>
        <p:spPr>
          <a:xfrm>
            <a:off y="5876925" x="5795962"/>
            <a:ext cy="792162" cx="0"/>
          </a:xfrm>
          <a:prstGeom prst="straightConnector1">
            <a:avLst/>
          </a:prstGeom>
          <a:noFill/>
          <a:ln w="9525" cap="rnd">
            <a:solidFill>
              <a:srgbClr val="0000FF"/>
            </a:solidFill>
            <a:prstDash val="solid"/>
            <a:miter/>
            <a:headEnd w="med" len="med" type="none"/>
            <a:tailEnd w="med" len="med" type="triangle"/>
          </a:ln>
        </p:spPr>
      </p:cxnSp>
      <p:cxnSp>
        <p:nvCxnSpPr>
          <p:cNvPr id="161" name="Shape 161"/>
          <p:cNvCxnSpPr/>
          <p:nvPr/>
        </p:nvCxnSpPr>
        <p:spPr>
          <a:xfrm>
            <a:off y="2924175" x="5580062"/>
            <a:ext cy="574674" cx="0"/>
          </a:xfrm>
          <a:prstGeom prst="straightConnector1">
            <a:avLst/>
          </a:prstGeom>
          <a:noFill/>
          <a:ln w="9525" cap="rnd">
            <a:solidFill>
              <a:srgbClr val="0000FF"/>
            </a:solidFill>
            <a:prstDash val="solid"/>
            <a:miter/>
            <a:headEnd w="med" len="med" type="none"/>
            <a:tailEnd w="med" len="med" type="triangle"/>
          </a:ln>
        </p:spPr>
      </p:cxnSp>
      <p:cxnSp>
        <p:nvCxnSpPr>
          <p:cNvPr id="162" name="Shape 162"/>
          <p:cNvCxnSpPr/>
          <p:nvPr/>
        </p:nvCxnSpPr>
        <p:spPr>
          <a:xfrm>
            <a:off y="4005261" x="2771775"/>
            <a:ext cy="1366836" cx="0"/>
          </a:xfrm>
          <a:prstGeom prst="straightConnector1">
            <a:avLst/>
          </a:prstGeom>
          <a:noFill/>
          <a:ln w="9525" cap="rnd">
            <a:solidFill>
              <a:srgbClr val="0000FF"/>
            </a:solidFill>
            <a:prstDash val="solid"/>
            <a:miter/>
            <a:headEnd w="med" len="med" type="none"/>
            <a:tailEnd w="med" len="med" type="triangle"/>
          </a:ln>
        </p:spPr>
      </p:cxnSp>
      <p:cxnSp>
        <p:nvCxnSpPr>
          <p:cNvPr id="163" name="Shape 163"/>
          <p:cNvCxnSpPr/>
          <p:nvPr/>
        </p:nvCxnSpPr>
        <p:spPr>
          <a:xfrm rot="10800000">
            <a:off y="5373687" x="2339975"/>
            <a:ext cy="0" cx="863599"/>
          </a:xfrm>
          <a:prstGeom prst="straightConnector1">
            <a:avLst/>
          </a:prstGeom>
          <a:noFill/>
          <a:ln w="9525" cap="rnd">
            <a:solidFill>
              <a:srgbClr val="0000FF"/>
            </a:solidFill>
            <a:prstDash val="solid"/>
            <a:miter/>
            <a:headEnd w="med" len="med" type="none"/>
            <a:tailEnd w="med" len="med" type="triangle"/>
          </a:ln>
        </p:spPr>
      </p:cxnSp>
      <p:sp>
        <p:nvSpPr>
          <p:cNvPr id="164" name="Shape 164"/>
          <p:cNvSpPr/>
          <p:nvPr/>
        </p:nvSpPr>
        <p:spPr>
          <a:xfrm>
            <a:off y="117937" x="95460"/>
            <a:ext cy="1052486" cx="1513354"/>
          </a:xfrm>
          <a:prstGeom prst="rect">
            <a:avLst/>
          </a:prstGeom>
          <a:blipFill>
            <a:blip r:embed="rId3"/>
            <a:stretch>
              <a:fillRect/>
            </a:stretch>
          </a:blipFill>
          <a:ln>
            <a:noFill/>
          </a:ln>
        </p:spPr>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68" name="Shape 168"/>
        <p:cNvGrpSpPr/>
        <p:nvPr/>
      </p:nvGrpSpPr>
      <p:grpSpPr>
        <a:xfrm>
          <a:off y="0" x="0"/>
          <a:ext cy="0" cx="0"/>
          <a:chOff y="0" x="0"/>
          <a:chExt cy="0" cx="0"/>
        </a:xfrm>
      </p:grpSpPr>
      <p:sp>
        <p:nvSpPr>
          <p:cNvPr id="169" name="Shape 169"/>
          <p:cNvSpPr txBox="1"/>
          <p:nvPr>
            <p:ph type="title"/>
          </p:nvPr>
        </p:nvSpPr>
        <p:spPr>
          <a:xfrm>
            <a:off y="0" x="468312"/>
            <a:ext cy="1143000" cx="8229600"/>
          </a:xfrm>
          <a:prstGeom prst="rect">
            <a:avLst/>
          </a:prstGeom>
          <a:noFill/>
          <a:ln>
            <a:noFill/>
          </a:ln>
        </p:spPr>
        <p:txBody>
          <a:bodyPr bIns="45700" rIns="91425" lIns="91425" tIns="45700" anchor="t" anchorCtr="0">
            <a:spAutoFit/>
          </a:bodyPr>
          <a:lstStyle/>
          <a:p>
            <a:pPr algn="ctr" rtl="0" lvl="0" marR="0" indent="0" marL="0">
              <a:lnSpc>
                <a:spcPct val="100000"/>
              </a:lnSpc>
              <a:spcBef>
                <a:spcPts val="0"/>
              </a:spcBef>
              <a:spcAft>
                <a:spcPts val="0"/>
              </a:spcAft>
              <a:buClr>
                <a:schemeClr val="dk2"/>
              </a:buClr>
              <a:buSzPct val="25000"/>
              <a:buFont typeface="Calibri"/>
              <a:buNone/>
            </a:pPr>
            <a:r>
              <a:rPr strike="noStrike" u="none" b="0" cap="none" baseline="0" sz="2800" lang="en-US" i="0">
                <a:solidFill>
                  <a:schemeClr val="dk2"/>
                </a:solidFill>
                <a:latin typeface="Calibri"/>
                <a:ea typeface="Calibri"/>
                <a:cs typeface="Calibri"/>
                <a:sym typeface="Calibri"/>
              </a:rPr>
              <a:t>Innovation  Features</a:t>
            </a:r>
          </a:p>
        </p:txBody>
      </p:sp>
      <p:sp>
        <p:nvSpPr>
          <p:cNvPr id="170" name="Shape 170"/>
          <p:cNvSpPr txBox="1"/>
          <p:nvPr/>
        </p:nvSpPr>
        <p:spPr>
          <a:xfrm>
            <a:off y="1268412" x="527050"/>
            <a:ext cy="3387725" cx="3397250"/>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chemeClr val="dk1"/>
              </a:buClr>
              <a:buSzPct val="25000"/>
              <a:buFont typeface="Calibri"/>
              <a:buNone/>
            </a:pPr>
            <a:r>
              <a:rPr strike="noStrike" u="none" b="0" cap="none" baseline="0" sz="2400" lang="en-US" i="0">
                <a:solidFill>
                  <a:srgbClr val="0000FF"/>
                </a:solidFill>
                <a:latin typeface="Calibri"/>
                <a:ea typeface="Calibri"/>
                <a:cs typeface="Calibri"/>
                <a:sym typeface="Calibri"/>
              </a:rPr>
              <a:t>2.0</a:t>
            </a:r>
          </a:p>
          <a:p>
            <a:r>
              <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chemeClr val="dk1"/>
                </a:solidFill>
                <a:latin typeface="Calibri"/>
                <a:ea typeface="Calibri"/>
                <a:cs typeface="Calibri"/>
                <a:sym typeface="Calibri"/>
              </a:rPr>
              <a:t>L1 Stretch Goals</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rgbClr val="FF0000"/>
                </a:solidFill>
                <a:latin typeface="Calibri"/>
                <a:ea typeface="Calibri"/>
                <a:cs typeface="Calibri"/>
                <a:sym typeface="Calibri"/>
              </a:rPr>
              <a:t>L2 Leverage Social technologies</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chemeClr val="dk1"/>
                </a:solidFill>
                <a:latin typeface="Calibri"/>
                <a:ea typeface="Calibri"/>
                <a:cs typeface="Calibri"/>
                <a:sym typeface="Calibri"/>
              </a:rPr>
              <a:t>L3 Rapid Prototyping</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rgbClr val="FF0000"/>
                </a:solidFill>
                <a:latin typeface="Calibri"/>
                <a:ea typeface="Calibri"/>
                <a:cs typeface="Calibri"/>
                <a:sym typeface="Calibri"/>
              </a:rPr>
              <a:t>L4 Upgrade innovation skills</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chemeClr val="dk1"/>
                </a:solidFill>
                <a:latin typeface="Calibri"/>
                <a:ea typeface="Calibri"/>
                <a:cs typeface="Calibri"/>
                <a:sym typeface="Calibri"/>
              </a:rPr>
              <a:t>L5 Experimental capital availability</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rgbClr val="FF0000"/>
                </a:solidFill>
                <a:latin typeface="Calibri"/>
                <a:ea typeface="Calibri"/>
                <a:cs typeface="Calibri"/>
                <a:sym typeface="Calibri"/>
              </a:rPr>
              <a:t>L6.De-risk innovation</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chemeClr val="dk1"/>
                </a:solidFill>
                <a:latin typeface="Calibri"/>
                <a:ea typeface="Calibri"/>
                <a:cs typeface="Calibri"/>
                <a:sym typeface="Calibri"/>
              </a:rPr>
              <a:t>L7 Deploy innovation Tools</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chemeClr val="dk1"/>
                </a:solidFill>
                <a:latin typeface="Calibri"/>
                <a:ea typeface="Calibri"/>
                <a:cs typeface="Calibri"/>
                <a:sym typeface="Calibri"/>
              </a:rPr>
              <a:t>L8 Space for innovation</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rgbClr val="FF0000"/>
                </a:solidFill>
                <a:latin typeface="Calibri"/>
                <a:ea typeface="Calibri"/>
                <a:cs typeface="Calibri"/>
                <a:sym typeface="Calibri"/>
              </a:rPr>
              <a:t>L9 Communities of passion</a:t>
            </a:r>
          </a:p>
          <a:p>
            <a:r>
              <a:t/>
            </a:r>
          </a:p>
        </p:txBody>
      </p:sp>
      <p:sp>
        <p:nvSpPr>
          <p:cNvPr id="171" name="Shape 171"/>
          <p:cNvSpPr txBox="1"/>
          <p:nvPr/>
        </p:nvSpPr>
        <p:spPr>
          <a:xfrm>
            <a:off y="6503987" x="7643811"/>
            <a:ext cy="244474" cx="1468437"/>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chemeClr val="dk1"/>
              </a:buClr>
              <a:buSzPct val="25000"/>
              <a:buFont typeface="Calibri"/>
              <a:buNone/>
            </a:pPr>
            <a:r>
              <a:rPr strike="noStrike" u="none" b="0" cap="none" baseline="0" sz="1000" lang="en-US" i="0">
                <a:solidFill>
                  <a:schemeClr val="dk1"/>
                </a:solidFill>
                <a:latin typeface="Calibri"/>
                <a:ea typeface="Calibri"/>
                <a:cs typeface="Calibri"/>
                <a:sym typeface="Calibri"/>
              </a:rPr>
              <a:t>Update : FL  14 Dec 2012</a:t>
            </a:r>
          </a:p>
        </p:txBody>
      </p:sp>
      <p:sp>
        <p:nvSpPr>
          <p:cNvPr id="172" name="Shape 172"/>
          <p:cNvSpPr txBox="1"/>
          <p:nvPr/>
        </p:nvSpPr>
        <p:spPr>
          <a:xfrm>
            <a:off y="1268412" x="4354512"/>
            <a:ext cy="3387725" cx="3852862"/>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SzPct val="25000"/>
              <a:buNone/>
            </a:pPr>
            <a:r>
              <a:rPr strike="noStrike" u="none" b="0" cap="none" baseline="0" sz="1800" lang="en-US" i="0">
                <a:solidFill>
                  <a:schemeClr val="dk1"/>
                </a:solidFill>
                <a:latin typeface="Arial"/>
                <a:ea typeface="Arial"/>
                <a:cs typeface="Arial"/>
                <a:sym typeface="Arial"/>
              </a:rPr>
              <a:t>
</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chemeClr val="dk1"/>
                </a:solidFill>
                <a:latin typeface="Calibri"/>
                <a:ea typeface="Calibri"/>
                <a:cs typeface="Calibri"/>
                <a:sym typeface="Calibri"/>
              </a:rPr>
              <a:t>L10 Clear metrics for innovation</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chemeClr val="dk1"/>
                </a:solidFill>
                <a:latin typeface="Calibri"/>
                <a:ea typeface="Calibri"/>
                <a:cs typeface="Calibri"/>
                <a:sym typeface="Calibri"/>
              </a:rPr>
              <a:t>L11 Widespread accountability</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chemeClr val="dk1"/>
                </a:solidFill>
                <a:latin typeface="Calibri"/>
                <a:ea typeface="Calibri"/>
                <a:cs typeface="Calibri"/>
                <a:sym typeface="Calibri"/>
              </a:rPr>
              <a:t>L12 Knock Bureaucratic hurdles</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chemeClr val="dk1"/>
                </a:solidFill>
                <a:latin typeface="Calibri"/>
                <a:ea typeface="Calibri"/>
                <a:cs typeface="Calibri"/>
                <a:sym typeface="Calibri"/>
              </a:rPr>
              <a:t>L13 Compensation and rewards</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chemeClr val="dk1"/>
                </a:solidFill>
                <a:latin typeface="Calibri"/>
                <a:ea typeface="Calibri"/>
                <a:cs typeface="Calibri"/>
                <a:sym typeface="Calibri"/>
              </a:rPr>
              <a:t>L14 Involve customers </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chemeClr val="dk1"/>
                </a:solidFill>
                <a:latin typeface="Calibri"/>
                <a:ea typeface="Calibri"/>
                <a:cs typeface="Calibri"/>
                <a:sym typeface="Calibri"/>
              </a:rPr>
              <a:t>L15.Short vs medium term goals</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chemeClr val="dk1"/>
                </a:solidFill>
                <a:latin typeface="Calibri"/>
                <a:ea typeface="Calibri"/>
                <a:cs typeface="Calibri"/>
                <a:sym typeface="Calibri"/>
              </a:rPr>
              <a:t>L16 Insights availability</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chemeClr val="dk1"/>
                </a:solidFill>
                <a:latin typeface="Calibri"/>
                <a:ea typeface="Calibri"/>
                <a:cs typeface="Calibri"/>
                <a:sym typeface="Calibri"/>
              </a:rPr>
              <a:t>L17 Quality and Quantity of innov ideas</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rgbClr val="FF0000"/>
                </a:solidFill>
                <a:latin typeface="Calibri"/>
                <a:ea typeface="Calibri"/>
                <a:cs typeface="Calibri"/>
                <a:sym typeface="Calibri"/>
              </a:rPr>
              <a:t>L18 Diversity of experience and skills</a:t>
            </a:r>
          </a:p>
          <a:p>
            <a:r>
              <a:t/>
            </a:r>
          </a:p>
        </p:txBody>
      </p:sp>
      <p:sp>
        <p:nvSpPr>
          <p:cNvPr id="173" name="Shape 173"/>
          <p:cNvSpPr txBox="1"/>
          <p:nvPr/>
        </p:nvSpPr>
        <p:spPr>
          <a:xfrm>
            <a:off y="1268412" x="1042987"/>
            <a:ext cy="653100" cx="6248999"/>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chemeClr val="dk1"/>
              </a:buClr>
              <a:buSzPct val="25000"/>
              <a:buFont typeface="Arial"/>
              <a:buNone/>
            </a:pPr>
            <a:r>
              <a:rPr strike="noStrike" u="none" b="1" cap="none" baseline="0" sz="2400" lang="en-US" i="0">
                <a:solidFill>
                  <a:srgbClr val="FF0000"/>
                </a:solidFill>
                <a:latin typeface="Arial"/>
                <a:ea typeface="Arial"/>
                <a:cs typeface="Arial"/>
                <a:sym typeface="Arial"/>
              </a:rPr>
              <a:t>S</a:t>
            </a:r>
            <a:r>
              <a:rPr b="1" sz="2400" lang="en-US">
                <a:solidFill>
                  <a:srgbClr val="FF0000"/>
                </a:solidFill>
              </a:rPr>
              <a:t>KILLS</a:t>
            </a:r>
            <a:r>
              <a:rPr strike="noStrike" u="none" b="0" cap="none" baseline="0" sz="1800" lang="en-US" i="0">
                <a:solidFill>
                  <a:srgbClr val="FF0000"/>
                </a:solidFill>
                <a:latin typeface="Arial"/>
                <a:ea typeface="Arial"/>
                <a:cs typeface="Arial"/>
                <a:sym typeface="Arial"/>
              </a:rPr>
              <a:t> </a:t>
            </a:r>
            <a:r>
              <a:rPr strike="noStrike" u="none" b="0" cap="none" baseline="0" sz="1800" lang="en-US" i="0">
                <a:solidFill>
                  <a:schemeClr val="dk1"/>
                </a:solidFill>
                <a:latin typeface="Arial"/>
                <a:ea typeface="Arial"/>
                <a:cs typeface="Arial"/>
                <a:sym typeface="Arial"/>
              </a:rPr>
              <a:t>as one common dimension</a:t>
            </a:r>
          </a:p>
        </p:txBody>
      </p:sp>
      <p:sp>
        <p:nvSpPr>
          <p:cNvPr id="174" name="Shape 174"/>
          <p:cNvSpPr/>
          <p:nvPr/>
        </p:nvSpPr>
        <p:spPr>
          <a:xfrm>
            <a:off y="117937" x="95460"/>
            <a:ext cy="1052486" cx="1513354"/>
          </a:xfrm>
          <a:prstGeom prst="rect">
            <a:avLst/>
          </a:prstGeom>
          <a:blipFill>
            <a:blip r:embed="rId3"/>
            <a:stretch>
              <a:fillRect/>
            </a:stretch>
          </a:blipFill>
          <a:ln>
            <a:noFill/>
          </a:ln>
        </p:spPr>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xmlns:r="http://schemas.openxmlformats.org/officeDocument/2006/relationships">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