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582" r:id="rId2"/>
    <p:sldId id="639" r:id="rId3"/>
    <p:sldId id="583" r:id="rId4"/>
    <p:sldId id="638" r:id="rId5"/>
    <p:sldId id="565" r:id="rId6"/>
    <p:sldId id="568" r:id="rId7"/>
    <p:sldId id="586" r:id="rId8"/>
    <p:sldId id="587" r:id="rId9"/>
    <p:sldId id="588" r:id="rId10"/>
    <p:sldId id="589" r:id="rId11"/>
    <p:sldId id="590" r:id="rId12"/>
    <p:sldId id="591" r:id="rId13"/>
    <p:sldId id="592" r:id="rId14"/>
    <p:sldId id="593" r:id="rId15"/>
    <p:sldId id="594" r:id="rId16"/>
    <p:sldId id="595" r:id="rId17"/>
    <p:sldId id="596" r:id="rId18"/>
    <p:sldId id="597" r:id="rId19"/>
    <p:sldId id="652" r:id="rId20"/>
    <p:sldId id="598" r:id="rId21"/>
    <p:sldId id="599" r:id="rId22"/>
    <p:sldId id="600" r:id="rId23"/>
    <p:sldId id="601" r:id="rId24"/>
    <p:sldId id="603" r:id="rId25"/>
    <p:sldId id="604" r:id="rId26"/>
    <p:sldId id="602" r:id="rId27"/>
    <p:sldId id="625" r:id="rId28"/>
    <p:sldId id="605" r:id="rId29"/>
    <p:sldId id="606" r:id="rId30"/>
    <p:sldId id="643" r:id="rId31"/>
    <p:sldId id="644" r:id="rId32"/>
    <p:sldId id="607" r:id="rId33"/>
    <p:sldId id="608" r:id="rId34"/>
    <p:sldId id="609" r:id="rId35"/>
    <p:sldId id="610" r:id="rId36"/>
    <p:sldId id="642" r:id="rId37"/>
    <p:sldId id="611" r:id="rId38"/>
    <p:sldId id="645" r:id="rId39"/>
    <p:sldId id="651" r:id="rId40"/>
    <p:sldId id="650" r:id="rId41"/>
    <p:sldId id="649" r:id="rId42"/>
    <p:sldId id="647" r:id="rId43"/>
    <p:sldId id="648" r:id="rId44"/>
    <p:sldId id="646" r:id="rId45"/>
    <p:sldId id="626" r:id="rId46"/>
    <p:sldId id="627" r:id="rId47"/>
    <p:sldId id="628" r:id="rId48"/>
    <p:sldId id="637" r:id="rId4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8CE23E"/>
    <a:srgbClr val="273E00"/>
    <a:srgbClr val="263C00"/>
    <a:srgbClr val="009644"/>
    <a:srgbClr val="A6B17B"/>
    <a:srgbClr val="E3E9C3"/>
    <a:srgbClr val="243A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5697" autoAdjust="0"/>
  </p:normalViewPr>
  <p:slideViewPr>
    <p:cSldViewPr>
      <p:cViewPr>
        <p:scale>
          <a:sx n="70" d="100"/>
          <a:sy n="70" d="100"/>
        </p:scale>
        <p:origin x="-1128" y="-120"/>
      </p:cViewPr>
      <p:guideLst>
        <p:guide orient="horz" pos="2160"/>
        <p:guide pos="2880"/>
      </p:guideLst>
    </p:cSldViewPr>
  </p:slideViewPr>
  <p:outlineViewPr>
    <p:cViewPr>
      <p:scale>
        <a:sx n="33" d="100"/>
        <a:sy n="33" d="100"/>
      </p:scale>
      <p:origin x="0" y="9288"/>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PaulH\Desktop\HIPinvestor\Asset4\HIP-BestCosToWorkFor\20120223%20BestCo2Work4%20Mod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Graph!$A$2</c:f>
              <c:strCache>
                <c:ptCount val="1"/>
                <c:pt idx="0">
                  <c:v>3-mo T-bill daily</c:v>
                </c:pt>
              </c:strCache>
            </c:strRef>
          </c:tx>
          <c:spPr>
            <a:ln w="50800">
              <a:solidFill>
                <a:srgbClr val="0070C0"/>
              </a:solidFill>
            </a:ln>
          </c:spPr>
          <c:marker>
            <c:symbol val="none"/>
          </c:marker>
          <c:xVal>
            <c:numRef>
              <c:f>Graph!$B$1:$BK$1</c:f>
              <c:numCache>
                <c:formatCode>mm/dd/yy</c:formatCode>
                <c:ptCount val="62"/>
                <c:pt idx="0">
                  <c:v>39082</c:v>
                </c:pt>
                <c:pt idx="1">
                  <c:v>39113</c:v>
                </c:pt>
                <c:pt idx="2">
                  <c:v>39141</c:v>
                </c:pt>
                <c:pt idx="3">
                  <c:v>39172</c:v>
                </c:pt>
                <c:pt idx="4">
                  <c:v>39202</c:v>
                </c:pt>
                <c:pt idx="5">
                  <c:v>39233</c:v>
                </c:pt>
                <c:pt idx="6">
                  <c:v>39263</c:v>
                </c:pt>
                <c:pt idx="7">
                  <c:v>39294</c:v>
                </c:pt>
                <c:pt idx="8">
                  <c:v>39325</c:v>
                </c:pt>
                <c:pt idx="9">
                  <c:v>39355</c:v>
                </c:pt>
                <c:pt idx="10">
                  <c:v>39386</c:v>
                </c:pt>
                <c:pt idx="11">
                  <c:v>39416</c:v>
                </c:pt>
                <c:pt idx="12">
                  <c:v>39447</c:v>
                </c:pt>
                <c:pt idx="13">
                  <c:v>39478</c:v>
                </c:pt>
                <c:pt idx="14">
                  <c:v>39507</c:v>
                </c:pt>
                <c:pt idx="15">
                  <c:v>39538</c:v>
                </c:pt>
                <c:pt idx="16">
                  <c:v>39568</c:v>
                </c:pt>
                <c:pt idx="17">
                  <c:v>39599</c:v>
                </c:pt>
                <c:pt idx="18">
                  <c:v>39629</c:v>
                </c:pt>
                <c:pt idx="19">
                  <c:v>39660</c:v>
                </c:pt>
                <c:pt idx="20">
                  <c:v>39691</c:v>
                </c:pt>
                <c:pt idx="21">
                  <c:v>39721</c:v>
                </c:pt>
                <c:pt idx="22">
                  <c:v>39752</c:v>
                </c:pt>
                <c:pt idx="23">
                  <c:v>39782</c:v>
                </c:pt>
                <c:pt idx="24">
                  <c:v>39813</c:v>
                </c:pt>
                <c:pt idx="25">
                  <c:v>39844</c:v>
                </c:pt>
                <c:pt idx="26">
                  <c:v>39872</c:v>
                </c:pt>
                <c:pt idx="27">
                  <c:v>39903</c:v>
                </c:pt>
                <c:pt idx="28">
                  <c:v>39933</c:v>
                </c:pt>
                <c:pt idx="29">
                  <c:v>39964</c:v>
                </c:pt>
                <c:pt idx="30">
                  <c:v>39994</c:v>
                </c:pt>
                <c:pt idx="31">
                  <c:v>40025</c:v>
                </c:pt>
                <c:pt idx="32">
                  <c:v>40056</c:v>
                </c:pt>
                <c:pt idx="33">
                  <c:v>40086</c:v>
                </c:pt>
                <c:pt idx="34">
                  <c:v>40117</c:v>
                </c:pt>
                <c:pt idx="35">
                  <c:v>40147</c:v>
                </c:pt>
                <c:pt idx="36">
                  <c:v>40178</c:v>
                </c:pt>
                <c:pt idx="37">
                  <c:v>40209</c:v>
                </c:pt>
                <c:pt idx="38">
                  <c:v>40237</c:v>
                </c:pt>
                <c:pt idx="39">
                  <c:v>40268</c:v>
                </c:pt>
                <c:pt idx="40">
                  <c:v>40298</c:v>
                </c:pt>
                <c:pt idx="41">
                  <c:v>40329</c:v>
                </c:pt>
                <c:pt idx="42">
                  <c:v>40359</c:v>
                </c:pt>
                <c:pt idx="43">
                  <c:v>40390</c:v>
                </c:pt>
                <c:pt idx="44">
                  <c:v>40421</c:v>
                </c:pt>
                <c:pt idx="45">
                  <c:v>40451</c:v>
                </c:pt>
                <c:pt idx="46">
                  <c:v>40482</c:v>
                </c:pt>
                <c:pt idx="47">
                  <c:v>40512</c:v>
                </c:pt>
                <c:pt idx="48">
                  <c:v>40543</c:v>
                </c:pt>
                <c:pt idx="49">
                  <c:v>40574</c:v>
                </c:pt>
                <c:pt idx="50">
                  <c:v>40602</c:v>
                </c:pt>
                <c:pt idx="51">
                  <c:v>40633</c:v>
                </c:pt>
                <c:pt idx="52">
                  <c:v>40663</c:v>
                </c:pt>
                <c:pt idx="53">
                  <c:v>40694</c:v>
                </c:pt>
                <c:pt idx="54">
                  <c:v>40724</c:v>
                </c:pt>
                <c:pt idx="55">
                  <c:v>40755</c:v>
                </c:pt>
                <c:pt idx="56">
                  <c:v>40786</c:v>
                </c:pt>
                <c:pt idx="57">
                  <c:v>40816</c:v>
                </c:pt>
                <c:pt idx="58">
                  <c:v>40847</c:v>
                </c:pt>
                <c:pt idx="59">
                  <c:v>40877</c:v>
                </c:pt>
                <c:pt idx="60">
                  <c:v>40908</c:v>
                </c:pt>
                <c:pt idx="61">
                  <c:v>40939</c:v>
                </c:pt>
              </c:numCache>
            </c:numRef>
          </c:xVal>
          <c:yVal>
            <c:numRef>
              <c:f>Graph!$B$2:$BK$2</c:f>
              <c:numCache>
                <c:formatCode>"$"#,##0;[Red]"$"#,##0</c:formatCode>
                <c:ptCount val="62"/>
                <c:pt idx="0">
                  <c:v>1000000</c:v>
                </c:pt>
                <c:pt idx="1">
                  <c:v>1001429.2273941789</c:v>
                </c:pt>
                <c:pt idx="2">
                  <c:v>1005360.2300732058</c:v>
                </c:pt>
                <c:pt idx="3">
                  <c:v>1009519.725405594</c:v>
                </c:pt>
                <c:pt idx="4">
                  <c:v>1010603.5849782525</c:v>
                </c:pt>
                <c:pt idx="5">
                  <c:v>1014750.1753437562</c:v>
                </c:pt>
                <c:pt idx="6">
                  <c:v>1018545.5533911964</c:v>
                </c:pt>
                <c:pt idx="7">
                  <c:v>1019745.7364732908</c:v>
                </c:pt>
                <c:pt idx="8">
                  <c:v>1023467.944732717</c:v>
                </c:pt>
                <c:pt idx="9">
                  <c:v>1026589.738586307</c:v>
                </c:pt>
                <c:pt idx="10">
                  <c:v>1027081.7572546604</c:v>
                </c:pt>
                <c:pt idx="11">
                  <c:v>1029904.8884184762</c:v>
                </c:pt>
                <c:pt idx="12">
                  <c:v>1032624.2167352474</c:v>
                </c:pt>
                <c:pt idx="13">
                  <c:v>1031901.9013856904</c:v>
                </c:pt>
                <c:pt idx="14">
                  <c:v>1033708.7168155628</c:v>
                </c:pt>
                <c:pt idx="15">
                  <c:v>1034846.2504771993</c:v>
                </c:pt>
                <c:pt idx="16">
                  <c:v>1032736.294758686</c:v>
                </c:pt>
                <c:pt idx="17">
                  <c:v>1034240.7940601313</c:v>
                </c:pt>
                <c:pt idx="18">
                  <c:v>1035917.2485517318</c:v>
                </c:pt>
                <c:pt idx="19">
                  <c:v>1034144.6952346398</c:v>
                </c:pt>
                <c:pt idx="20">
                  <c:v>1035602.8053348581</c:v>
                </c:pt>
                <c:pt idx="21">
                  <c:v>1036721.5136434878</c:v>
                </c:pt>
                <c:pt idx="22">
                  <c:v>1034084.6396533934</c:v>
                </c:pt>
                <c:pt idx="23">
                  <c:v>1034253.5720817031</c:v>
                </c:pt>
                <c:pt idx="24">
                  <c:v>1034286.6018892591</c:v>
                </c:pt>
                <c:pt idx="25">
                  <c:v>1031164.9376198623</c:v>
                </c:pt>
                <c:pt idx="26">
                  <c:v>1031400.6388470381</c:v>
                </c:pt>
                <c:pt idx="27">
                  <c:v>1031602.413916289</c:v>
                </c:pt>
                <c:pt idx="28">
                  <c:v>1028515.668036459</c:v>
                </c:pt>
                <c:pt idx="29">
                  <c:v>1028664.6788293632</c:v>
                </c:pt>
                <c:pt idx="30">
                  <c:v>1028827.7015471803</c:v>
                </c:pt>
                <c:pt idx="31">
                  <c:v>1025775.151560058</c:v>
                </c:pt>
                <c:pt idx="32">
                  <c:v>1025928.0412320641</c:v>
                </c:pt>
                <c:pt idx="33">
                  <c:v>1026034.2768085437</c:v>
                </c:pt>
                <c:pt idx="34">
                  <c:v>1022891.8239989957</c:v>
                </c:pt>
                <c:pt idx="35">
                  <c:v>1022940.9662582477</c:v>
                </c:pt>
                <c:pt idx="36">
                  <c:v>1022991.8130816704</c:v>
                </c:pt>
                <c:pt idx="37">
                  <c:v>1019845.0889176808</c:v>
                </c:pt>
                <c:pt idx="38">
                  <c:v>1019930.8826518335</c:v>
                </c:pt>
                <c:pt idx="39">
                  <c:v>1020071.8759076516</c:v>
                </c:pt>
                <c:pt idx="40">
                  <c:v>1017022.1747731337</c:v>
                </c:pt>
                <c:pt idx="41">
                  <c:v>1017163.323186621</c:v>
                </c:pt>
                <c:pt idx="42">
                  <c:v>1017267.2374688133</c:v>
                </c:pt>
                <c:pt idx="43">
                  <c:v>1014223.389815234</c:v>
                </c:pt>
                <c:pt idx="44">
                  <c:v>1014362.7471029883</c:v>
                </c:pt>
                <c:pt idx="45">
                  <c:v>1014491.4244759803</c:v>
                </c:pt>
                <c:pt idx="46">
                  <c:v>1011430.3498768734</c:v>
                </c:pt>
                <c:pt idx="47">
                  <c:v>1011559.7830559391</c:v>
                </c:pt>
                <c:pt idx="48">
                  <c:v>1011685.020930086</c:v>
                </c:pt>
                <c:pt idx="49">
                  <c:v>1008655.362062272</c:v>
                </c:pt>
                <c:pt idx="50">
                  <c:v>1008758.6848132433</c:v>
                </c:pt>
                <c:pt idx="51">
                  <c:v>1008846.3493214404</c:v>
                </c:pt>
                <c:pt idx="52">
                  <c:v>1005742.0199683221</c:v>
                </c:pt>
                <c:pt idx="53">
                  <c:v>1005780.2858445646</c:v>
                </c:pt>
                <c:pt idx="54">
                  <c:v>1005811.5707377164</c:v>
                </c:pt>
                <c:pt idx="55">
                  <c:v>1002696.5335302255</c:v>
                </c:pt>
                <c:pt idx="56">
                  <c:v>1002723.2655011264</c:v>
                </c:pt>
                <c:pt idx="57">
                  <c:v>1002735.2415563024</c:v>
                </c:pt>
                <c:pt idx="58">
                  <c:v>999618.07440905087</c:v>
                </c:pt>
                <c:pt idx="59">
                  <c:v>999630.56858864985</c:v>
                </c:pt>
                <c:pt idx="60">
                  <c:v>999640.2866139434</c:v>
                </c:pt>
                <c:pt idx="61">
                  <c:v>996546.30048789619</c:v>
                </c:pt>
              </c:numCache>
            </c:numRef>
          </c:yVal>
        </c:ser>
        <c:ser>
          <c:idx val="1"/>
          <c:order val="1"/>
          <c:tx>
            <c:strRef>
              <c:f>Graph!$A$3</c:f>
              <c:strCache>
                <c:ptCount val="1"/>
                <c:pt idx="0">
                  <c:v>S&amp;P 500 TR Index</c:v>
                </c:pt>
              </c:strCache>
            </c:strRef>
          </c:tx>
          <c:spPr>
            <a:ln w="50800">
              <a:solidFill>
                <a:srgbClr val="FF0000"/>
              </a:solidFill>
            </a:ln>
          </c:spPr>
          <c:marker>
            <c:symbol val="none"/>
          </c:marker>
          <c:xVal>
            <c:numRef>
              <c:f>Graph!$B$1:$BK$1</c:f>
              <c:numCache>
                <c:formatCode>mm/dd/yy</c:formatCode>
                <c:ptCount val="62"/>
                <c:pt idx="0">
                  <c:v>39082</c:v>
                </c:pt>
                <c:pt idx="1">
                  <c:v>39113</c:v>
                </c:pt>
                <c:pt idx="2">
                  <c:v>39141</c:v>
                </c:pt>
                <c:pt idx="3">
                  <c:v>39172</c:v>
                </c:pt>
                <c:pt idx="4">
                  <c:v>39202</c:v>
                </c:pt>
                <c:pt idx="5">
                  <c:v>39233</c:v>
                </c:pt>
                <c:pt idx="6">
                  <c:v>39263</c:v>
                </c:pt>
                <c:pt idx="7">
                  <c:v>39294</c:v>
                </c:pt>
                <c:pt idx="8">
                  <c:v>39325</c:v>
                </c:pt>
                <c:pt idx="9">
                  <c:v>39355</c:v>
                </c:pt>
                <c:pt idx="10">
                  <c:v>39386</c:v>
                </c:pt>
                <c:pt idx="11">
                  <c:v>39416</c:v>
                </c:pt>
                <c:pt idx="12">
                  <c:v>39447</c:v>
                </c:pt>
                <c:pt idx="13">
                  <c:v>39478</c:v>
                </c:pt>
                <c:pt idx="14">
                  <c:v>39507</c:v>
                </c:pt>
                <c:pt idx="15">
                  <c:v>39538</c:v>
                </c:pt>
                <c:pt idx="16">
                  <c:v>39568</c:v>
                </c:pt>
                <c:pt idx="17">
                  <c:v>39599</c:v>
                </c:pt>
                <c:pt idx="18">
                  <c:v>39629</c:v>
                </c:pt>
                <c:pt idx="19">
                  <c:v>39660</c:v>
                </c:pt>
                <c:pt idx="20">
                  <c:v>39691</c:v>
                </c:pt>
                <c:pt idx="21">
                  <c:v>39721</c:v>
                </c:pt>
                <c:pt idx="22">
                  <c:v>39752</c:v>
                </c:pt>
                <c:pt idx="23">
                  <c:v>39782</c:v>
                </c:pt>
                <c:pt idx="24">
                  <c:v>39813</c:v>
                </c:pt>
                <c:pt idx="25">
                  <c:v>39844</c:v>
                </c:pt>
                <c:pt idx="26">
                  <c:v>39872</c:v>
                </c:pt>
                <c:pt idx="27">
                  <c:v>39903</c:v>
                </c:pt>
                <c:pt idx="28">
                  <c:v>39933</c:v>
                </c:pt>
                <c:pt idx="29">
                  <c:v>39964</c:v>
                </c:pt>
                <c:pt idx="30">
                  <c:v>39994</c:v>
                </c:pt>
                <c:pt idx="31">
                  <c:v>40025</c:v>
                </c:pt>
                <c:pt idx="32">
                  <c:v>40056</c:v>
                </c:pt>
                <c:pt idx="33">
                  <c:v>40086</c:v>
                </c:pt>
                <c:pt idx="34">
                  <c:v>40117</c:v>
                </c:pt>
                <c:pt idx="35">
                  <c:v>40147</c:v>
                </c:pt>
                <c:pt idx="36">
                  <c:v>40178</c:v>
                </c:pt>
                <c:pt idx="37">
                  <c:v>40209</c:v>
                </c:pt>
                <c:pt idx="38">
                  <c:v>40237</c:v>
                </c:pt>
                <c:pt idx="39">
                  <c:v>40268</c:v>
                </c:pt>
                <c:pt idx="40">
                  <c:v>40298</c:v>
                </c:pt>
                <c:pt idx="41">
                  <c:v>40329</c:v>
                </c:pt>
                <c:pt idx="42">
                  <c:v>40359</c:v>
                </c:pt>
                <c:pt idx="43">
                  <c:v>40390</c:v>
                </c:pt>
                <c:pt idx="44">
                  <c:v>40421</c:v>
                </c:pt>
                <c:pt idx="45">
                  <c:v>40451</c:v>
                </c:pt>
                <c:pt idx="46">
                  <c:v>40482</c:v>
                </c:pt>
                <c:pt idx="47">
                  <c:v>40512</c:v>
                </c:pt>
                <c:pt idx="48">
                  <c:v>40543</c:v>
                </c:pt>
                <c:pt idx="49">
                  <c:v>40574</c:v>
                </c:pt>
                <c:pt idx="50">
                  <c:v>40602</c:v>
                </c:pt>
                <c:pt idx="51">
                  <c:v>40633</c:v>
                </c:pt>
                <c:pt idx="52">
                  <c:v>40663</c:v>
                </c:pt>
                <c:pt idx="53">
                  <c:v>40694</c:v>
                </c:pt>
                <c:pt idx="54">
                  <c:v>40724</c:v>
                </c:pt>
                <c:pt idx="55">
                  <c:v>40755</c:v>
                </c:pt>
                <c:pt idx="56">
                  <c:v>40786</c:v>
                </c:pt>
                <c:pt idx="57">
                  <c:v>40816</c:v>
                </c:pt>
                <c:pt idx="58">
                  <c:v>40847</c:v>
                </c:pt>
                <c:pt idx="59">
                  <c:v>40877</c:v>
                </c:pt>
                <c:pt idx="60">
                  <c:v>40908</c:v>
                </c:pt>
                <c:pt idx="61">
                  <c:v>40939</c:v>
                </c:pt>
              </c:numCache>
            </c:numRef>
          </c:xVal>
          <c:yVal>
            <c:numRef>
              <c:f>Graph!$B$3:$BK$3</c:f>
              <c:numCache>
                <c:formatCode>"$"#,##0;[Red]"$"#,##0</c:formatCode>
                <c:ptCount val="62"/>
                <c:pt idx="0">
                  <c:v>1000000</c:v>
                </c:pt>
                <c:pt idx="1">
                  <c:v>1011949.8853101912</c:v>
                </c:pt>
                <c:pt idx="2">
                  <c:v>992158.43445768196</c:v>
                </c:pt>
                <c:pt idx="3">
                  <c:v>1003254.3761825737</c:v>
                </c:pt>
                <c:pt idx="4">
                  <c:v>1044420.9983306888</c:v>
                </c:pt>
                <c:pt idx="5">
                  <c:v>1080865.40422542</c:v>
                </c:pt>
                <c:pt idx="6">
                  <c:v>1062908.9658105779</c:v>
                </c:pt>
                <c:pt idx="7">
                  <c:v>1026735.55701587</c:v>
                </c:pt>
                <c:pt idx="8">
                  <c:v>1042124.7678214356</c:v>
                </c:pt>
                <c:pt idx="9">
                  <c:v>1081100.4364512069</c:v>
                </c:pt>
                <c:pt idx="10">
                  <c:v>1094864.8844127571</c:v>
                </c:pt>
                <c:pt idx="11">
                  <c:v>1049092.0612777693</c:v>
                </c:pt>
                <c:pt idx="12">
                  <c:v>1041814.0070245049</c:v>
                </c:pt>
                <c:pt idx="13">
                  <c:v>976263.81914794643</c:v>
                </c:pt>
                <c:pt idx="14">
                  <c:v>944549.4132772442</c:v>
                </c:pt>
                <c:pt idx="15">
                  <c:v>940470.12232655566</c:v>
                </c:pt>
                <c:pt idx="16">
                  <c:v>983192.62360632606</c:v>
                </c:pt>
                <c:pt idx="17">
                  <c:v>995927.54297151533</c:v>
                </c:pt>
                <c:pt idx="18">
                  <c:v>911967.94995243044</c:v>
                </c:pt>
                <c:pt idx="19">
                  <c:v>901475.74340756901</c:v>
                </c:pt>
                <c:pt idx="20">
                  <c:v>914514.20117339888</c:v>
                </c:pt>
                <c:pt idx="21">
                  <c:v>833023.84013696213</c:v>
                </c:pt>
                <c:pt idx="22">
                  <c:v>690952.957830659</c:v>
                </c:pt>
                <c:pt idx="23">
                  <c:v>641374.43676048063</c:v>
                </c:pt>
                <c:pt idx="24">
                  <c:v>648199.06059572543</c:v>
                </c:pt>
                <c:pt idx="25">
                  <c:v>591710.06666464207</c:v>
                </c:pt>
                <c:pt idx="26">
                  <c:v>528706.60459842172</c:v>
                </c:pt>
                <c:pt idx="27">
                  <c:v>575018.35246245004</c:v>
                </c:pt>
                <c:pt idx="28">
                  <c:v>628084.2030554692</c:v>
                </c:pt>
                <c:pt idx="29">
                  <c:v>663213.51339244435</c:v>
                </c:pt>
                <c:pt idx="30">
                  <c:v>664528.94163603452</c:v>
                </c:pt>
                <c:pt idx="31">
                  <c:v>712560.14173704747</c:v>
                </c:pt>
                <c:pt idx="32">
                  <c:v>738286.06742938643</c:v>
                </c:pt>
                <c:pt idx="33">
                  <c:v>765835.99087029707</c:v>
                </c:pt>
                <c:pt idx="34">
                  <c:v>749258.80920447072</c:v>
                </c:pt>
                <c:pt idx="35">
                  <c:v>794203.13883439242</c:v>
                </c:pt>
                <c:pt idx="36">
                  <c:v>809543.62628203596</c:v>
                </c:pt>
                <c:pt idx="37">
                  <c:v>777981.50617783703</c:v>
                </c:pt>
                <c:pt idx="38">
                  <c:v>802081.37708871218</c:v>
                </c:pt>
                <c:pt idx="39">
                  <c:v>850482.06957332662</c:v>
                </c:pt>
                <c:pt idx="40">
                  <c:v>861209.51116507384</c:v>
                </c:pt>
                <c:pt idx="41">
                  <c:v>792442.1708716962</c:v>
                </c:pt>
                <c:pt idx="42">
                  <c:v>750959.18592673424</c:v>
                </c:pt>
                <c:pt idx="43">
                  <c:v>801062.06642756809</c:v>
                </c:pt>
                <c:pt idx="44">
                  <c:v>764898.81244670169</c:v>
                </c:pt>
                <c:pt idx="45">
                  <c:v>833162.80403641972</c:v>
                </c:pt>
                <c:pt idx="46">
                  <c:v>862161.44781464536</c:v>
                </c:pt>
                <c:pt idx="47">
                  <c:v>862272.04372103035</c:v>
                </c:pt>
                <c:pt idx="48">
                  <c:v>919898.54345158243</c:v>
                </c:pt>
                <c:pt idx="49">
                  <c:v>938759.20486269146</c:v>
                </c:pt>
                <c:pt idx="50">
                  <c:v>970920.21794967272</c:v>
                </c:pt>
                <c:pt idx="51">
                  <c:v>971305.09170389315</c:v>
                </c:pt>
                <c:pt idx="52">
                  <c:v>996945.17574355041</c:v>
                </c:pt>
                <c:pt idx="53">
                  <c:v>985660.85141518177</c:v>
                </c:pt>
                <c:pt idx="54">
                  <c:v>969230.93913824437</c:v>
                </c:pt>
                <c:pt idx="55">
                  <c:v>946554.58283473703</c:v>
                </c:pt>
                <c:pt idx="56">
                  <c:v>895135.99637241149</c:v>
                </c:pt>
                <c:pt idx="57">
                  <c:v>832209.38364351005</c:v>
                </c:pt>
                <c:pt idx="58">
                  <c:v>920279.13883498742</c:v>
                </c:pt>
                <c:pt idx="59">
                  <c:v>918245.66242631222</c:v>
                </c:pt>
                <c:pt idx="60">
                  <c:v>927638.57591560506</c:v>
                </c:pt>
                <c:pt idx="61">
                  <c:v>966180.88471587899</c:v>
                </c:pt>
              </c:numCache>
            </c:numRef>
          </c:yVal>
        </c:ser>
        <c:ser>
          <c:idx val="2"/>
          <c:order val="2"/>
          <c:tx>
            <c:strRef>
              <c:f>Graph!$A$4</c:f>
              <c:strCache>
                <c:ptCount val="1"/>
                <c:pt idx="0">
                  <c:v>BC2W4 EqWt</c:v>
                </c:pt>
              </c:strCache>
            </c:strRef>
          </c:tx>
          <c:spPr>
            <a:ln w="50800">
              <a:solidFill>
                <a:srgbClr val="FFC000"/>
              </a:solidFill>
            </a:ln>
          </c:spPr>
          <c:marker>
            <c:symbol val="none"/>
          </c:marker>
          <c:xVal>
            <c:numRef>
              <c:f>Graph!$B$1:$BK$1</c:f>
              <c:numCache>
                <c:formatCode>mm/dd/yy</c:formatCode>
                <c:ptCount val="62"/>
                <c:pt idx="0">
                  <c:v>39082</c:v>
                </c:pt>
                <c:pt idx="1">
                  <c:v>39113</c:v>
                </c:pt>
                <c:pt idx="2">
                  <c:v>39141</c:v>
                </c:pt>
                <c:pt idx="3">
                  <c:v>39172</c:v>
                </c:pt>
                <c:pt idx="4">
                  <c:v>39202</c:v>
                </c:pt>
                <c:pt idx="5">
                  <c:v>39233</c:v>
                </c:pt>
                <c:pt idx="6">
                  <c:v>39263</c:v>
                </c:pt>
                <c:pt idx="7">
                  <c:v>39294</c:v>
                </c:pt>
                <c:pt idx="8">
                  <c:v>39325</c:v>
                </c:pt>
                <c:pt idx="9">
                  <c:v>39355</c:v>
                </c:pt>
                <c:pt idx="10">
                  <c:v>39386</c:v>
                </c:pt>
                <c:pt idx="11">
                  <c:v>39416</c:v>
                </c:pt>
                <c:pt idx="12">
                  <c:v>39447</c:v>
                </c:pt>
                <c:pt idx="13">
                  <c:v>39478</c:v>
                </c:pt>
                <c:pt idx="14">
                  <c:v>39507</c:v>
                </c:pt>
                <c:pt idx="15">
                  <c:v>39538</c:v>
                </c:pt>
                <c:pt idx="16">
                  <c:v>39568</c:v>
                </c:pt>
                <c:pt idx="17">
                  <c:v>39599</c:v>
                </c:pt>
                <c:pt idx="18">
                  <c:v>39629</c:v>
                </c:pt>
                <c:pt idx="19">
                  <c:v>39660</c:v>
                </c:pt>
                <c:pt idx="20">
                  <c:v>39691</c:v>
                </c:pt>
                <c:pt idx="21">
                  <c:v>39721</c:v>
                </c:pt>
                <c:pt idx="22">
                  <c:v>39752</c:v>
                </c:pt>
                <c:pt idx="23">
                  <c:v>39782</c:v>
                </c:pt>
                <c:pt idx="24">
                  <c:v>39813</c:v>
                </c:pt>
                <c:pt idx="25">
                  <c:v>39844</c:v>
                </c:pt>
                <c:pt idx="26">
                  <c:v>39872</c:v>
                </c:pt>
                <c:pt idx="27">
                  <c:v>39903</c:v>
                </c:pt>
                <c:pt idx="28">
                  <c:v>39933</c:v>
                </c:pt>
                <c:pt idx="29">
                  <c:v>39964</c:v>
                </c:pt>
                <c:pt idx="30">
                  <c:v>39994</c:v>
                </c:pt>
                <c:pt idx="31">
                  <c:v>40025</c:v>
                </c:pt>
                <c:pt idx="32">
                  <c:v>40056</c:v>
                </c:pt>
                <c:pt idx="33">
                  <c:v>40086</c:v>
                </c:pt>
                <c:pt idx="34">
                  <c:v>40117</c:v>
                </c:pt>
                <c:pt idx="35">
                  <c:v>40147</c:v>
                </c:pt>
                <c:pt idx="36">
                  <c:v>40178</c:v>
                </c:pt>
                <c:pt idx="37">
                  <c:v>40209</c:v>
                </c:pt>
                <c:pt idx="38">
                  <c:v>40237</c:v>
                </c:pt>
                <c:pt idx="39">
                  <c:v>40268</c:v>
                </c:pt>
                <c:pt idx="40">
                  <c:v>40298</c:v>
                </c:pt>
                <c:pt idx="41">
                  <c:v>40329</c:v>
                </c:pt>
                <c:pt idx="42">
                  <c:v>40359</c:v>
                </c:pt>
                <c:pt idx="43">
                  <c:v>40390</c:v>
                </c:pt>
                <c:pt idx="44">
                  <c:v>40421</c:v>
                </c:pt>
                <c:pt idx="45">
                  <c:v>40451</c:v>
                </c:pt>
                <c:pt idx="46">
                  <c:v>40482</c:v>
                </c:pt>
                <c:pt idx="47">
                  <c:v>40512</c:v>
                </c:pt>
                <c:pt idx="48">
                  <c:v>40543</c:v>
                </c:pt>
                <c:pt idx="49">
                  <c:v>40574</c:v>
                </c:pt>
                <c:pt idx="50">
                  <c:v>40602</c:v>
                </c:pt>
                <c:pt idx="51">
                  <c:v>40633</c:v>
                </c:pt>
                <c:pt idx="52">
                  <c:v>40663</c:v>
                </c:pt>
                <c:pt idx="53">
                  <c:v>40694</c:v>
                </c:pt>
                <c:pt idx="54">
                  <c:v>40724</c:v>
                </c:pt>
                <c:pt idx="55">
                  <c:v>40755</c:v>
                </c:pt>
                <c:pt idx="56">
                  <c:v>40786</c:v>
                </c:pt>
                <c:pt idx="57">
                  <c:v>40816</c:v>
                </c:pt>
                <c:pt idx="58">
                  <c:v>40847</c:v>
                </c:pt>
                <c:pt idx="59">
                  <c:v>40877</c:v>
                </c:pt>
                <c:pt idx="60">
                  <c:v>40908</c:v>
                </c:pt>
                <c:pt idx="61">
                  <c:v>40939</c:v>
                </c:pt>
              </c:numCache>
            </c:numRef>
          </c:xVal>
          <c:yVal>
            <c:numRef>
              <c:f>Graph!$B$4:$BK$4</c:f>
              <c:numCache>
                <c:formatCode>"$"#,##0;[Red]"$"#,##0</c:formatCode>
                <c:ptCount val="62"/>
                <c:pt idx="0">
                  <c:v>1000000</c:v>
                </c:pt>
                <c:pt idx="1">
                  <c:v>1023058.8163866707</c:v>
                </c:pt>
                <c:pt idx="2">
                  <c:v>1012329.0481875762</c:v>
                </c:pt>
                <c:pt idx="3">
                  <c:v>1002738.0071191782</c:v>
                </c:pt>
                <c:pt idx="4">
                  <c:v>1025576.233275885</c:v>
                </c:pt>
                <c:pt idx="5">
                  <c:v>1050264.2400760879</c:v>
                </c:pt>
                <c:pt idx="6">
                  <c:v>1023592.7622558494</c:v>
                </c:pt>
                <c:pt idx="7">
                  <c:v>970170.1538477795</c:v>
                </c:pt>
                <c:pt idx="8">
                  <c:v>966690.96504268749</c:v>
                </c:pt>
                <c:pt idx="9">
                  <c:v>987285.01206674951</c:v>
                </c:pt>
                <c:pt idx="10">
                  <c:v>997516.2616187454</c:v>
                </c:pt>
                <c:pt idx="11">
                  <c:v>923468.72532214352</c:v>
                </c:pt>
                <c:pt idx="12">
                  <c:v>890996.99402339233</c:v>
                </c:pt>
                <c:pt idx="13">
                  <c:v>866247.7088264327</c:v>
                </c:pt>
                <c:pt idx="14">
                  <c:v>836571.9087582085</c:v>
                </c:pt>
                <c:pt idx="15">
                  <c:v>844689.56871921872</c:v>
                </c:pt>
                <c:pt idx="16">
                  <c:v>882971.66683821951</c:v>
                </c:pt>
                <c:pt idx="17">
                  <c:v>897924.37997095915</c:v>
                </c:pt>
                <c:pt idx="18">
                  <c:v>804670.94843813044</c:v>
                </c:pt>
                <c:pt idx="19">
                  <c:v>801996.6244524892</c:v>
                </c:pt>
                <c:pt idx="20">
                  <c:v>824591.50046026392</c:v>
                </c:pt>
                <c:pt idx="21">
                  <c:v>766923.489311137</c:v>
                </c:pt>
                <c:pt idx="22">
                  <c:v>617126.0277317937</c:v>
                </c:pt>
                <c:pt idx="23">
                  <c:v>553272.25443964277</c:v>
                </c:pt>
                <c:pt idx="24">
                  <c:v>569542.49355133995</c:v>
                </c:pt>
                <c:pt idx="25">
                  <c:v>524196.77106851095</c:v>
                </c:pt>
                <c:pt idx="26">
                  <c:v>485800.34101746854</c:v>
                </c:pt>
                <c:pt idx="27">
                  <c:v>560031.95226460043</c:v>
                </c:pt>
                <c:pt idx="28">
                  <c:v>660996.15288584412</c:v>
                </c:pt>
                <c:pt idx="29">
                  <c:v>689418.72560369142</c:v>
                </c:pt>
                <c:pt idx="30">
                  <c:v>692002.07262879936</c:v>
                </c:pt>
                <c:pt idx="31">
                  <c:v>768971.45498674514</c:v>
                </c:pt>
                <c:pt idx="32">
                  <c:v>800665.92494535039</c:v>
                </c:pt>
                <c:pt idx="33">
                  <c:v>864432.58963403711</c:v>
                </c:pt>
                <c:pt idx="34">
                  <c:v>840641.80213680735</c:v>
                </c:pt>
                <c:pt idx="35">
                  <c:v>879459.86623690813</c:v>
                </c:pt>
                <c:pt idx="36">
                  <c:v>932274.38312747411</c:v>
                </c:pt>
                <c:pt idx="37">
                  <c:v>878961.63849808939</c:v>
                </c:pt>
                <c:pt idx="38">
                  <c:v>920837.63239648333</c:v>
                </c:pt>
                <c:pt idx="39">
                  <c:v>972465.84723791352</c:v>
                </c:pt>
                <c:pt idx="40">
                  <c:v>1010739.4914647714</c:v>
                </c:pt>
                <c:pt idx="41">
                  <c:v>933681.71387734555</c:v>
                </c:pt>
                <c:pt idx="42">
                  <c:v>879415.20589744241</c:v>
                </c:pt>
                <c:pt idx="43">
                  <c:v>935578.1948520001</c:v>
                </c:pt>
                <c:pt idx="44">
                  <c:v>888957.78229414287</c:v>
                </c:pt>
                <c:pt idx="45">
                  <c:v>981481.20978101389</c:v>
                </c:pt>
                <c:pt idx="46">
                  <c:v>1034656.6918689759</c:v>
                </c:pt>
                <c:pt idx="47">
                  <c:v>1038972.6216237367</c:v>
                </c:pt>
                <c:pt idx="48">
                  <c:v>1104573.4413713426</c:v>
                </c:pt>
                <c:pt idx="49">
                  <c:v>1118437.6055742919</c:v>
                </c:pt>
                <c:pt idx="50">
                  <c:v>1167469.7971703331</c:v>
                </c:pt>
                <c:pt idx="51">
                  <c:v>1159521.1869756947</c:v>
                </c:pt>
                <c:pt idx="52">
                  <c:v>1184896.6654703238</c:v>
                </c:pt>
                <c:pt idx="53">
                  <c:v>1178457.3972614128</c:v>
                </c:pt>
                <c:pt idx="54">
                  <c:v>1156037.2281234239</c:v>
                </c:pt>
                <c:pt idx="55">
                  <c:v>1135166.7233629897</c:v>
                </c:pt>
                <c:pt idx="56">
                  <c:v>1049262.2813527295</c:v>
                </c:pt>
                <c:pt idx="57">
                  <c:v>974662.73231136019</c:v>
                </c:pt>
                <c:pt idx="58">
                  <c:v>1105139.7985522717</c:v>
                </c:pt>
                <c:pt idx="59">
                  <c:v>1105039.4828070982</c:v>
                </c:pt>
                <c:pt idx="60">
                  <c:v>1103771.6792821195</c:v>
                </c:pt>
                <c:pt idx="61">
                  <c:v>1153928.6863562101</c:v>
                </c:pt>
              </c:numCache>
            </c:numRef>
          </c:yVal>
        </c:ser>
        <c:ser>
          <c:idx val="3"/>
          <c:order val="3"/>
          <c:tx>
            <c:strRef>
              <c:f>Graph!$A$5</c:f>
              <c:strCache>
                <c:ptCount val="1"/>
                <c:pt idx="0">
                  <c:v>BC2W4 + HIP</c:v>
                </c:pt>
              </c:strCache>
            </c:strRef>
          </c:tx>
          <c:spPr>
            <a:ln w="50800">
              <a:solidFill>
                <a:schemeClr val="accent3">
                  <a:lumMod val="50000"/>
                </a:schemeClr>
              </a:solidFill>
            </a:ln>
          </c:spPr>
          <c:marker>
            <c:symbol val="none"/>
          </c:marker>
          <c:xVal>
            <c:numRef>
              <c:f>Graph!$B$1:$BK$1</c:f>
              <c:numCache>
                <c:formatCode>mm/dd/yy</c:formatCode>
                <c:ptCount val="62"/>
                <c:pt idx="0">
                  <c:v>39082</c:v>
                </c:pt>
                <c:pt idx="1">
                  <c:v>39113</c:v>
                </c:pt>
                <c:pt idx="2">
                  <c:v>39141</c:v>
                </c:pt>
                <c:pt idx="3">
                  <c:v>39172</c:v>
                </c:pt>
                <c:pt idx="4">
                  <c:v>39202</c:v>
                </c:pt>
                <c:pt idx="5">
                  <c:v>39233</c:v>
                </c:pt>
                <c:pt idx="6">
                  <c:v>39263</c:v>
                </c:pt>
                <c:pt idx="7">
                  <c:v>39294</c:v>
                </c:pt>
                <c:pt idx="8">
                  <c:v>39325</c:v>
                </c:pt>
                <c:pt idx="9">
                  <c:v>39355</c:v>
                </c:pt>
                <c:pt idx="10">
                  <c:v>39386</c:v>
                </c:pt>
                <c:pt idx="11">
                  <c:v>39416</c:v>
                </c:pt>
                <c:pt idx="12">
                  <c:v>39447</c:v>
                </c:pt>
                <c:pt idx="13">
                  <c:v>39478</c:v>
                </c:pt>
                <c:pt idx="14">
                  <c:v>39507</c:v>
                </c:pt>
                <c:pt idx="15">
                  <c:v>39538</c:v>
                </c:pt>
                <c:pt idx="16">
                  <c:v>39568</c:v>
                </c:pt>
                <c:pt idx="17">
                  <c:v>39599</c:v>
                </c:pt>
                <c:pt idx="18">
                  <c:v>39629</c:v>
                </c:pt>
                <c:pt idx="19">
                  <c:v>39660</c:v>
                </c:pt>
                <c:pt idx="20">
                  <c:v>39691</c:v>
                </c:pt>
                <c:pt idx="21">
                  <c:v>39721</c:v>
                </c:pt>
                <c:pt idx="22">
                  <c:v>39752</c:v>
                </c:pt>
                <c:pt idx="23">
                  <c:v>39782</c:v>
                </c:pt>
                <c:pt idx="24">
                  <c:v>39813</c:v>
                </c:pt>
                <c:pt idx="25">
                  <c:v>39844</c:v>
                </c:pt>
                <c:pt idx="26">
                  <c:v>39872</c:v>
                </c:pt>
                <c:pt idx="27">
                  <c:v>39903</c:v>
                </c:pt>
                <c:pt idx="28">
                  <c:v>39933</c:v>
                </c:pt>
                <c:pt idx="29">
                  <c:v>39964</c:v>
                </c:pt>
                <c:pt idx="30">
                  <c:v>39994</c:v>
                </c:pt>
                <c:pt idx="31">
                  <c:v>40025</c:v>
                </c:pt>
                <c:pt idx="32">
                  <c:v>40056</c:v>
                </c:pt>
                <c:pt idx="33">
                  <c:v>40086</c:v>
                </c:pt>
                <c:pt idx="34">
                  <c:v>40117</c:v>
                </c:pt>
                <c:pt idx="35">
                  <c:v>40147</c:v>
                </c:pt>
                <c:pt idx="36">
                  <c:v>40178</c:v>
                </c:pt>
                <c:pt idx="37">
                  <c:v>40209</c:v>
                </c:pt>
                <c:pt idx="38">
                  <c:v>40237</c:v>
                </c:pt>
                <c:pt idx="39">
                  <c:v>40268</c:v>
                </c:pt>
                <c:pt idx="40">
                  <c:v>40298</c:v>
                </c:pt>
                <c:pt idx="41">
                  <c:v>40329</c:v>
                </c:pt>
                <c:pt idx="42">
                  <c:v>40359</c:v>
                </c:pt>
                <c:pt idx="43">
                  <c:v>40390</c:v>
                </c:pt>
                <c:pt idx="44">
                  <c:v>40421</c:v>
                </c:pt>
                <c:pt idx="45">
                  <c:v>40451</c:v>
                </c:pt>
                <c:pt idx="46">
                  <c:v>40482</c:v>
                </c:pt>
                <c:pt idx="47">
                  <c:v>40512</c:v>
                </c:pt>
                <c:pt idx="48">
                  <c:v>40543</c:v>
                </c:pt>
                <c:pt idx="49">
                  <c:v>40574</c:v>
                </c:pt>
                <c:pt idx="50">
                  <c:v>40602</c:v>
                </c:pt>
                <c:pt idx="51">
                  <c:v>40633</c:v>
                </c:pt>
                <c:pt idx="52">
                  <c:v>40663</c:v>
                </c:pt>
                <c:pt idx="53">
                  <c:v>40694</c:v>
                </c:pt>
                <c:pt idx="54">
                  <c:v>40724</c:v>
                </c:pt>
                <c:pt idx="55">
                  <c:v>40755</c:v>
                </c:pt>
                <c:pt idx="56">
                  <c:v>40786</c:v>
                </c:pt>
                <c:pt idx="57">
                  <c:v>40816</c:v>
                </c:pt>
                <c:pt idx="58">
                  <c:v>40847</c:v>
                </c:pt>
                <c:pt idx="59">
                  <c:v>40877</c:v>
                </c:pt>
                <c:pt idx="60">
                  <c:v>40908</c:v>
                </c:pt>
                <c:pt idx="61">
                  <c:v>40939</c:v>
                </c:pt>
              </c:numCache>
            </c:numRef>
          </c:xVal>
          <c:yVal>
            <c:numRef>
              <c:f>Graph!$B$5:$BK$5</c:f>
              <c:numCache>
                <c:formatCode>"$"#,##0;[Red]"$"#,##0</c:formatCode>
                <c:ptCount val="62"/>
                <c:pt idx="0">
                  <c:v>1000000</c:v>
                </c:pt>
                <c:pt idx="1">
                  <c:v>1023004.4345675737</c:v>
                </c:pt>
                <c:pt idx="2">
                  <c:v>1006808.5304256994</c:v>
                </c:pt>
                <c:pt idx="3">
                  <c:v>1000728.90878495</c:v>
                </c:pt>
                <c:pt idx="4">
                  <c:v>1036481.3987608097</c:v>
                </c:pt>
                <c:pt idx="5">
                  <c:v>1051538.3878165009</c:v>
                </c:pt>
                <c:pt idx="6">
                  <c:v>1035655.4477232946</c:v>
                </c:pt>
                <c:pt idx="7">
                  <c:v>994253.69601328287</c:v>
                </c:pt>
                <c:pt idx="8">
                  <c:v>1000261.4589444138</c:v>
                </c:pt>
                <c:pt idx="9">
                  <c:v>1044592.002248117</c:v>
                </c:pt>
                <c:pt idx="10">
                  <c:v>1075824.4013546021</c:v>
                </c:pt>
                <c:pt idx="11">
                  <c:v>1011497.946522472</c:v>
                </c:pt>
                <c:pt idx="12">
                  <c:v>984818.4684327452</c:v>
                </c:pt>
                <c:pt idx="13">
                  <c:v>937382.85978372185</c:v>
                </c:pt>
                <c:pt idx="14">
                  <c:v>907781.13162810646</c:v>
                </c:pt>
                <c:pt idx="15">
                  <c:v>909436.39773961331</c:v>
                </c:pt>
                <c:pt idx="16">
                  <c:v>951663.42740962224</c:v>
                </c:pt>
                <c:pt idx="17">
                  <c:v>979338.55859998229</c:v>
                </c:pt>
                <c:pt idx="18">
                  <c:v>882320.38490281685</c:v>
                </c:pt>
                <c:pt idx="19">
                  <c:v>887360.55133070052</c:v>
                </c:pt>
                <c:pt idx="20">
                  <c:v>914366.2205778783</c:v>
                </c:pt>
                <c:pt idx="21">
                  <c:v>848383.53733147588</c:v>
                </c:pt>
                <c:pt idx="22">
                  <c:v>696350.84548512113</c:v>
                </c:pt>
                <c:pt idx="23">
                  <c:v>619023.50484206434</c:v>
                </c:pt>
                <c:pt idx="24">
                  <c:v>631511.4423295185</c:v>
                </c:pt>
                <c:pt idx="25">
                  <c:v>579218.94717612432</c:v>
                </c:pt>
                <c:pt idx="26">
                  <c:v>537309.64386163745</c:v>
                </c:pt>
                <c:pt idx="27">
                  <c:v>598785.66217301309</c:v>
                </c:pt>
                <c:pt idx="28">
                  <c:v>709692.69301072112</c:v>
                </c:pt>
                <c:pt idx="29">
                  <c:v>741427.46422370325</c:v>
                </c:pt>
                <c:pt idx="30">
                  <c:v>748717.52749163203</c:v>
                </c:pt>
                <c:pt idx="31">
                  <c:v>830220.41915296996</c:v>
                </c:pt>
                <c:pt idx="32">
                  <c:v>856293.11422564671</c:v>
                </c:pt>
                <c:pt idx="33">
                  <c:v>918067.36947194231</c:v>
                </c:pt>
                <c:pt idx="34">
                  <c:v>895540.79386443843</c:v>
                </c:pt>
                <c:pt idx="35">
                  <c:v>945146.994155347</c:v>
                </c:pt>
                <c:pt idx="36">
                  <c:v>984297.37137967336</c:v>
                </c:pt>
                <c:pt idx="37">
                  <c:v>932165.72116851527</c:v>
                </c:pt>
                <c:pt idx="38">
                  <c:v>970363.500280687</c:v>
                </c:pt>
                <c:pt idx="39">
                  <c:v>1023522.319144026</c:v>
                </c:pt>
                <c:pt idx="40">
                  <c:v>1045668.0530577396</c:v>
                </c:pt>
                <c:pt idx="41">
                  <c:v>968389.58330767648</c:v>
                </c:pt>
                <c:pt idx="42">
                  <c:v>919584.29460590146</c:v>
                </c:pt>
                <c:pt idx="43">
                  <c:v>984060.82752636448</c:v>
                </c:pt>
                <c:pt idx="44">
                  <c:v>932747.24116423645</c:v>
                </c:pt>
                <c:pt idx="45">
                  <c:v>1020444.1944197445</c:v>
                </c:pt>
                <c:pt idx="46">
                  <c:v>1077965.528992251</c:v>
                </c:pt>
                <c:pt idx="47">
                  <c:v>1078313.1058677097</c:v>
                </c:pt>
                <c:pt idx="48">
                  <c:v>1152507.9310616886</c:v>
                </c:pt>
                <c:pt idx="49">
                  <c:v>1165907.3077653486</c:v>
                </c:pt>
                <c:pt idx="50">
                  <c:v>1213678.3747145901</c:v>
                </c:pt>
                <c:pt idx="51">
                  <c:v>1199132.8700939531</c:v>
                </c:pt>
                <c:pt idx="52">
                  <c:v>1224622.1358666301</c:v>
                </c:pt>
                <c:pt idx="53">
                  <c:v>1212677.9854793968</c:v>
                </c:pt>
                <c:pt idx="54">
                  <c:v>1190650.5329413759</c:v>
                </c:pt>
                <c:pt idx="55">
                  <c:v>1175971.7710273536</c:v>
                </c:pt>
                <c:pt idx="56">
                  <c:v>1097384.5110656675</c:v>
                </c:pt>
                <c:pt idx="57">
                  <c:v>1034408.8608630176</c:v>
                </c:pt>
                <c:pt idx="58">
                  <c:v>1161207.2087107964</c:v>
                </c:pt>
                <c:pt idx="59">
                  <c:v>1155670.872807458</c:v>
                </c:pt>
                <c:pt idx="60">
                  <c:v>1143177.2444369534</c:v>
                </c:pt>
                <c:pt idx="61">
                  <c:v>1214813.4972877263</c:v>
                </c:pt>
              </c:numCache>
            </c:numRef>
          </c:yVal>
        </c:ser>
        <c:axId val="72946048"/>
        <c:axId val="72947584"/>
      </c:scatterChart>
      <c:valAx>
        <c:axId val="72946048"/>
        <c:scaling>
          <c:orientation val="minMax"/>
          <c:max val="40939.5"/>
          <c:min val="39082.5"/>
        </c:scaling>
        <c:axPos val="b"/>
        <c:majorGridlines/>
        <c:numFmt formatCode="mm/dd/yy" sourceLinked="1"/>
        <c:tickLblPos val="nextTo"/>
        <c:crossAx val="72947584"/>
        <c:crosses val="autoZero"/>
        <c:crossBetween val="midCat"/>
        <c:majorUnit val="365.25"/>
      </c:valAx>
      <c:valAx>
        <c:axId val="72947584"/>
        <c:scaling>
          <c:orientation val="minMax"/>
          <c:max val="1400000"/>
          <c:min val="400000"/>
        </c:scaling>
        <c:axPos val="l"/>
        <c:majorGridlines/>
        <c:numFmt formatCode="&quot;$&quot;#,##0;[Red]&quot;$&quot;#,##0" sourceLinked="1"/>
        <c:tickLblPos val="nextTo"/>
        <c:crossAx val="72946048"/>
        <c:crosses val="autoZero"/>
        <c:crossBetween val="midCat"/>
      </c:valAx>
    </c:plotArea>
    <c:legend>
      <c:legendPos val="t"/>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1117A-7AFE-D241-8E5E-5F222149D2CD}"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37DBF32E-36BF-E742-8A3C-157892809843}">
      <dgm:prSet phldrT="[Text]"/>
      <dgm:spPr/>
      <dgm:t>
        <a:bodyPr/>
        <a:lstStyle/>
        <a:p>
          <a:r>
            <a:rPr lang="en-US" dirty="0"/>
            <a:t>I</a:t>
          </a:r>
          <a:r>
            <a:rPr lang="en-US" dirty="0" smtClean="0"/>
            <a:t>. Historical Cost</a:t>
          </a:r>
          <a:endParaRPr lang="en-US" dirty="0"/>
        </a:p>
      </dgm:t>
    </dgm:pt>
    <dgm:pt modelId="{2DA9E119-721C-5041-9656-9BE2AB904ABF}" type="parTrans" cxnId="{F85C468D-DC51-A542-B37C-E21FCB16419A}">
      <dgm:prSet/>
      <dgm:spPr/>
      <dgm:t>
        <a:bodyPr/>
        <a:lstStyle/>
        <a:p>
          <a:endParaRPr lang="en-US"/>
        </a:p>
      </dgm:t>
    </dgm:pt>
    <dgm:pt modelId="{632C8854-57C2-8246-9B2B-77AF22745441}" type="sibTrans" cxnId="{F85C468D-DC51-A542-B37C-E21FCB16419A}">
      <dgm:prSet/>
      <dgm:spPr/>
      <dgm:t>
        <a:bodyPr/>
        <a:lstStyle/>
        <a:p>
          <a:endParaRPr lang="en-US"/>
        </a:p>
      </dgm:t>
    </dgm:pt>
    <dgm:pt modelId="{8B922D35-334E-1E47-B214-BD7747D98712}">
      <dgm:prSet phldrT="[Text]"/>
      <dgm:spPr/>
      <dgm:t>
        <a:bodyPr/>
        <a:lstStyle/>
        <a:p>
          <a:r>
            <a:rPr lang="en-US" dirty="0"/>
            <a:t>II</a:t>
          </a:r>
          <a:r>
            <a:rPr lang="en-US" dirty="0" smtClean="0"/>
            <a:t>. Replacement Cost</a:t>
          </a:r>
          <a:endParaRPr lang="en-US" dirty="0"/>
        </a:p>
      </dgm:t>
    </dgm:pt>
    <dgm:pt modelId="{A4CF1F39-1B53-B24A-BE80-683970F09FEF}" type="parTrans" cxnId="{368DB0A0-E485-DC4A-BCB9-07C5FE91679D}">
      <dgm:prSet/>
      <dgm:spPr/>
      <dgm:t>
        <a:bodyPr/>
        <a:lstStyle/>
        <a:p>
          <a:endParaRPr lang="en-US"/>
        </a:p>
      </dgm:t>
    </dgm:pt>
    <dgm:pt modelId="{C3DF5887-9309-F14B-84D6-A9A9BB066162}" type="sibTrans" cxnId="{368DB0A0-E485-DC4A-BCB9-07C5FE91679D}">
      <dgm:prSet/>
      <dgm:spPr/>
      <dgm:t>
        <a:bodyPr/>
        <a:lstStyle/>
        <a:p>
          <a:endParaRPr lang="en-US"/>
        </a:p>
      </dgm:t>
    </dgm:pt>
    <dgm:pt modelId="{E3EF79BC-D8A8-F24D-99A7-7D3754E00FBF}">
      <dgm:prSet phldrT="[Text]"/>
      <dgm:spPr/>
      <dgm:t>
        <a:bodyPr/>
        <a:lstStyle/>
        <a:p>
          <a:r>
            <a:rPr lang="en-US" dirty="0"/>
            <a:t>III</a:t>
          </a:r>
          <a:r>
            <a:rPr lang="en-US" dirty="0" smtClean="0"/>
            <a:t>. Opportunity Cost</a:t>
          </a:r>
          <a:endParaRPr lang="en-US" dirty="0"/>
        </a:p>
      </dgm:t>
    </dgm:pt>
    <dgm:pt modelId="{A4D0C537-C375-6744-BDAA-D1ED5E741B30}" type="parTrans" cxnId="{261D7BE0-CD81-F344-8B22-977A421D7D55}">
      <dgm:prSet/>
      <dgm:spPr/>
      <dgm:t>
        <a:bodyPr/>
        <a:lstStyle/>
        <a:p>
          <a:endParaRPr lang="en-US"/>
        </a:p>
      </dgm:t>
    </dgm:pt>
    <dgm:pt modelId="{60902531-EDE2-2543-93E8-65660D4A6A13}" type="sibTrans" cxnId="{261D7BE0-CD81-F344-8B22-977A421D7D55}">
      <dgm:prSet/>
      <dgm:spPr/>
      <dgm:t>
        <a:bodyPr/>
        <a:lstStyle/>
        <a:p>
          <a:endParaRPr lang="en-US"/>
        </a:p>
      </dgm:t>
    </dgm:pt>
    <dgm:pt modelId="{0D86D2ED-587B-AE4F-AF5C-DD22749B0530}">
      <dgm:prSet/>
      <dgm:spPr/>
      <dgm:t>
        <a:bodyPr/>
        <a:lstStyle/>
        <a:p>
          <a:r>
            <a:rPr lang="en-US" dirty="0"/>
            <a:t>IV</a:t>
          </a:r>
          <a:r>
            <a:rPr lang="en-US" dirty="0" smtClean="0"/>
            <a:t>. Present </a:t>
          </a:r>
          <a:r>
            <a:rPr lang="en-US" dirty="0"/>
            <a:t>Value (PV) of </a:t>
          </a:r>
          <a:r>
            <a:rPr lang="en-US" dirty="0" smtClean="0"/>
            <a:t>Compensation</a:t>
          </a:r>
          <a:endParaRPr lang="en-US" dirty="0"/>
        </a:p>
      </dgm:t>
    </dgm:pt>
    <dgm:pt modelId="{FC6A9DB7-E115-9849-A54F-AD324F4810E0}" type="parTrans" cxnId="{F9F61D90-B220-1949-ACE3-7C6776603E3E}">
      <dgm:prSet/>
      <dgm:spPr/>
      <dgm:t>
        <a:bodyPr/>
        <a:lstStyle/>
        <a:p>
          <a:endParaRPr lang="en-US"/>
        </a:p>
      </dgm:t>
    </dgm:pt>
    <dgm:pt modelId="{CF236BD6-980E-8D46-9725-B8E0A78F93D3}" type="sibTrans" cxnId="{F9F61D90-B220-1949-ACE3-7C6776603E3E}">
      <dgm:prSet/>
      <dgm:spPr/>
      <dgm:t>
        <a:bodyPr/>
        <a:lstStyle/>
        <a:p>
          <a:endParaRPr lang="en-US"/>
        </a:p>
      </dgm:t>
    </dgm:pt>
    <dgm:pt modelId="{4A841202-4CDD-6048-9B91-7E277648CA98}" type="pres">
      <dgm:prSet presAssocID="{AF51117A-7AFE-D241-8E5E-5F222149D2CD}" presName="Name0" presStyleCnt="0">
        <dgm:presLayoutVars>
          <dgm:dir/>
          <dgm:animLvl val="lvl"/>
          <dgm:resizeHandles val="exact"/>
        </dgm:presLayoutVars>
      </dgm:prSet>
      <dgm:spPr/>
      <dgm:t>
        <a:bodyPr/>
        <a:lstStyle/>
        <a:p>
          <a:endParaRPr lang="en-US"/>
        </a:p>
      </dgm:t>
    </dgm:pt>
    <dgm:pt modelId="{EE229C2E-8965-A945-9BAA-0DEAA0157E23}" type="pres">
      <dgm:prSet presAssocID="{37DBF32E-36BF-E742-8A3C-157892809843}" presName="linNode" presStyleCnt="0"/>
      <dgm:spPr/>
      <dgm:t>
        <a:bodyPr/>
        <a:lstStyle/>
        <a:p>
          <a:endParaRPr lang="en-US"/>
        </a:p>
      </dgm:t>
    </dgm:pt>
    <dgm:pt modelId="{1D9DF5A1-882B-DB49-9E39-D595EF03AC01}" type="pres">
      <dgm:prSet presAssocID="{37DBF32E-36BF-E742-8A3C-157892809843}" presName="parentText" presStyleLbl="node1" presStyleIdx="0" presStyleCnt="4" custLinFactNeighborX="-323" custLinFactNeighborY="4259">
        <dgm:presLayoutVars>
          <dgm:chMax val="1"/>
          <dgm:bulletEnabled val="1"/>
        </dgm:presLayoutVars>
      </dgm:prSet>
      <dgm:spPr/>
      <dgm:t>
        <a:bodyPr/>
        <a:lstStyle/>
        <a:p>
          <a:endParaRPr lang="en-US"/>
        </a:p>
      </dgm:t>
    </dgm:pt>
    <dgm:pt modelId="{52A3507C-35A3-2C42-AD35-6E2FC48DBF83}" type="pres">
      <dgm:prSet presAssocID="{632C8854-57C2-8246-9B2B-77AF22745441}" presName="sp" presStyleCnt="0"/>
      <dgm:spPr/>
      <dgm:t>
        <a:bodyPr/>
        <a:lstStyle/>
        <a:p>
          <a:endParaRPr lang="en-US"/>
        </a:p>
      </dgm:t>
    </dgm:pt>
    <dgm:pt modelId="{ADB35240-03B2-354B-B755-8E244D4810F6}" type="pres">
      <dgm:prSet presAssocID="{8B922D35-334E-1E47-B214-BD7747D98712}" presName="linNode" presStyleCnt="0"/>
      <dgm:spPr/>
      <dgm:t>
        <a:bodyPr/>
        <a:lstStyle/>
        <a:p>
          <a:endParaRPr lang="en-US"/>
        </a:p>
      </dgm:t>
    </dgm:pt>
    <dgm:pt modelId="{332228D9-E708-8E4B-AB6A-4682306DBB98}" type="pres">
      <dgm:prSet presAssocID="{8B922D35-334E-1E47-B214-BD7747D98712}" presName="parentText" presStyleLbl="node1" presStyleIdx="1" presStyleCnt="4">
        <dgm:presLayoutVars>
          <dgm:chMax val="1"/>
          <dgm:bulletEnabled val="1"/>
        </dgm:presLayoutVars>
      </dgm:prSet>
      <dgm:spPr/>
      <dgm:t>
        <a:bodyPr/>
        <a:lstStyle/>
        <a:p>
          <a:endParaRPr lang="en-US"/>
        </a:p>
      </dgm:t>
    </dgm:pt>
    <dgm:pt modelId="{C90263C0-809C-D64E-BA26-9C463B12F5DA}" type="pres">
      <dgm:prSet presAssocID="{C3DF5887-9309-F14B-84D6-A9A9BB066162}" presName="sp" presStyleCnt="0"/>
      <dgm:spPr/>
      <dgm:t>
        <a:bodyPr/>
        <a:lstStyle/>
        <a:p>
          <a:endParaRPr lang="en-US"/>
        </a:p>
      </dgm:t>
    </dgm:pt>
    <dgm:pt modelId="{8D22D698-F642-5643-AE8E-B9A5AF3EBAE1}" type="pres">
      <dgm:prSet presAssocID="{E3EF79BC-D8A8-F24D-99A7-7D3754E00FBF}" presName="linNode" presStyleCnt="0"/>
      <dgm:spPr/>
      <dgm:t>
        <a:bodyPr/>
        <a:lstStyle/>
        <a:p>
          <a:endParaRPr lang="en-US"/>
        </a:p>
      </dgm:t>
    </dgm:pt>
    <dgm:pt modelId="{B02FC57E-F06F-1346-B556-851307655BFA}" type="pres">
      <dgm:prSet presAssocID="{E3EF79BC-D8A8-F24D-99A7-7D3754E00FBF}" presName="parentText" presStyleLbl="node1" presStyleIdx="2" presStyleCnt="4">
        <dgm:presLayoutVars>
          <dgm:chMax val="1"/>
          <dgm:bulletEnabled val="1"/>
        </dgm:presLayoutVars>
      </dgm:prSet>
      <dgm:spPr/>
      <dgm:t>
        <a:bodyPr/>
        <a:lstStyle/>
        <a:p>
          <a:endParaRPr lang="en-US"/>
        </a:p>
      </dgm:t>
    </dgm:pt>
    <dgm:pt modelId="{6AEB5595-AC25-0642-BFE9-559281918326}" type="pres">
      <dgm:prSet presAssocID="{60902531-EDE2-2543-93E8-65660D4A6A13}" presName="sp" presStyleCnt="0"/>
      <dgm:spPr/>
      <dgm:t>
        <a:bodyPr/>
        <a:lstStyle/>
        <a:p>
          <a:endParaRPr lang="en-US"/>
        </a:p>
      </dgm:t>
    </dgm:pt>
    <dgm:pt modelId="{9A365719-C6C1-224D-BB62-73127EF7211F}" type="pres">
      <dgm:prSet presAssocID="{0D86D2ED-587B-AE4F-AF5C-DD22749B0530}" presName="linNode" presStyleCnt="0"/>
      <dgm:spPr/>
      <dgm:t>
        <a:bodyPr/>
        <a:lstStyle/>
        <a:p>
          <a:endParaRPr lang="en-US"/>
        </a:p>
      </dgm:t>
    </dgm:pt>
    <dgm:pt modelId="{11AFFDEE-676C-F744-8088-94CAE1398EB6}" type="pres">
      <dgm:prSet presAssocID="{0D86D2ED-587B-AE4F-AF5C-DD22749B0530}" presName="parentText" presStyleLbl="node1" presStyleIdx="3" presStyleCnt="4">
        <dgm:presLayoutVars>
          <dgm:chMax val="1"/>
          <dgm:bulletEnabled val="1"/>
        </dgm:presLayoutVars>
      </dgm:prSet>
      <dgm:spPr/>
      <dgm:t>
        <a:bodyPr/>
        <a:lstStyle/>
        <a:p>
          <a:endParaRPr lang="en-US"/>
        </a:p>
      </dgm:t>
    </dgm:pt>
  </dgm:ptLst>
  <dgm:cxnLst>
    <dgm:cxn modelId="{9BB55D31-099B-499A-9593-9E037450054E}" type="presOf" srcId="{E3EF79BC-D8A8-F24D-99A7-7D3754E00FBF}" destId="{B02FC57E-F06F-1346-B556-851307655BFA}" srcOrd="0" destOrd="0" presId="urn:microsoft.com/office/officeart/2005/8/layout/vList5"/>
    <dgm:cxn modelId="{668CD055-DCFE-44BF-9FFC-DBC7DB08A9D7}" type="presOf" srcId="{8B922D35-334E-1E47-B214-BD7747D98712}" destId="{332228D9-E708-8E4B-AB6A-4682306DBB98}" srcOrd="0" destOrd="0" presId="urn:microsoft.com/office/officeart/2005/8/layout/vList5"/>
    <dgm:cxn modelId="{F85C468D-DC51-A542-B37C-E21FCB16419A}" srcId="{AF51117A-7AFE-D241-8E5E-5F222149D2CD}" destId="{37DBF32E-36BF-E742-8A3C-157892809843}" srcOrd="0" destOrd="0" parTransId="{2DA9E119-721C-5041-9656-9BE2AB904ABF}" sibTransId="{632C8854-57C2-8246-9B2B-77AF22745441}"/>
    <dgm:cxn modelId="{C9240AE9-FF19-4A76-BEA5-9F7934454965}" type="presOf" srcId="{37DBF32E-36BF-E742-8A3C-157892809843}" destId="{1D9DF5A1-882B-DB49-9E39-D595EF03AC01}" srcOrd="0" destOrd="0" presId="urn:microsoft.com/office/officeart/2005/8/layout/vList5"/>
    <dgm:cxn modelId="{E5B787C2-2BA6-427F-ADDF-CC5FC936E9D6}" type="presOf" srcId="{0D86D2ED-587B-AE4F-AF5C-DD22749B0530}" destId="{11AFFDEE-676C-F744-8088-94CAE1398EB6}" srcOrd="0" destOrd="0" presId="urn:microsoft.com/office/officeart/2005/8/layout/vList5"/>
    <dgm:cxn modelId="{368DB0A0-E485-DC4A-BCB9-07C5FE91679D}" srcId="{AF51117A-7AFE-D241-8E5E-5F222149D2CD}" destId="{8B922D35-334E-1E47-B214-BD7747D98712}" srcOrd="1" destOrd="0" parTransId="{A4CF1F39-1B53-B24A-BE80-683970F09FEF}" sibTransId="{C3DF5887-9309-F14B-84D6-A9A9BB066162}"/>
    <dgm:cxn modelId="{F9F61D90-B220-1949-ACE3-7C6776603E3E}" srcId="{AF51117A-7AFE-D241-8E5E-5F222149D2CD}" destId="{0D86D2ED-587B-AE4F-AF5C-DD22749B0530}" srcOrd="3" destOrd="0" parTransId="{FC6A9DB7-E115-9849-A54F-AD324F4810E0}" sibTransId="{CF236BD6-980E-8D46-9725-B8E0A78F93D3}"/>
    <dgm:cxn modelId="{261D7BE0-CD81-F344-8B22-977A421D7D55}" srcId="{AF51117A-7AFE-D241-8E5E-5F222149D2CD}" destId="{E3EF79BC-D8A8-F24D-99A7-7D3754E00FBF}" srcOrd="2" destOrd="0" parTransId="{A4D0C537-C375-6744-BDAA-D1ED5E741B30}" sibTransId="{60902531-EDE2-2543-93E8-65660D4A6A13}"/>
    <dgm:cxn modelId="{7DCADBF4-A3F2-48DA-A824-0E976558CE5F}" type="presOf" srcId="{AF51117A-7AFE-D241-8E5E-5F222149D2CD}" destId="{4A841202-4CDD-6048-9B91-7E277648CA98}" srcOrd="0" destOrd="0" presId="urn:microsoft.com/office/officeart/2005/8/layout/vList5"/>
    <dgm:cxn modelId="{D78A32EB-DC69-4481-AF81-DCCB2A4BA8C8}" type="presParOf" srcId="{4A841202-4CDD-6048-9B91-7E277648CA98}" destId="{EE229C2E-8965-A945-9BAA-0DEAA0157E23}" srcOrd="0" destOrd="0" presId="urn:microsoft.com/office/officeart/2005/8/layout/vList5"/>
    <dgm:cxn modelId="{0FEDE94F-D430-4B5B-BCFA-5FC74D85A7F3}" type="presParOf" srcId="{EE229C2E-8965-A945-9BAA-0DEAA0157E23}" destId="{1D9DF5A1-882B-DB49-9E39-D595EF03AC01}" srcOrd="0" destOrd="0" presId="urn:microsoft.com/office/officeart/2005/8/layout/vList5"/>
    <dgm:cxn modelId="{6B8DDBF2-E386-40E5-8197-558656AC2530}" type="presParOf" srcId="{4A841202-4CDD-6048-9B91-7E277648CA98}" destId="{52A3507C-35A3-2C42-AD35-6E2FC48DBF83}" srcOrd="1" destOrd="0" presId="urn:microsoft.com/office/officeart/2005/8/layout/vList5"/>
    <dgm:cxn modelId="{C7BDE55C-E0F9-417D-9F93-3FD51F67D40C}" type="presParOf" srcId="{4A841202-4CDD-6048-9B91-7E277648CA98}" destId="{ADB35240-03B2-354B-B755-8E244D4810F6}" srcOrd="2" destOrd="0" presId="urn:microsoft.com/office/officeart/2005/8/layout/vList5"/>
    <dgm:cxn modelId="{8B2E63BC-9732-4071-94DF-18A85FD55D31}" type="presParOf" srcId="{ADB35240-03B2-354B-B755-8E244D4810F6}" destId="{332228D9-E708-8E4B-AB6A-4682306DBB98}" srcOrd="0" destOrd="0" presId="urn:microsoft.com/office/officeart/2005/8/layout/vList5"/>
    <dgm:cxn modelId="{D27FDF6B-BA18-43D6-8029-62B986960F24}" type="presParOf" srcId="{4A841202-4CDD-6048-9B91-7E277648CA98}" destId="{C90263C0-809C-D64E-BA26-9C463B12F5DA}" srcOrd="3" destOrd="0" presId="urn:microsoft.com/office/officeart/2005/8/layout/vList5"/>
    <dgm:cxn modelId="{8745AC46-A02D-4B9F-9BFD-FC97B394C00B}" type="presParOf" srcId="{4A841202-4CDD-6048-9B91-7E277648CA98}" destId="{8D22D698-F642-5643-AE8E-B9A5AF3EBAE1}" srcOrd="4" destOrd="0" presId="urn:microsoft.com/office/officeart/2005/8/layout/vList5"/>
    <dgm:cxn modelId="{F216ADFA-FBE9-408F-847E-0BC3E65941DC}" type="presParOf" srcId="{8D22D698-F642-5643-AE8E-B9A5AF3EBAE1}" destId="{B02FC57E-F06F-1346-B556-851307655BFA}" srcOrd="0" destOrd="0" presId="urn:microsoft.com/office/officeart/2005/8/layout/vList5"/>
    <dgm:cxn modelId="{F4F66E2B-9FE0-4413-99F6-33222BCC8039}" type="presParOf" srcId="{4A841202-4CDD-6048-9B91-7E277648CA98}" destId="{6AEB5595-AC25-0642-BFE9-559281918326}" srcOrd="5" destOrd="0" presId="urn:microsoft.com/office/officeart/2005/8/layout/vList5"/>
    <dgm:cxn modelId="{21EC911D-8A92-4F6F-A6A0-C348EB15EAF8}" type="presParOf" srcId="{4A841202-4CDD-6048-9B91-7E277648CA98}" destId="{9A365719-C6C1-224D-BB62-73127EF7211F}" srcOrd="6" destOrd="0" presId="urn:microsoft.com/office/officeart/2005/8/layout/vList5"/>
    <dgm:cxn modelId="{304A596E-4811-4054-98E1-C7BEECC0FD09}" type="presParOf" srcId="{9A365719-C6C1-224D-BB62-73127EF7211F}" destId="{11AFFDEE-676C-F744-8088-94CAE1398EB6}"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9DF5A1-882B-DB49-9E39-D595EF03AC01}">
      <dsp:nvSpPr>
        <dsp:cNvPr id="0" name=""/>
        <dsp:cNvSpPr/>
      </dsp:nvSpPr>
      <dsp:spPr>
        <a:xfrm>
          <a:off x="2915447" y="50800"/>
          <a:ext cx="3291840" cy="113727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I</a:t>
          </a:r>
          <a:r>
            <a:rPr lang="en-US" sz="2700" kern="1200" dirty="0" smtClean="0"/>
            <a:t>. Historical Cost</a:t>
          </a:r>
          <a:endParaRPr lang="en-US" sz="2700" kern="1200" dirty="0"/>
        </a:p>
      </dsp:txBody>
      <dsp:txXfrm>
        <a:off x="2915447" y="50800"/>
        <a:ext cx="3291840" cy="1137270"/>
      </dsp:txXfrm>
    </dsp:sp>
    <dsp:sp modelId="{332228D9-E708-8E4B-AB6A-4682306DBB98}">
      <dsp:nvSpPr>
        <dsp:cNvPr id="0" name=""/>
        <dsp:cNvSpPr/>
      </dsp:nvSpPr>
      <dsp:spPr>
        <a:xfrm>
          <a:off x="2926080" y="1196498"/>
          <a:ext cx="3291840" cy="1137270"/>
        </a:xfrm>
        <a:prstGeom prst="roundRect">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II</a:t>
          </a:r>
          <a:r>
            <a:rPr lang="en-US" sz="2700" kern="1200" dirty="0" smtClean="0"/>
            <a:t>. Replacement Cost</a:t>
          </a:r>
          <a:endParaRPr lang="en-US" sz="2700" kern="1200" dirty="0"/>
        </a:p>
      </dsp:txBody>
      <dsp:txXfrm>
        <a:off x="2926080" y="1196498"/>
        <a:ext cx="3291840" cy="1137270"/>
      </dsp:txXfrm>
    </dsp:sp>
    <dsp:sp modelId="{B02FC57E-F06F-1346-B556-851307655BFA}">
      <dsp:nvSpPr>
        <dsp:cNvPr id="0" name=""/>
        <dsp:cNvSpPr/>
      </dsp:nvSpPr>
      <dsp:spPr>
        <a:xfrm>
          <a:off x="2926080" y="2390631"/>
          <a:ext cx="3291840" cy="1137270"/>
        </a:xfrm>
        <a:prstGeom prst="roundRect">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III</a:t>
          </a:r>
          <a:r>
            <a:rPr lang="en-US" sz="2700" kern="1200" dirty="0" smtClean="0"/>
            <a:t>. Opportunity Cost</a:t>
          </a:r>
          <a:endParaRPr lang="en-US" sz="2700" kern="1200" dirty="0"/>
        </a:p>
      </dsp:txBody>
      <dsp:txXfrm>
        <a:off x="2926080" y="2390631"/>
        <a:ext cx="3291840" cy="1137270"/>
      </dsp:txXfrm>
    </dsp:sp>
    <dsp:sp modelId="{11AFFDEE-676C-F744-8088-94CAE1398EB6}">
      <dsp:nvSpPr>
        <dsp:cNvPr id="0" name=""/>
        <dsp:cNvSpPr/>
      </dsp:nvSpPr>
      <dsp:spPr>
        <a:xfrm>
          <a:off x="2926080" y="3584765"/>
          <a:ext cx="3291840" cy="1137270"/>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IV</a:t>
          </a:r>
          <a:r>
            <a:rPr lang="en-US" sz="2700" kern="1200" dirty="0" smtClean="0"/>
            <a:t>. Present </a:t>
          </a:r>
          <a:r>
            <a:rPr lang="en-US" sz="2700" kern="1200" dirty="0"/>
            <a:t>Value (PV) of </a:t>
          </a:r>
          <a:r>
            <a:rPr lang="en-US" sz="2700" kern="1200" dirty="0" smtClean="0"/>
            <a:t>Compensation</a:t>
          </a:r>
          <a:endParaRPr lang="en-US" sz="2700" kern="1200" dirty="0"/>
        </a:p>
      </dsp:txBody>
      <dsp:txXfrm>
        <a:off x="2926080" y="3584765"/>
        <a:ext cx="3291840" cy="11372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6588" tIns="48294" rIns="96588" bIns="48294"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sz="quarter" idx="1"/>
          </p:nvPr>
        </p:nvSpPr>
        <p:spPr>
          <a:xfrm>
            <a:off x="4021138" y="0"/>
            <a:ext cx="3076575" cy="512763"/>
          </a:xfrm>
          <a:prstGeom prst="rect">
            <a:avLst/>
          </a:prstGeom>
        </p:spPr>
        <p:txBody>
          <a:bodyPr vert="horz" lIns="96588" tIns="48294" rIns="96588" bIns="48294" rtlCol="0"/>
          <a:lstStyle>
            <a:lvl1pPr algn="r" fontAlgn="auto">
              <a:spcBef>
                <a:spcPts val="0"/>
              </a:spcBef>
              <a:spcAft>
                <a:spcPts val="0"/>
              </a:spcAft>
              <a:defRPr sz="1300">
                <a:latin typeface="+mn-lt"/>
                <a:cs typeface="+mn-cs"/>
              </a:defRPr>
            </a:lvl1pPr>
          </a:lstStyle>
          <a:p>
            <a:pPr>
              <a:defRPr/>
            </a:pPr>
            <a:fld id="{1199727F-99C3-4C03-B5A4-D52AED0D9F66}" type="datetimeFigureOut">
              <a:rPr lang="en-US"/>
              <a:pPr>
                <a:defRPr/>
              </a:pPr>
              <a:t>5/1/2012</a:t>
            </a:fld>
            <a:endParaRPr lang="en-US" dirty="0"/>
          </a:p>
        </p:txBody>
      </p:sp>
      <p:sp>
        <p:nvSpPr>
          <p:cNvPr id="4" name="Footer Placeholder 3"/>
          <p:cNvSpPr>
            <a:spLocks noGrp="1"/>
          </p:cNvSpPr>
          <p:nvPr>
            <p:ph type="ftr" sz="quarter" idx="2"/>
          </p:nvPr>
        </p:nvSpPr>
        <p:spPr>
          <a:xfrm>
            <a:off x="0" y="9720263"/>
            <a:ext cx="3076575" cy="512762"/>
          </a:xfrm>
          <a:prstGeom prst="rect">
            <a:avLst/>
          </a:prstGeom>
        </p:spPr>
        <p:txBody>
          <a:bodyPr vert="horz" lIns="96588" tIns="48294" rIns="96588" bIns="48294" rtlCol="0" anchor="b"/>
          <a:lstStyle>
            <a:lvl1pPr algn="l" fontAlgn="auto">
              <a:spcBef>
                <a:spcPts val="0"/>
              </a:spcBef>
              <a:spcAft>
                <a:spcPts val="0"/>
              </a:spcAft>
              <a:defRPr sz="13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4021138" y="9720263"/>
            <a:ext cx="3076575" cy="512762"/>
          </a:xfrm>
          <a:prstGeom prst="rect">
            <a:avLst/>
          </a:prstGeom>
        </p:spPr>
        <p:txBody>
          <a:bodyPr vert="horz" lIns="96588" tIns="48294" rIns="96588" bIns="48294" rtlCol="0" anchor="b"/>
          <a:lstStyle>
            <a:lvl1pPr algn="r" fontAlgn="auto">
              <a:spcBef>
                <a:spcPts val="0"/>
              </a:spcBef>
              <a:spcAft>
                <a:spcPts val="0"/>
              </a:spcAft>
              <a:defRPr sz="1300">
                <a:latin typeface="+mn-lt"/>
                <a:cs typeface="+mn-cs"/>
              </a:defRPr>
            </a:lvl1pPr>
          </a:lstStyle>
          <a:p>
            <a:pPr>
              <a:defRPr/>
            </a:pPr>
            <a:fld id="{02A10E55-4701-4192-A81A-4BB14E5A76D9}" type="slidenum">
              <a:rPr lang="en-US"/>
              <a:pPr>
                <a:defRPr/>
              </a:pPr>
              <a:t>‹#›</a:t>
            </a:fld>
            <a:endParaRPr lang="en-US" dirty="0"/>
          </a:p>
        </p:txBody>
      </p:sp>
    </p:spTree>
    <p:extLst>
      <p:ext uri="{BB962C8B-B14F-4D97-AF65-F5344CB8AC3E}">
        <p14:creationId xmlns:p14="http://schemas.microsoft.com/office/powerpoint/2010/main" xmlns="" val="728318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2" tIns="49520" rIns="99042" bIns="49520"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4021138" y="0"/>
            <a:ext cx="3076575" cy="511175"/>
          </a:xfrm>
          <a:prstGeom prst="rect">
            <a:avLst/>
          </a:prstGeom>
        </p:spPr>
        <p:txBody>
          <a:bodyPr vert="horz" lIns="99042" tIns="49520" rIns="99042" bIns="49520" rtlCol="0"/>
          <a:lstStyle>
            <a:lvl1pPr algn="r" fontAlgn="auto">
              <a:spcBef>
                <a:spcPts val="0"/>
              </a:spcBef>
              <a:spcAft>
                <a:spcPts val="0"/>
              </a:spcAft>
              <a:defRPr sz="1300">
                <a:latin typeface="+mn-lt"/>
                <a:cs typeface="+mn-cs"/>
              </a:defRPr>
            </a:lvl1pPr>
          </a:lstStyle>
          <a:p>
            <a:pPr>
              <a:defRPr/>
            </a:pPr>
            <a:fld id="{0ABB1330-8C41-48BC-B432-E02B7793D61C}" type="datetimeFigureOut">
              <a:rPr lang="en-US"/>
              <a:pPr>
                <a:defRPr/>
              </a:pPr>
              <a:t>5/1/2012</a:t>
            </a:fld>
            <a:endParaRPr lang="en-US" dirty="0"/>
          </a:p>
        </p:txBody>
      </p:sp>
      <p:sp>
        <p:nvSpPr>
          <p:cNvPr id="4" name="Slide Image Placeholder 3"/>
          <p:cNvSpPr>
            <a:spLocks noGrp="1" noRot="1" noChangeAspect="1"/>
          </p:cNvSpPr>
          <p:nvPr>
            <p:ph type="sldImg" idx="2"/>
          </p:nvPr>
        </p:nvSpPr>
        <p:spPr>
          <a:xfrm>
            <a:off x="992188" y="766763"/>
            <a:ext cx="5116512" cy="3838575"/>
          </a:xfrm>
          <a:prstGeom prst="rect">
            <a:avLst/>
          </a:prstGeom>
          <a:noFill/>
          <a:ln w="12700">
            <a:solidFill>
              <a:prstClr val="black"/>
            </a:solidFill>
          </a:ln>
        </p:spPr>
        <p:txBody>
          <a:bodyPr vert="horz" lIns="99042" tIns="49520" rIns="99042" bIns="49520" rtlCol="0" anchor="ctr"/>
          <a:lstStyle/>
          <a:p>
            <a:pPr lvl="0"/>
            <a:endParaRPr lang="en-US" noProof="0" dirty="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2" tIns="49520" rIns="99042" bIns="495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9042" tIns="49520" rIns="99042" bIns="49520"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2" tIns="49520" rIns="99042" bIns="49520" rtlCol="0" anchor="b"/>
          <a:lstStyle>
            <a:lvl1pPr algn="r" fontAlgn="auto">
              <a:spcBef>
                <a:spcPts val="0"/>
              </a:spcBef>
              <a:spcAft>
                <a:spcPts val="0"/>
              </a:spcAft>
              <a:defRPr sz="1300">
                <a:latin typeface="+mn-lt"/>
                <a:cs typeface="+mn-cs"/>
              </a:defRPr>
            </a:lvl1pPr>
          </a:lstStyle>
          <a:p>
            <a:pPr>
              <a:defRPr/>
            </a:pPr>
            <a:fld id="{21EE9671-9C85-4462-9DBD-A2694999D19A}" type="slidenum">
              <a:rPr lang="en-US"/>
              <a:pPr>
                <a:defRPr/>
              </a:pPr>
              <a:t>‹#›</a:t>
            </a:fld>
            <a:endParaRPr lang="en-US" dirty="0"/>
          </a:p>
        </p:txBody>
      </p:sp>
    </p:spTree>
    <p:extLst>
      <p:ext uri="{BB962C8B-B14F-4D97-AF65-F5344CB8AC3E}">
        <p14:creationId xmlns:p14="http://schemas.microsoft.com/office/powerpoint/2010/main" xmlns="" val="4162986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a:xfrm>
            <a:off x="709613" y="4860925"/>
            <a:ext cx="5680075" cy="4605338"/>
          </a:xfrm>
          <a:noFill/>
          <a:ln/>
        </p:spPr>
        <p:txBody>
          <a:bodyPr lIns="99039" tIns="49519" rIns="99039" bIns="49519"/>
          <a:lstStyle/>
          <a:p>
            <a:pPr eaLnBrk="1" hangingPunct="1">
              <a:spcBef>
                <a:spcPct val="0"/>
              </a:spcBef>
            </a:pPr>
            <a:endParaRPr lang="en-US" dirty="0" smtClean="0"/>
          </a:p>
        </p:txBody>
      </p:sp>
      <p:sp>
        <p:nvSpPr>
          <p:cNvPr id="43012"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39" tIns="49519" rIns="99039" bIns="49519" anchor="b"/>
          <a:lstStyle/>
          <a:p>
            <a:pPr algn="r"/>
            <a:fld id="{6DFE2DE5-9D02-4884-A28F-C9EAF6851896}" type="slidenum">
              <a:rPr lang="en-US" sz="1300">
                <a:latin typeface="Calibri" pitchFamily="34" charset="0"/>
              </a:rPr>
              <a:pPr algn="r"/>
              <a:t>2</a:t>
            </a:fld>
            <a:endParaRPr lang="en-US" sz="13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p:txBody>
          <a:bodyPr/>
          <a:lstStyle/>
          <a:p>
            <a:pPr>
              <a:defRPr/>
            </a:pPr>
            <a:fld id="{E127A92B-48BD-4CB4-933B-EC8207F95495}" type="slidenum">
              <a:rPr lang="en-US"/>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C83D96-1ED5-4C1F-9241-E1C29B2F8D6C}" type="slidenum">
              <a:rPr lang="en-US">
                <a:cs typeface="Arial" charset="0"/>
              </a:rPr>
              <a:pPr fontAlgn="base">
                <a:spcBef>
                  <a:spcPct val="0"/>
                </a:spcBef>
                <a:spcAft>
                  <a:spcPct val="0"/>
                </a:spcAft>
                <a:defRPr/>
              </a:pPr>
              <a:t>42</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a:xfrm>
            <a:off x="709613" y="4860925"/>
            <a:ext cx="5680075" cy="4605338"/>
          </a:xfrm>
          <a:noFill/>
          <a:ln/>
        </p:spPr>
        <p:txBody>
          <a:bodyPr lIns="99039" tIns="49519" rIns="99039" bIns="49519"/>
          <a:lstStyle/>
          <a:p>
            <a:pPr eaLnBrk="1" hangingPunct="1">
              <a:spcBef>
                <a:spcPct val="0"/>
              </a:spcBef>
            </a:pPr>
            <a:endParaRPr lang="en-US" dirty="0" smtClean="0"/>
          </a:p>
        </p:txBody>
      </p:sp>
      <p:sp>
        <p:nvSpPr>
          <p:cNvPr id="43012"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39" tIns="49519" rIns="99039" bIns="49519" anchor="b"/>
          <a:lstStyle/>
          <a:p>
            <a:pPr algn="r"/>
            <a:fld id="{6DFE2DE5-9D02-4884-A28F-C9EAF6851896}" type="slidenum">
              <a:rPr lang="en-US" sz="1300">
                <a:latin typeface="Calibri" pitchFamily="34" charset="0"/>
              </a:rPr>
              <a:pPr algn="r"/>
              <a:t>43</a:t>
            </a:fld>
            <a:endParaRPr lang="en-US" sz="13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4D15F7C-BA1E-44AB-8A84-B1C23811170F}" type="datetime1">
              <a:rPr lang="en-US"/>
              <a:pPr>
                <a:defRPr/>
              </a:pPr>
              <a:t>5/1/2012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725520-B1E3-42AC-A1C1-2C94A00C7A4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A7570B-9FEA-4746-952B-5628083A85E1}" type="datetime1">
              <a:rPr lang="en-US"/>
              <a:pPr>
                <a:defRPr/>
              </a:pPr>
              <a:t>5/1/2012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D3316D3-37FE-437B-ADD1-9D08FCCE7B1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3B3E00-BE76-4DD1-8EE7-F7A202777659}" type="datetime1">
              <a:rPr lang="en-US"/>
              <a:pPr>
                <a:defRPr/>
              </a:pPr>
              <a:t>5/1/2012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2BC9FD-4A69-4CFA-B1BD-AD2624CC8FB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HIP_powerpoint_bg.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r">
              <a:defRPr sz="2800" b="1" baseline="0">
                <a:solidFill>
                  <a:srgbClr val="A6B17B"/>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600200"/>
            <a:ext cx="8153400" cy="4525963"/>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4AAC785-85C2-46E8-9426-915A70D81F1F}" type="datetime1">
              <a:rPr lang="en-US"/>
              <a:pPr>
                <a:defRPr/>
              </a:pPr>
              <a:t>5/1/2012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dirty="0" smtClean="0"/>
              <a:t>CONFIDENTIAL © 2006-2012 HIP Investor Inc.     </a:t>
            </a:r>
            <a:fld id="{1C773F54-E88D-44A8-91FF-4EAD5773A9C3}" type="slidenum">
              <a:rPr lang="en-US" sz="1400" b="1" smtClean="0"/>
              <a:pPr>
                <a:defRPr/>
              </a:pPr>
              <a:t>‹#›</a:t>
            </a:fld>
            <a:endParaRPr lang="en-US" sz="1400" b="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DDCE31-35FE-43B3-96B5-1C93CAC301B3}" type="datetime1">
              <a:rPr lang="en-US"/>
              <a:pPr>
                <a:defRPr/>
              </a:pPr>
              <a:t>5/1/2012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A2DCD9-8C44-4044-8A8A-7AA79B8267D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574FDD-7066-4AE5-86B4-7673AAB19E6E}" type="datetime1">
              <a:rPr lang="en-US"/>
              <a:pPr>
                <a:defRPr/>
              </a:pPr>
              <a:t>5/1/2012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4DE45A7-6AD1-4CF5-A18D-A90DF96A9F7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A0C094E-58F2-41CF-80EE-D436E12AAB9F}" type="datetime1">
              <a:rPr lang="en-US"/>
              <a:pPr>
                <a:defRPr/>
              </a:pPr>
              <a:t>5/1/2012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DD1099F-515F-41E6-80F6-722EFBAB548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51CE1F-AB28-4692-9587-B050C088A168}" type="datetime1">
              <a:rPr lang="en-US"/>
              <a:pPr>
                <a:defRPr/>
              </a:pPr>
              <a:t>5/1/2012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8CD8760-105C-4EE7-B8B3-8F67A90DC78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BA391E-A41F-48C4-B579-B1EAE778348B}" type="datetime1">
              <a:rPr lang="en-US"/>
              <a:pPr>
                <a:defRPr/>
              </a:pPr>
              <a:t>5/1/2012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29BA4DB-47B9-41F4-8CE8-AE2AEC21452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C8530E-55F0-467E-AC7F-AAE93EA57721}" type="datetime1">
              <a:rPr lang="en-US"/>
              <a:pPr>
                <a:defRPr/>
              </a:pPr>
              <a:t>5/1/2012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870837C-1C43-40C2-8C5D-635BA62253D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D598CA-FB6B-49BB-9DC6-404E6102AB46}" type="datetime1">
              <a:rPr lang="en-US"/>
              <a:pPr>
                <a:defRPr/>
              </a:pPr>
              <a:t>5/1/2012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2875A8A-1E97-4C76-8450-F77C7234873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2B39391-B09A-43FA-A061-C1635B335834}" type="datetime1">
              <a:rPr lang="en-US"/>
              <a:pPr>
                <a:defRPr/>
              </a:pPr>
              <a:t>5/1/2012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72ACDA4-5B95-4041-9CB9-94E99276C6C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9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oney.cnn.com/magazines/fortune/bestcompanies/2011/full_list/"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fic.wharton.upenn.edu/fic/papers/09/0917.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reatplacetowork.com/what_we_believe/graphs.php"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ipinvestor.com/the-hip-investor-book-pre-order-available-no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hcminst.com/products-services/human-capital-financial-statement/" TargetMode="External"/><Relationship Id="rId2" Type="http://schemas.openxmlformats.org/officeDocument/2006/relationships/hyperlink" Target="http://www.investopedia.com/terms/c/civ.as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Paul@HIPinvestor.com" TargetMode="External"/><Relationship Id="rId7"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hyperlink" Target="http://www.hipinvestor.com/the-hip-investor-book-pre-order-available-no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98637"/>
            <a:ext cx="8153400" cy="4525963"/>
          </a:xfrm>
        </p:spPr>
        <p:txBody>
          <a:bodyPr>
            <a:noAutofit/>
          </a:bodyPr>
          <a:lstStyle/>
          <a:p>
            <a:pPr algn="ctr">
              <a:buFont typeface="Arial" charset="0"/>
              <a:buNone/>
            </a:pPr>
            <a:r>
              <a:rPr lang="en-US" sz="7200" b="1" dirty="0" smtClean="0"/>
              <a:t>People As An Asset</a:t>
            </a:r>
            <a:endParaRPr lang="en-US" sz="7200" b="1" dirty="0"/>
          </a:p>
          <a:p>
            <a:pPr algn="ctr">
              <a:buNone/>
            </a:pPr>
            <a:endParaRPr lang="en-US" sz="4000" dirty="0" smtClean="0"/>
          </a:p>
          <a:p>
            <a:pPr algn="ctr">
              <a:buNone/>
            </a:pPr>
            <a:r>
              <a:rPr lang="en-US" sz="4000" dirty="0" smtClean="0"/>
              <a:t>HRO Today Forum</a:t>
            </a:r>
            <a:endParaRPr lang="en-US" sz="4000" dirty="0" smtClean="0"/>
          </a:p>
          <a:p>
            <a:pPr algn="ctr">
              <a:buNone/>
            </a:pPr>
            <a:r>
              <a:rPr lang="en-US" sz="4000" dirty="0" smtClean="0"/>
              <a:t>May 1, </a:t>
            </a:r>
            <a:r>
              <a:rPr lang="en-US" sz="4000" dirty="0" smtClean="0"/>
              <a:t>2012</a:t>
            </a:r>
            <a:endParaRPr lang="en-US" sz="4000" dirty="0"/>
          </a:p>
        </p:txBody>
      </p:sp>
      <p:sp>
        <p:nvSpPr>
          <p:cNvPr id="4" name="Slide Number Placeholder 3"/>
          <p:cNvSpPr>
            <a:spLocks noGrp="1"/>
          </p:cNvSpPr>
          <p:nvPr>
            <p:ph type="sldNum" sz="quarter" idx="12"/>
          </p:nvPr>
        </p:nvSpPr>
        <p:spPr>
          <a:xfrm>
            <a:off x="1524000" y="5486400"/>
            <a:ext cx="6400800" cy="822325"/>
          </a:xfrm>
        </p:spPr>
        <p:txBody>
          <a:bodyPr/>
          <a:lstStyle/>
          <a:p>
            <a:pPr algn="ctr">
              <a:defRPr/>
            </a:pPr>
            <a:r>
              <a:rPr lang="en-US" sz="1600" b="1" dirty="0" smtClean="0"/>
              <a:t>THIS IS COPYRIGHTED MATERIAL. DO NOT COPY WITHOUT PERMISSION.</a:t>
            </a:r>
          </a:p>
          <a:p>
            <a:pPr algn="ctr">
              <a:defRPr/>
            </a:pPr>
            <a:r>
              <a:rPr lang="en-US" sz="1600" b="1" dirty="0" smtClean="0"/>
              <a:t>© 2006-2012 HIP Investor Inc</a:t>
            </a:r>
            <a:r>
              <a:rPr lang="en-US" b="1" dirty="0" smtClean="0"/>
              <a:t>.     </a:t>
            </a:r>
            <a:endParaRPr lang="en-US" sz="1400" b="1" dirty="0"/>
          </a:p>
        </p:txBody>
      </p:sp>
      <p:pic>
        <p:nvPicPr>
          <p:cNvPr id="7" name="Picture 6" descr="HIP_logo-SM.jpg"/>
          <p:cNvPicPr>
            <a:picLocks noChangeAspect="1"/>
          </p:cNvPicPr>
          <p:nvPr/>
        </p:nvPicPr>
        <p:blipFill>
          <a:blip r:embed="rId2" cstate="print"/>
          <a:stretch>
            <a:fillRect/>
          </a:stretch>
        </p:blipFill>
        <p:spPr>
          <a:xfrm>
            <a:off x="2667000" y="381000"/>
            <a:ext cx="4070230" cy="6741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a:xfrm>
            <a:off x="685800" y="274638"/>
            <a:ext cx="8458200" cy="1143000"/>
          </a:xfrm>
        </p:spPr>
        <p:txBody>
          <a:bodyPr/>
          <a:lstStyle/>
          <a:p>
            <a:r>
              <a:rPr lang="en-US" i="1" dirty="0" smtClean="0"/>
              <a:t>…where on financial statements?</a:t>
            </a:r>
          </a:p>
        </p:txBody>
      </p:sp>
      <p:sp>
        <p:nvSpPr>
          <p:cNvPr id="9219" name="Rectangle 3"/>
          <p:cNvSpPr>
            <a:spLocks noGrp="1"/>
          </p:cNvSpPr>
          <p:nvPr>
            <p:ph type="body" idx="4294967295"/>
          </p:nvPr>
        </p:nvSpPr>
        <p:spPr/>
        <p:txBody>
          <a:bodyPr/>
          <a:lstStyle/>
          <a:p>
            <a:r>
              <a:rPr lang="en-US" sz="6000" dirty="0" smtClean="0"/>
              <a:t>A. Expense (on inc.stmt)</a:t>
            </a:r>
          </a:p>
          <a:p>
            <a:r>
              <a:rPr lang="en-US" sz="6000" dirty="0" smtClean="0"/>
              <a:t>B. Liability (on bal.sheet)</a:t>
            </a:r>
          </a:p>
          <a:p>
            <a:r>
              <a:rPr lang="en-US" sz="6000" dirty="0" smtClean="0"/>
              <a:t>C. Asset (as “goodwill”)</a:t>
            </a:r>
          </a:p>
          <a:p>
            <a:r>
              <a:rPr lang="en-US" sz="6000" dirty="0" smtClean="0"/>
              <a:t>D. All of the above</a:t>
            </a:r>
          </a:p>
        </p:txBody>
      </p:sp>
      <p:sp>
        <p:nvSpPr>
          <p:cNvPr id="4"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10</a:t>
            </a:fld>
            <a:endParaRPr lang="en-US"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Autofit/>
          </a:bodyPr>
          <a:lstStyle/>
          <a:p>
            <a:pPr>
              <a:defRPr/>
            </a:pPr>
            <a:r>
              <a:rPr lang="en-US" sz="4400" dirty="0" smtClean="0">
                <a:solidFill>
                  <a:schemeClr val="tx1"/>
                </a:solidFill>
              </a:rPr>
              <a:t>80% of </a:t>
            </a:r>
            <a:r>
              <a:rPr lang="en-US" sz="4400" dirty="0" smtClean="0">
                <a:solidFill>
                  <a:schemeClr val="tx1"/>
                </a:solidFill>
              </a:rPr>
              <a:t>Market </a:t>
            </a:r>
            <a:r>
              <a:rPr lang="en-US" sz="4400" dirty="0" smtClean="0">
                <a:solidFill>
                  <a:schemeClr val="tx1"/>
                </a:solidFill>
              </a:rPr>
              <a:t>Value = Intangible</a:t>
            </a:r>
            <a:endParaRPr lang="en-US" sz="4400" dirty="0">
              <a:solidFill>
                <a:schemeClr val="tx1"/>
              </a:solidFill>
            </a:endParaRPr>
          </a:p>
        </p:txBody>
      </p:sp>
      <p:sp>
        <p:nvSpPr>
          <p:cNvPr id="10245" name="Rectangle 4"/>
          <p:cNvSpPr>
            <a:spLocks noChangeArrowheads="1"/>
          </p:cNvSpPr>
          <p:nvPr/>
        </p:nvSpPr>
        <p:spPr bwMode="auto">
          <a:xfrm>
            <a:off x="1295400" y="6397624"/>
            <a:ext cx="1600200" cy="246063"/>
          </a:xfrm>
          <a:prstGeom prst="rect">
            <a:avLst/>
          </a:prstGeom>
          <a:noFill/>
          <a:ln w="9525">
            <a:noFill/>
            <a:miter lim="800000"/>
            <a:headEnd/>
            <a:tailEnd/>
          </a:ln>
        </p:spPr>
        <p:txBody>
          <a:bodyPr wrap="square" anchor="ctr">
            <a:spAutoFit/>
          </a:bodyPr>
          <a:lstStyle/>
          <a:p>
            <a:r>
              <a:rPr lang="en-US" sz="1000" dirty="0"/>
              <a:t>www.AgeOfVolatility.com </a:t>
            </a:r>
          </a:p>
        </p:txBody>
      </p:sp>
      <p:pic>
        <p:nvPicPr>
          <p:cNvPr id="8" name="Content Placeholder 7" descr="IntangibleValue-OceanTomo-ComponentsSP500_2010.gif"/>
          <p:cNvPicPr>
            <a:picLocks noGrp="1" noChangeAspect="1"/>
          </p:cNvPicPr>
          <p:nvPr>
            <p:ph idx="1"/>
          </p:nvPr>
        </p:nvPicPr>
        <p:blipFill>
          <a:blip r:embed="rId2" cstate="print"/>
          <a:stretch>
            <a:fillRect/>
          </a:stretch>
        </p:blipFill>
        <p:spPr>
          <a:xfrm>
            <a:off x="152400" y="1066800"/>
            <a:ext cx="8839200" cy="5255741"/>
          </a:xfrm>
        </p:spPr>
      </p:pic>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11</a:t>
            </a:fld>
            <a:endParaRPr lang="en-US" sz="1400" b="1" dirty="0"/>
          </a:p>
        </p:txBody>
      </p:sp>
      <p:sp>
        <p:nvSpPr>
          <p:cNvPr id="3" name="TextBox 2"/>
          <p:cNvSpPr txBox="1"/>
          <p:nvPr/>
        </p:nvSpPr>
        <p:spPr>
          <a:xfrm>
            <a:off x="1099645" y="1828803"/>
            <a:ext cx="914400" cy="461665"/>
          </a:xfrm>
          <a:prstGeom prst="rect">
            <a:avLst/>
          </a:prstGeom>
          <a:solidFill>
            <a:schemeClr val="bg1"/>
          </a:solidFill>
        </p:spPr>
        <p:txBody>
          <a:bodyPr wrap="square" rtlCol="0">
            <a:spAutoFit/>
          </a:bodyPr>
          <a:lstStyle/>
          <a:p>
            <a:pPr algn="ctr"/>
            <a:r>
              <a:rPr lang="en-US" sz="2400" b="1" dirty="0" smtClean="0"/>
              <a:t>83%</a:t>
            </a:r>
            <a:endParaRPr lang="en-US" sz="2400" b="1" dirty="0"/>
          </a:p>
        </p:txBody>
      </p:sp>
      <p:sp>
        <p:nvSpPr>
          <p:cNvPr id="9" name="TextBox 8"/>
          <p:cNvSpPr txBox="1"/>
          <p:nvPr/>
        </p:nvSpPr>
        <p:spPr>
          <a:xfrm>
            <a:off x="2766847" y="1813039"/>
            <a:ext cx="914400" cy="461665"/>
          </a:xfrm>
          <a:prstGeom prst="rect">
            <a:avLst/>
          </a:prstGeom>
          <a:solidFill>
            <a:schemeClr val="bg1"/>
          </a:solidFill>
        </p:spPr>
        <p:txBody>
          <a:bodyPr wrap="square" rtlCol="0">
            <a:spAutoFit/>
          </a:bodyPr>
          <a:lstStyle/>
          <a:p>
            <a:pPr algn="ctr"/>
            <a:r>
              <a:rPr lang="en-US" sz="2400" b="1" dirty="0" smtClean="0"/>
              <a:t>68%</a:t>
            </a:r>
            <a:endParaRPr lang="en-US" sz="2400" b="1" dirty="0"/>
          </a:p>
        </p:txBody>
      </p:sp>
      <p:sp>
        <p:nvSpPr>
          <p:cNvPr id="10" name="TextBox 9"/>
          <p:cNvSpPr txBox="1"/>
          <p:nvPr/>
        </p:nvSpPr>
        <p:spPr>
          <a:xfrm>
            <a:off x="4419600" y="1823552"/>
            <a:ext cx="914400" cy="461665"/>
          </a:xfrm>
          <a:prstGeom prst="rect">
            <a:avLst/>
          </a:prstGeom>
          <a:solidFill>
            <a:schemeClr val="bg1"/>
          </a:solidFill>
        </p:spPr>
        <p:txBody>
          <a:bodyPr wrap="square" rtlCol="0">
            <a:spAutoFit/>
          </a:bodyPr>
          <a:lstStyle/>
          <a:p>
            <a:pPr algn="ctr"/>
            <a:r>
              <a:rPr lang="en-US" sz="2400" b="1" dirty="0" smtClean="0"/>
              <a:t>32%</a:t>
            </a:r>
            <a:endParaRPr lang="en-US" sz="2400" b="1" dirty="0"/>
          </a:p>
        </p:txBody>
      </p:sp>
      <p:sp>
        <p:nvSpPr>
          <p:cNvPr id="11" name="TextBox 10"/>
          <p:cNvSpPr txBox="1"/>
          <p:nvPr/>
        </p:nvSpPr>
        <p:spPr>
          <a:xfrm>
            <a:off x="6043448" y="1823551"/>
            <a:ext cx="914400" cy="461665"/>
          </a:xfrm>
          <a:prstGeom prst="rect">
            <a:avLst/>
          </a:prstGeom>
          <a:solidFill>
            <a:schemeClr val="bg1"/>
          </a:solidFill>
        </p:spPr>
        <p:txBody>
          <a:bodyPr wrap="square" rtlCol="0">
            <a:spAutoFit/>
          </a:bodyPr>
          <a:lstStyle/>
          <a:p>
            <a:pPr algn="ctr"/>
            <a:r>
              <a:rPr lang="en-US" sz="2400" b="1" dirty="0" smtClean="0"/>
              <a:t>20%</a:t>
            </a:r>
            <a:endParaRPr lang="en-US" sz="2400" b="1" dirty="0"/>
          </a:p>
        </p:txBody>
      </p:sp>
      <p:sp>
        <p:nvSpPr>
          <p:cNvPr id="12" name="TextBox 11"/>
          <p:cNvSpPr txBox="1"/>
          <p:nvPr/>
        </p:nvSpPr>
        <p:spPr>
          <a:xfrm>
            <a:off x="7696200" y="1839316"/>
            <a:ext cx="914400" cy="461665"/>
          </a:xfrm>
          <a:prstGeom prst="rect">
            <a:avLst/>
          </a:prstGeom>
          <a:solidFill>
            <a:schemeClr val="bg1"/>
          </a:solidFill>
        </p:spPr>
        <p:txBody>
          <a:bodyPr wrap="square" rtlCol="0">
            <a:spAutoFit/>
          </a:bodyPr>
          <a:lstStyle/>
          <a:p>
            <a:pPr algn="ctr"/>
            <a:r>
              <a:rPr lang="en-US" sz="2400" b="1" dirty="0" smtClean="0"/>
              <a:t>20%</a:t>
            </a:r>
            <a:endParaRPr lang="en-US" sz="2400" b="1" dirty="0"/>
          </a:p>
        </p:txBody>
      </p:sp>
      <p:sp>
        <p:nvSpPr>
          <p:cNvPr id="13" name="TextBox 12"/>
          <p:cNvSpPr txBox="1"/>
          <p:nvPr/>
        </p:nvSpPr>
        <p:spPr>
          <a:xfrm>
            <a:off x="1099645" y="4648200"/>
            <a:ext cx="914400" cy="461665"/>
          </a:xfrm>
          <a:prstGeom prst="rect">
            <a:avLst/>
          </a:prstGeom>
          <a:solidFill>
            <a:srgbClr val="9A6700"/>
          </a:solidFill>
        </p:spPr>
        <p:txBody>
          <a:bodyPr wrap="square" rtlCol="0">
            <a:spAutoFit/>
          </a:bodyPr>
          <a:lstStyle/>
          <a:p>
            <a:pPr algn="ctr"/>
            <a:r>
              <a:rPr lang="en-US" sz="2400" b="1" dirty="0" smtClean="0"/>
              <a:t>17%</a:t>
            </a:r>
            <a:endParaRPr lang="en-US" sz="2400" b="1" dirty="0"/>
          </a:p>
        </p:txBody>
      </p:sp>
      <p:sp>
        <p:nvSpPr>
          <p:cNvPr id="14" name="TextBox 13"/>
          <p:cNvSpPr txBox="1"/>
          <p:nvPr/>
        </p:nvSpPr>
        <p:spPr>
          <a:xfrm>
            <a:off x="2766847" y="4163674"/>
            <a:ext cx="914400" cy="461665"/>
          </a:xfrm>
          <a:prstGeom prst="rect">
            <a:avLst/>
          </a:prstGeom>
          <a:solidFill>
            <a:srgbClr val="9A6700"/>
          </a:solidFill>
        </p:spPr>
        <p:txBody>
          <a:bodyPr wrap="square" rtlCol="0">
            <a:spAutoFit/>
          </a:bodyPr>
          <a:lstStyle/>
          <a:p>
            <a:pPr algn="ctr"/>
            <a:r>
              <a:rPr lang="en-US" sz="2400" b="1" dirty="0" smtClean="0"/>
              <a:t>32%</a:t>
            </a:r>
            <a:endParaRPr lang="en-US" sz="2400" b="1" dirty="0"/>
          </a:p>
        </p:txBody>
      </p:sp>
      <p:sp>
        <p:nvSpPr>
          <p:cNvPr id="15" name="TextBox 14"/>
          <p:cNvSpPr txBox="1"/>
          <p:nvPr/>
        </p:nvSpPr>
        <p:spPr>
          <a:xfrm>
            <a:off x="4419600" y="2895598"/>
            <a:ext cx="914400" cy="461665"/>
          </a:xfrm>
          <a:prstGeom prst="rect">
            <a:avLst/>
          </a:prstGeom>
          <a:solidFill>
            <a:srgbClr val="9A6700"/>
          </a:solidFill>
        </p:spPr>
        <p:txBody>
          <a:bodyPr wrap="square" rtlCol="0">
            <a:spAutoFit/>
          </a:bodyPr>
          <a:lstStyle/>
          <a:p>
            <a:pPr algn="ctr"/>
            <a:r>
              <a:rPr lang="en-US" sz="2400" b="1" dirty="0" smtClean="0"/>
              <a:t>68%</a:t>
            </a:r>
            <a:endParaRPr lang="en-US" sz="2400" b="1" dirty="0"/>
          </a:p>
        </p:txBody>
      </p:sp>
      <p:sp>
        <p:nvSpPr>
          <p:cNvPr id="16" name="TextBox 15"/>
          <p:cNvSpPr txBox="1"/>
          <p:nvPr/>
        </p:nvSpPr>
        <p:spPr>
          <a:xfrm>
            <a:off x="5791200" y="2447072"/>
            <a:ext cx="1424152" cy="769441"/>
          </a:xfrm>
          <a:prstGeom prst="rect">
            <a:avLst/>
          </a:prstGeom>
          <a:solidFill>
            <a:srgbClr val="9A6700"/>
          </a:solidFill>
        </p:spPr>
        <p:txBody>
          <a:bodyPr wrap="square" rtlCol="0">
            <a:spAutoFit/>
          </a:bodyPr>
          <a:lstStyle/>
          <a:p>
            <a:pPr algn="ctr"/>
            <a:r>
              <a:rPr lang="en-US" sz="4400" b="1" dirty="0" smtClean="0"/>
              <a:t>80%</a:t>
            </a:r>
            <a:endParaRPr lang="en-US" sz="4400" b="1" dirty="0"/>
          </a:p>
        </p:txBody>
      </p:sp>
      <p:sp>
        <p:nvSpPr>
          <p:cNvPr id="17" name="TextBox 16"/>
          <p:cNvSpPr txBox="1"/>
          <p:nvPr/>
        </p:nvSpPr>
        <p:spPr>
          <a:xfrm>
            <a:off x="7438697" y="2438400"/>
            <a:ext cx="1424152" cy="769441"/>
          </a:xfrm>
          <a:prstGeom prst="rect">
            <a:avLst/>
          </a:prstGeom>
          <a:solidFill>
            <a:srgbClr val="9A6700"/>
          </a:solidFill>
        </p:spPr>
        <p:txBody>
          <a:bodyPr wrap="square" rtlCol="0">
            <a:spAutoFit/>
          </a:bodyPr>
          <a:lstStyle/>
          <a:p>
            <a:pPr algn="ctr"/>
            <a:r>
              <a:rPr lang="en-US" sz="4400" b="1" dirty="0" smtClean="0"/>
              <a:t>80%</a:t>
            </a:r>
            <a:endParaRPr lang="en-US" sz="4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12</a:t>
            </a:fld>
            <a:endParaRPr lang="en-US" sz="1400" b="1" dirty="0"/>
          </a:p>
        </p:txBody>
      </p:sp>
      <p:pic>
        <p:nvPicPr>
          <p:cNvPr id="2051" name="Picture 3" descr="C:\Users\TPB\Desktop\HIP Investor\Conference Slides\HRA Screenshots\OTP Cap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145628"/>
            <a:ext cx="7924800" cy="521422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a:spLocks noGrp="1"/>
          </p:cNvSpPr>
          <p:nvPr>
            <p:ph type="title"/>
          </p:nvPr>
        </p:nvSpPr>
        <p:spPr>
          <a:xfrm>
            <a:off x="838200" y="1295400"/>
            <a:ext cx="7924800" cy="533400"/>
          </a:xfrm>
          <a:solidFill>
            <a:schemeClr val="bg1"/>
          </a:solidFill>
        </p:spPr>
        <p:txBody>
          <a:bodyPr>
            <a:noAutofit/>
          </a:bodyPr>
          <a:lstStyle/>
          <a:p>
            <a:pPr algn="ctr"/>
            <a:r>
              <a:rPr lang="en-US" sz="2400" i="1" dirty="0" smtClean="0">
                <a:solidFill>
                  <a:schemeClr val="tx1"/>
                </a:solidFill>
              </a:rPr>
              <a:t>Ocean Tomo Patent ETF (OTP)</a:t>
            </a:r>
            <a:endParaRPr lang="en-US" sz="2400" i="1" dirty="0">
              <a:solidFill>
                <a:schemeClr val="tx1"/>
              </a:solidFill>
            </a:endParaRPr>
          </a:p>
        </p:txBody>
      </p:sp>
      <p:sp>
        <p:nvSpPr>
          <p:cNvPr id="5" name="Title 1"/>
          <p:cNvSpPr txBox="1">
            <a:spLocks/>
          </p:cNvSpPr>
          <p:nvPr/>
        </p:nvSpPr>
        <p:spPr bwMode="auto">
          <a:xfrm>
            <a:off x="838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n-lt"/>
                <a:ea typeface="+mj-ea"/>
                <a:cs typeface="+mj-cs"/>
              </a:rPr>
              <a:t>Intangibles </a:t>
            </a:r>
            <a:r>
              <a:rPr lang="en-US" sz="4000" b="1" dirty="0" smtClean="0">
                <a:latin typeface="+mn-lt"/>
                <a:ea typeface="+mj-ea"/>
                <a:cs typeface="+mj-cs"/>
              </a:rPr>
              <a:t>Index</a:t>
            </a:r>
            <a:r>
              <a:rPr kumimoji="0" lang="en-US" sz="4000" b="1" i="0" u="none" strike="noStrike" kern="1200" cap="none" spc="0" normalizeH="0" baseline="0" noProof="0" dirty="0" smtClean="0">
                <a:ln>
                  <a:noFill/>
                </a:ln>
                <a:solidFill>
                  <a:schemeClr val="tx1"/>
                </a:solidFill>
                <a:effectLst/>
                <a:uLnTx/>
                <a:uFillTx/>
                <a:latin typeface="+mn-lt"/>
                <a:ea typeface="+mj-ea"/>
                <a:cs typeface="+mj-cs"/>
              </a:rPr>
              <a:t> </a:t>
            </a:r>
            <a:r>
              <a:rPr lang="en-US" sz="4000" b="1" dirty="0" smtClean="0">
                <a:latin typeface="+mn-lt"/>
                <a:ea typeface="+mj-ea"/>
                <a:cs typeface="+mj-cs"/>
              </a:rPr>
              <a:t>Beats S&amp;P500 </a:t>
            </a:r>
            <a:br>
              <a:rPr lang="en-US" sz="4000" b="1" dirty="0" smtClean="0">
                <a:latin typeface="+mn-lt"/>
                <a:ea typeface="+mj-ea"/>
                <a:cs typeface="+mj-cs"/>
              </a:rPr>
            </a:br>
            <a:r>
              <a:rPr lang="en-US" sz="2800" b="1" dirty="0" smtClean="0">
                <a:latin typeface="+mn-lt"/>
                <a:ea typeface="+mj-ea"/>
                <a:cs typeface="+mj-cs"/>
              </a:rPr>
              <a:t>(12/29/06 to 3/05/11)</a:t>
            </a:r>
            <a:endParaRPr kumimoji="0" lang="en-US" sz="4000" b="1" i="0" u="none" strike="noStrike" kern="1200" cap="none" spc="0" normalizeH="0" baseline="0" noProof="0" dirty="0">
              <a:ln>
                <a:noFill/>
              </a:ln>
              <a:solidFill>
                <a:schemeClr val="tx1"/>
              </a:solidFill>
              <a:effectLst/>
              <a:uLnTx/>
              <a:uFillTx/>
              <a:latin typeface="+mn-lt"/>
              <a:ea typeface="+mj-ea"/>
              <a:cs typeface="+mj-cs"/>
            </a:endParaRPr>
          </a:p>
        </p:txBody>
      </p:sp>
      <p:sp>
        <p:nvSpPr>
          <p:cNvPr id="3" name="TextBox 2"/>
          <p:cNvSpPr txBox="1"/>
          <p:nvPr/>
        </p:nvSpPr>
        <p:spPr>
          <a:xfrm>
            <a:off x="3200400" y="1752600"/>
            <a:ext cx="3048000" cy="685800"/>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6477000" y="3048000"/>
            <a:ext cx="1600200" cy="523220"/>
          </a:xfrm>
          <a:prstGeom prst="rect">
            <a:avLst/>
          </a:prstGeom>
          <a:solidFill>
            <a:srgbClr val="00B0F0"/>
          </a:solidFill>
        </p:spPr>
        <p:txBody>
          <a:bodyPr wrap="square" rtlCol="0">
            <a:spAutoFit/>
          </a:bodyPr>
          <a:lstStyle/>
          <a:p>
            <a:pPr algn="ctr"/>
            <a:r>
              <a:rPr lang="en-US" sz="2800" b="1" dirty="0" smtClean="0">
                <a:solidFill>
                  <a:srgbClr val="FFFF00"/>
                </a:solidFill>
              </a:rPr>
              <a:t>+7.7%</a:t>
            </a:r>
            <a:endParaRPr lang="en-US" sz="2800" b="1" dirty="0">
              <a:solidFill>
                <a:srgbClr val="FFFF00"/>
              </a:solidFill>
            </a:endParaRPr>
          </a:p>
        </p:txBody>
      </p:sp>
      <p:sp>
        <p:nvSpPr>
          <p:cNvPr id="9" name="TextBox 8"/>
          <p:cNvSpPr txBox="1"/>
          <p:nvPr/>
        </p:nvSpPr>
        <p:spPr>
          <a:xfrm>
            <a:off x="6629400" y="4658380"/>
            <a:ext cx="1600200" cy="523220"/>
          </a:xfrm>
          <a:prstGeom prst="rect">
            <a:avLst/>
          </a:prstGeom>
          <a:solidFill>
            <a:srgbClr val="FF0000"/>
          </a:solidFill>
        </p:spPr>
        <p:txBody>
          <a:bodyPr wrap="square" rtlCol="0">
            <a:spAutoFit/>
          </a:bodyPr>
          <a:lstStyle/>
          <a:p>
            <a:pPr algn="ctr"/>
            <a:r>
              <a:rPr lang="en-US" sz="2800" b="1" dirty="0" smtClean="0"/>
              <a:t>-3.9%</a:t>
            </a:r>
            <a:endParaRPr lang="en-US" sz="2800" b="1" dirty="0"/>
          </a:p>
        </p:txBody>
      </p:sp>
    </p:spTree>
    <p:extLst>
      <p:ext uri="{BB962C8B-B14F-4D97-AF65-F5344CB8AC3E}">
        <p14:creationId xmlns:p14="http://schemas.microsoft.com/office/powerpoint/2010/main" xmlns="" val="1946866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5800" y="2667000"/>
            <a:ext cx="6705600"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200" dirty="0" smtClean="0">
                <a:solidFill>
                  <a:schemeClr val="tx1"/>
                </a:solidFill>
              </a:rPr>
              <a:t>Today’s Agenda</a:t>
            </a:r>
            <a:endParaRPr lang="en-US" sz="3200" dirty="0">
              <a:solidFill>
                <a:schemeClr val="tx1"/>
              </a:solidFill>
            </a:endParaRPr>
          </a:p>
        </p:txBody>
      </p:sp>
      <p:sp>
        <p:nvSpPr>
          <p:cNvPr id="3" name="Content Placeholder 2"/>
          <p:cNvSpPr>
            <a:spLocks noGrp="1"/>
          </p:cNvSpPr>
          <p:nvPr>
            <p:ph idx="1"/>
          </p:nvPr>
        </p:nvSpPr>
        <p:spPr>
          <a:xfrm>
            <a:off x="1066800" y="1371600"/>
            <a:ext cx="7162800" cy="4525963"/>
          </a:xfrm>
        </p:spPr>
        <p:txBody>
          <a:bodyPr>
            <a:noAutofit/>
          </a:bodyPr>
          <a:lstStyle/>
          <a:p>
            <a:r>
              <a:rPr lang="en-US" sz="2800" dirty="0" smtClean="0"/>
              <a:t>What Are Your Firm’s </a:t>
            </a:r>
            <a:br>
              <a:rPr lang="en-US" sz="2800" dirty="0" smtClean="0"/>
            </a:br>
            <a:r>
              <a:rPr lang="en-US" sz="2800" dirty="0" smtClean="0"/>
              <a:t>Most Valuable Assets?</a:t>
            </a:r>
            <a:br>
              <a:rPr lang="en-US" sz="2800" dirty="0" smtClean="0"/>
            </a:br>
            <a:endParaRPr lang="en-US" sz="2800" dirty="0" smtClean="0"/>
          </a:p>
          <a:p>
            <a:r>
              <a:rPr lang="en-US" sz="2800" b="1" dirty="0" smtClean="0"/>
              <a:t>Can Managing those Assets Well </a:t>
            </a:r>
            <a:br>
              <a:rPr lang="en-US" sz="2800" b="1" dirty="0" smtClean="0"/>
            </a:br>
            <a:r>
              <a:rPr lang="en-US" sz="2800" b="1" dirty="0" smtClean="0"/>
              <a:t>Generate Shareholder Returns?</a:t>
            </a:r>
            <a:r>
              <a:rPr lang="en-US" sz="2800" dirty="0" smtClean="0"/>
              <a:t/>
            </a:r>
            <a:br>
              <a:rPr lang="en-US" sz="2800" dirty="0" smtClean="0"/>
            </a:br>
            <a:endParaRPr lang="en-US" sz="2800" dirty="0" smtClean="0"/>
          </a:p>
          <a:p>
            <a:r>
              <a:rPr lang="en-US" sz="2800" dirty="0" smtClean="0"/>
              <a:t>How Can You Value and Account for </a:t>
            </a:r>
            <a:br>
              <a:rPr lang="en-US" sz="2800" dirty="0" smtClean="0"/>
            </a:br>
            <a:r>
              <a:rPr lang="en-US" sz="2800" dirty="0" smtClean="0"/>
              <a:t>Your Most Valuable Assets?</a:t>
            </a:r>
          </a:p>
          <a:p>
            <a:endParaRPr lang="en-US" sz="2800" dirty="0" smtClean="0"/>
          </a:p>
          <a:p>
            <a:r>
              <a:rPr lang="en-US" sz="2800" dirty="0" smtClean="0"/>
              <a:t>Where Does This Fit Your Company?</a:t>
            </a:r>
          </a:p>
        </p:txBody>
      </p:sp>
      <p:sp>
        <p:nvSpPr>
          <p:cNvPr id="5"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13</a:t>
            </a:fld>
            <a:endParaRPr lang="en-US" sz="1400" b="1" dirty="0"/>
          </a:p>
        </p:txBody>
      </p:sp>
    </p:spTree>
    <p:extLst>
      <p:ext uri="{BB962C8B-B14F-4D97-AF65-F5344CB8AC3E}">
        <p14:creationId xmlns:p14="http://schemas.microsoft.com/office/powerpoint/2010/main" xmlns="" val="234227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Content Placeholder 4" descr="fortuneBestCoWorkFor.jpg"/>
          <p:cNvPicPr>
            <a:picLocks noGrp="1" noChangeAspect="1"/>
          </p:cNvPicPr>
          <p:nvPr>
            <p:ph idx="1"/>
          </p:nvPr>
        </p:nvPicPr>
        <p:blipFill>
          <a:blip r:embed="rId2" cstate="print"/>
          <a:srcRect/>
          <a:stretch>
            <a:fillRect/>
          </a:stretch>
        </p:blipFill>
        <p:spPr>
          <a:xfrm>
            <a:off x="2743200" y="122238"/>
            <a:ext cx="4670425" cy="6126162"/>
          </a:xfrm>
        </p:spPr>
      </p:pic>
      <p:sp>
        <p:nvSpPr>
          <p:cNvPr id="5" name="TextBox 4"/>
          <p:cNvSpPr txBox="1"/>
          <p:nvPr/>
        </p:nvSpPr>
        <p:spPr>
          <a:xfrm>
            <a:off x="2671594" y="6172200"/>
            <a:ext cx="4948406" cy="276999"/>
          </a:xfrm>
          <a:prstGeom prst="rect">
            <a:avLst/>
          </a:prstGeom>
          <a:noFill/>
        </p:spPr>
        <p:txBody>
          <a:bodyPr wrap="none" rtlCol="0">
            <a:spAutoFit/>
          </a:bodyPr>
          <a:lstStyle/>
          <a:p>
            <a:r>
              <a:rPr lang="en-US" sz="1200" dirty="0" smtClean="0">
                <a:hlinkClick r:id="rId3"/>
              </a:rPr>
              <a:t>http://money.cnn.com/magazines/fortune/bestcompanies/2011/full_list/</a:t>
            </a:r>
            <a:endParaRPr lang="en-US" sz="1200" dirty="0"/>
          </a:p>
        </p:txBody>
      </p:sp>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14</a:t>
            </a:fld>
            <a:endParaRPr lang="en-US" sz="1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dirty="0" smtClean="0">
                <a:solidFill>
                  <a:schemeClr val="tx1"/>
                </a:solidFill>
              </a:rPr>
              <a:t>Wharton Professor Alex Edmans’</a:t>
            </a:r>
            <a:br>
              <a:rPr lang="en-US" sz="3200" dirty="0" smtClean="0">
                <a:solidFill>
                  <a:schemeClr val="tx1"/>
                </a:solidFill>
              </a:rPr>
            </a:br>
            <a:r>
              <a:rPr lang="en-US" sz="3200" dirty="0" smtClean="0">
                <a:solidFill>
                  <a:schemeClr val="tx1"/>
                </a:solidFill>
              </a:rPr>
              <a:t>Peer-Reviewed Academic Analysis</a:t>
            </a:r>
            <a:endParaRPr lang="en-US" sz="3200" dirty="0">
              <a:solidFill>
                <a:schemeClr val="tx1"/>
              </a:solidFill>
            </a:endParaRPr>
          </a:p>
        </p:txBody>
      </p:sp>
      <p:sp>
        <p:nvSpPr>
          <p:cNvPr id="16389" name="Rectangle 5"/>
          <p:cNvSpPr>
            <a:spLocks noChangeArrowheads="1"/>
          </p:cNvSpPr>
          <p:nvPr/>
        </p:nvSpPr>
        <p:spPr bwMode="auto">
          <a:xfrm>
            <a:off x="228600" y="1371600"/>
            <a:ext cx="3352800" cy="5078413"/>
          </a:xfrm>
          <a:prstGeom prst="rect">
            <a:avLst/>
          </a:prstGeom>
          <a:noFill/>
          <a:ln w="9525">
            <a:noFill/>
            <a:miter lim="800000"/>
            <a:headEnd/>
            <a:tailEnd/>
          </a:ln>
        </p:spPr>
        <p:txBody>
          <a:bodyPr>
            <a:spAutoFit/>
          </a:bodyPr>
          <a:lstStyle/>
          <a:p>
            <a:r>
              <a:rPr lang="en-US" sz="3600" b="1" i="1" dirty="0"/>
              <a:t>“Does the Stock Market Fully Value Intangibles? </a:t>
            </a:r>
          </a:p>
          <a:p>
            <a:r>
              <a:rPr lang="en-US" sz="3600" b="1" i="1" dirty="0"/>
              <a:t> * * *</a:t>
            </a:r>
          </a:p>
          <a:p>
            <a:r>
              <a:rPr lang="en-US" sz="3600" b="1" i="1" dirty="0"/>
              <a:t>Employee Satisfaction and Equity Prices”</a:t>
            </a:r>
          </a:p>
        </p:txBody>
      </p:sp>
      <p:sp>
        <p:nvSpPr>
          <p:cNvPr id="6" name="TextBox 5"/>
          <p:cNvSpPr txBox="1"/>
          <p:nvPr/>
        </p:nvSpPr>
        <p:spPr>
          <a:xfrm>
            <a:off x="4038600" y="5758278"/>
            <a:ext cx="4211409" cy="307777"/>
          </a:xfrm>
          <a:prstGeom prst="rect">
            <a:avLst/>
          </a:prstGeom>
          <a:noFill/>
        </p:spPr>
        <p:txBody>
          <a:bodyPr wrap="none" rtlCol="0">
            <a:spAutoFit/>
          </a:bodyPr>
          <a:lstStyle/>
          <a:p>
            <a:r>
              <a:rPr lang="en-US" sz="1400" dirty="0" smtClean="0">
                <a:hlinkClick r:id="rId2"/>
              </a:rPr>
              <a:t>http://fic.wharton.upenn.edu/fic/papers/09/0917.pdf</a:t>
            </a:r>
            <a:endParaRPr lang="en-US" sz="1400" dirty="0"/>
          </a:p>
        </p:txBody>
      </p:sp>
      <p:pic>
        <p:nvPicPr>
          <p:cNvPr id="1026" name="Picture 2" descr="C:\Users\TPB\Desktop\HIP Investor\Conference Slides\HRA Screenshots\Alex Edma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67564" y="1524000"/>
            <a:ext cx="3048680" cy="423427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15</a:t>
            </a:fld>
            <a:endParaRPr lang="en-US" sz="1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458200" cy="1143000"/>
          </a:xfrm>
        </p:spPr>
        <p:txBody>
          <a:bodyPr>
            <a:noAutofit/>
          </a:bodyPr>
          <a:lstStyle/>
          <a:p>
            <a:pPr algn="ctr">
              <a:defRPr/>
            </a:pPr>
            <a:r>
              <a:rPr lang="en-US" sz="4000" dirty="0" smtClean="0">
                <a:solidFill>
                  <a:schemeClr val="tx1"/>
                </a:solidFill>
              </a:rPr>
              <a:t>Investing in “100 Best” to Work For </a:t>
            </a:r>
            <a:br>
              <a:rPr lang="en-US" sz="4000" dirty="0" smtClean="0">
                <a:solidFill>
                  <a:schemeClr val="tx1"/>
                </a:solidFill>
              </a:rPr>
            </a:br>
            <a:r>
              <a:rPr lang="en-US" sz="4000" dirty="0" smtClean="0">
                <a:solidFill>
                  <a:schemeClr val="tx1"/>
                </a:solidFill>
              </a:rPr>
              <a:t>Can Beat the Market (1998-2010)</a:t>
            </a:r>
          </a:p>
        </p:txBody>
      </p:sp>
      <p:pic>
        <p:nvPicPr>
          <p:cNvPr id="18436" name="Content Placeholder 8" descr="GreatPlaces-Russell-2008returns.gif"/>
          <p:cNvPicPr>
            <a:picLocks noGrp="1" noChangeAspect="1"/>
          </p:cNvPicPr>
          <p:nvPr>
            <p:ph idx="1"/>
          </p:nvPr>
        </p:nvPicPr>
        <p:blipFill>
          <a:blip r:embed="rId2" cstate="print"/>
          <a:srcRect/>
          <a:stretch>
            <a:fillRect/>
          </a:stretch>
        </p:blipFill>
        <p:spPr>
          <a:xfrm>
            <a:off x="2057400" y="1828800"/>
            <a:ext cx="5029200" cy="4031509"/>
          </a:xfrm>
        </p:spPr>
      </p:pic>
      <p:sp>
        <p:nvSpPr>
          <p:cNvPr id="18437" name="Rectangle 9"/>
          <p:cNvSpPr>
            <a:spLocks noChangeArrowheads="1"/>
          </p:cNvSpPr>
          <p:nvPr/>
        </p:nvSpPr>
        <p:spPr bwMode="auto">
          <a:xfrm>
            <a:off x="-381000" y="6248400"/>
            <a:ext cx="4114800" cy="600164"/>
          </a:xfrm>
          <a:prstGeom prst="rect">
            <a:avLst/>
          </a:prstGeom>
          <a:noFill/>
          <a:ln w="9525">
            <a:noFill/>
            <a:miter lim="800000"/>
            <a:headEnd/>
            <a:tailEnd/>
          </a:ln>
        </p:spPr>
        <p:txBody>
          <a:bodyPr>
            <a:spAutoFit/>
          </a:bodyPr>
          <a:lstStyle/>
          <a:p>
            <a:pPr lvl="1"/>
            <a:r>
              <a:rPr lang="en-US" sz="1100" dirty="0"/>
              <a:t>Source: </a:t>
            </a:r>
            <a:r>
              <a:rPr lang="en-US" sz="1100" dirty="0" smtClean="0">
                <a:hlinkClick r:id="rId3"/>
              </a:rPr>
              <a:t>Russell</a:t>
            </a:r>
            <a:r>
              <a:rPr lang="en-US" sz="1100" dirty="0" smtClean="0"/>
              <a:t> Investment Group, </a:t>
            </a:r>
            <a:r>
              <a:rPr lang="en-US" sz="1100" dirty="0"/>
              <a:t>via </a:t>
            </a:r>
          </a:p>
          <a:p>
            <a:pPr lvl="1"/>
            <a:r>
              <a:rPr lang="en-US" sz="1100" dirty="0" smtClean="0"/>
              <a:t>© Great </a:t>
            </a:r>
            <a:r>
              <a:rPr lang="en-US" sz="1100" dirty="0"/>
              <a:t>Places To </a:t>
            </a:r>
            <a:r>
              <a:rPr lang="en-US" sz="1100" dirty="0" smtClean="0"/>
              <a:t>Work® Institute</a:t>
            </a:r>
          </a:p>
          <a:p>
            <a:pPr lvl="1"/>
            <a:r>
              <a:rPr lang="en-US" sz="1100" dirty="0" smtClean="0"/>
              <a:t>1998-2010, </a:t>
            </a:r>
            <a:r>
              <a:rPr lang="en-US" sz="1100" b="1" dirty="0" smtClean="0"/>
              <a:t>ANNUALIZED RETURNS</a:t>
            </a:r>
            <a:endParaRPr lang="en-US" sz="1100" b="1" dirty="0"/>
          </a:p>
        </p:txBody>
      </p:sp>
      <p:pic>
        <p:nvPicPr>
          <p:cNvPr id="78850" name="Picture 2" descr="graph_23.jpg"/>
          <p:cNvPicPr>
            <a:picLocks noChangeAspect="1" noChangeArrowheads="1"/>
          </p:cNvPicPr>
          <p:nvPr/>
        </p:nvPicPr>
        <p:blipFill>
          <a:blip r:embed="rId4" cstate="print"/>
          <a:srcRect/>
          <a:stretch>
            <a:fillRect/>
          </a:stretch>
        </p:blipFill>
        <p:spPr bwMode="auto">
          <a:xfrm>
            <a:off x="1066800" y="1447800"/>
            <a:ext cx="7620000" cy="4780770"/>
          </a:xfrm>
          <a:prstGeom prst="rect">
            <a:avLst/>
          </a:prstGeom>
          <a:noFill/>
        </p:spPr>
      </p:pic>
      <p:sp>
        <p:nvSpPr>
          <p:cNvPr id="3" name="TextBox 2"/>
          <p:cNvSpPr txBox="1"/>
          <p:nvPr/>
        </p:nvSpPr>
        <p:spPr>
          <a:xfrm>
            <a:off x="2209800" y="1447800"/>
            <a:ext cx="1505606" cy="461665"/>
          </a:xfrm>
          <a:prstGeom prst="rect">
            <a:avLst/>
          </a:prstGeom>
          <a:solidFill>
            <a:schemeClr val="bg1"/>
          </a:solidFill>
        </p:spPr>
        <p:txBody>
          <a:bodyPr wrap="square" rtlCol="0">
            <a:spAutoFit/>
          </a:bodyPr>
          <a:lstStyle/>
          <a:p>
            <a:r>
              <a:rPr lang="en-US" sz="2400" b="1" dirty="0" smtClean="0">
                <a:latin typeface="Arial Black" pitchFamily="34" charset="0"/>
              </a:rPr>
              <a:t>+11.1%</a:t>
            </a:r>
            <a:endParaRPr lang="en-US" sz="2400" b="1" dirty="0">
              <a:latin typeface="Arial Black" pitchFamily="34" charset="0"/>
            </a:endParaRPr>
          </a:p>
        </p:txBody>
      </p:sp>
      <p:sp>
        <p:nvSpPr>
          <p:cNvPr id="5" name="TextBox 4"/>
          <p:cNvSpPr txBox="1"/>
          <p:nvPr/>
        </p:nvSpPr>
        <p:spPr>
          <a:xfrm>
            <a:off x="3962400" y="2600576"/>
            <a:ext cx="1371599" cy="461665"/>
          </a:xfrm>
          <a:prstGeom prst="rect">
            <a:avLst/>
          </a:prstGeom>
          <a:solidFill>
            <a:schemeClr val="bg1"/>
          </a:solidFill>
        </p:spPr>
        <p:txBody>
          <a:bodyPr wrap="square" rtlCol="0">
            <a:spAutoFit/>
          </a:bodyPr>
          <a:lstStyle/>
          <a:p>
            <a:r>
              <a:rPr lang="en-US" sz="2400" b="1" dirty="0" smtClean="0">
                <a:latin typeface="Arial Black" pitchFamily="34" charset="0"/>
              </a:rPr>
              <a:t>+6.7%</a:t>
            </a:r>
            <a:endParaRPr lang="en-US" sz="2400" b="1" dirty="0">
              <a:latin typeface="Arial Black" pitchFamily="34" charset="0"/>
            </a:endParaRPr>
          </a:p>
        </p:txBody>
      </p:sp>
      <p:sp>
        <p:nvSpPr>
          <p:cNvPr id="6" name="TextBox 5"/>
          <p:cNvSpPr txBox="1"/>
          <p:nvPr/>
        </p:nvSpPr>
        <p:spPr>
          <a:xfrm>
            <a:off x="5486401" y="3653135"/>
            <a:ext cx="1219200" cy="461665"/>
          </a:xfrm>
          <a:prstGeom prst="rect">
            <a:avLst/>
          </a:prstGeom>
          <a:solidFill>
            <a:schemeClr val="bg1"/>
          </a:solidFill>
        </p:spPr>
        <p:txBody>
          <a:bodyPr wrap="square" rtlCol="0">
            <a:spAutoFit/>
          </a:bodyPr>
          <a:lstStyle/>
          <a:p>
            <a:r>
              <a:rPr lang="en-US" sz="2400" b="1" dirty="0" smtClean="0"/>
              <a:t>+ 3.9%</a:t>
            </a:r>
            <a:endParaRPr lang="en-US" sz="2400" b="1" dirty="0"/>
          </a:p>
        </p:txBody>
      </p:sp>
      <p:sp>
        <p:nvSpPr>
          <p:cNvPr id="7" name="TextBox 6"/>
          <p:cNvSpPr txBox="1"/>
          <p:nvPr/>
        </p:nvSpPr>
        <p:spPr>
          <a:xfrm>
            <a:off x="7162800" y="3500735"/>
            <a:ext cx="1216572" cy="461665"/>
          </a:xfrm>
          <a:prstGeom prst="rect">
            <a:avLst/>
          </a:prstGeom>
          <a:solidFill>
            <a:schemeClr val="bg1"/>
          </a:solidFill>
        </p:spPr>
        <p:txBody>
          <a:bodyPr wrap="square" rtlCol="0">
            <a:spAutoFit/>
          </a:bodyPr>
          <a:lstStyle/>
          <a:p>
            <a:r>
              <a:rPr lang="en-US" sz="2400" b="1" dirty="0" smtClean="0"/>
              <a:t>+ 4.3%</a:t>
            </a:r>
            <a:endParaRPr lang="en-US" sz="2400" b="1" dirty="0"/>
          </a:p>
        </p:txBody>
      </p:sp>
      <p:sp>
        <p:nvSpPr>
          <p:cNvPr id="11"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16</a:t>
            </a:fld>
            <a:endParaRPr lang="en-US" sz="1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PB\Desktop\HIP Investor\Conference Slides\HRA Screenshots\PARWX Cap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2324" y="1277158"/>
            <a:ext cx="8789276" cy="488674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17</a:t>
            </a:fld>
            <a:endParaRPr lang="en-US" sz="1400" b="1" dirty="0"/>
          </a:p>
        </p:txBody>
      </p:sp>
      <p:sp>
        <p:nvSpPr>
          <p:cNvPr id="7" name="Title 1"/>
          <p:cNvSpPr>
            <a:spLocks noGrp="1"/>
          </p:cNvSpPr>
          <p:nvPr>
            <p:ph type="title"/>
          </p:nvPr>
        </p:nvSpPr>
        <p:spPr>
          <a:xfrm>
            <a:off x="202324" y="1295400"/>
            <a:ext cx="8713076" cy="487362"/>
          </a:xfrm>
          <a:solidFill>
            <a:schemeClr val="bg1"/>
          </a:solidFill>
        </p:spPr>
        <p:txBody>
          <a:bodyPr>
            <a:noAutofit/>
          </a:bodyPr>
          <a:lstStyle/>
          <a:p>
            <a:pPr algn="ctr"/>
            <a:r>
              <a:rPr lang="en-US" sz="2400" i="1" dirty="0" smtClean="0">
                <a:solidFill>
                  <a:schemeClr val="tx1"/>
                </a:solidFill>
              </a:rPr>
              <a:t>Parnassus Workplace Fund (PARWX)</a:t>
            </a:r>
            <a:endParaRPr lang="en-US" sz="2400" i="1" dirty="0">
              <a:solidFill>
                <a:schemeClr val="tx1"/>
              </a:solidFill>
            </a:endParaRPr>
          </a:p>
        </p:txBody>
      </p:sp>
      <p:sp>
        <p:nvSpPr>
          <p:cNvPr id="5" name="Title 1"/>
          <p:cNvSpPr txBox="1">
            <a:spLocks/>
          </p:cNvSpPr>
          <p:nvPr/>
        </p:nvSpPr>
        <p:spPr bwMode="auto">
          <a:xfrm>
            <a:off x="609600" y="152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n-lt"/>
                <a:ea typeface="+mj-ea"/>
                <a:cs typeface="+mj-cs"/>
              </a:rPr>
              <a:t>Investing in “Best” Companies to Work For</a:t>
            </a:r>
            <a:br>
              <a:rPr kumimoji="0" lang="en-US" sz="3200" b="1" i="0" u="none" strike="noStrike" kern="1200" cap="none" spc="0" normalizeH="0" baseline="0" noProof="0" dirty="0" smtClean="0">
                <a:ln>
                  <a:noFill/>
                </a:ln>
                <a:solidFill>
                  <a:schemeClr val="tx1"/>
                </a:solidFill>
                <a:effectLst/>
                <a:uLnTx/>
                <a:uFillTx/>
                <a:latin typeface="+mn-lt"/>
                <a:ea typeface="+mj-ea"/>
                <a:cs typeface="+mj-cs"/>
              </a:rPr>
            </a:br>
            <a:r>
              <a:rPr kumimoji="0" lang="en-US" sz="3200" b="1" i="0" u="none" strike="noStrike" kern="1200" cap="none" spc="0" normalizeH="0" baseline="0" noProof="0" dirty="0" smtClean="0">
                <a:ln>
                  <a:noFill/>
                </a:ln>
                <a:solidFill>
                  <a:schemeClr val="tx1"/>
                </a:solidFill>
                <a:effectLst/>
                <a:uLnTx/>
                <a:uFillTx/>
                <a:latin typeface="+mn-lt"/>
                <a:ea typeface="+mj-ea"/>
                <a:cs typeface="+mj-cs"/>
              </a:rPr>
              <a:t>Can</a:t>
            </a:r>
            <a:r>
              <a:rPr kumimoji="0" lang="en-US" sz="3200" b="1" i="0" u="none" strike="noStrike" kern="1200" cap="none" spc="0" normalizeH="0" noProof="0" dirty="0" smtClean="0">
                <a:ln>
                  <a:noFill/>
                </a:ln>
                <a:solidFill>
                  <a:schemeClr val="tx1"/>
                </a:solidFill>
                <a:effectLst/>
                <a:uLnTx/>
                <a:uFillTx/>
                <a:latin typeface="+mn-lt"/>
                <a:ea typeface="+mj-ea"/>
                <a:cs typeface="+mj-cs"/>
              </a:rPr>
              <a:t> B</a:t>
            </a:r>
            <a:r>
              <a:rPr kumimoji="0" lang="en-US" sz="3200" b="1" i="0" u="none" strike="noStrike" kern="1200" cap="none" spc="0" normalizeH="0" baseline="0" noProof="0" dirty="0" smtClean="0">
                <a:ln>
                  <a:noFill/>
                </a:ln>
                <a:solidFill>
                  <a:schemeClr val="tx1"/>
                </a:solidFill>
                <a:effectLst/>
                <a:uLnTx/>
                <a:uFillTx/>
                <a:latin typeface="+mn-lt"/>
                <a:ea typeface="+mj-ea"/>
                <a:cs typeface="+mj-cs"/>
              </a:rPr>
              <a:t>eat S&amp;P500 </a:t>
            </a:r>
            <a:r>
              <a:rPr kumimoji="0" lang="en-US" sz="2400" b="1" i="0" u="none" strike="noStrike" kern="1200" cap="none" spc="0" normalizeH="0" baseline="0" noProof="0" dirty="0" smtClean="0">
                <a:ln>
                  <a:noFill/>
                </a:ln>
                <a:solidFill>
                  <a:schemeClr val="tx1"/>
                </a:solidFill>
                <a:effectLst/>
                <a:uLnTx/>
                <a:uFillTx/>
                <a:latin typeface="+mn-lt"/>
                <a:ea typeface="+mj-ea"/>
                <a:cs typeface="+mj-cs"/>
              </a:rPr>
              <a:t>(4/21/06-3/05/12)</a:t>
            </a:r>
            <a:endParaRPr kumimoji="0" lang="en-US" sz="3200" b="1"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8" name="TextBox 7"/>
          <p:cNvSpPr txBox="1"/>
          <p:nvPr/>
        </p:nvSpPr>
        <p:spPr>
          <a:xfrm>
            <a:off x="4495800" y="2753380"/>
            <a:ext cx="1600200" cy="523220"/>
          </a:xfrm>
          <a:prstGeom prst="rect">
            <a:avLst/>
          </a:prstGeom>
          <a:solidFill>
            <a:srgbClr val="00B0F0"/>
          </a:solidFill>
        </p:spPr>
        <p:txBody>
          <a:bodyPr wrap="square" rtlCol="0">
            <a:spAutoFit/>
          </a:bodyPr>
          <a:lstStyle/>
          <a:p>
            <a:pPr algn="ctr"/>
            <a:r>
              <a:rPr lang="en-US" sz="2800" b="1" dirty="0" smtClean="0">
                <a:solidFill>
                  <a:srgbClr val="FFFF00"/>
                </a:solidFill>
              </a:rPr>
              <a:t>+33.2%</a:t>
            </a:r>
            <a:endParaRPr lang="en-US" sz="2800" b="1" dirty="0">
              <a:solidFill>
                <a:srgbClr val="FFFF00"/>
              </a:solidFill>
            </a:endParaRPr>
          </a:p>
        </p:txBody>
      </p:sp>
      <p:sp>
        <p:nvSpPr>
          <p:cNvPr id="9" name="TextBox 8"/>
          <p:cNvSpPr txBox="1"/>
          <p:nvPr/>
        </p:nvSpPr>
        <p:spPr>
          <a:xfrm>
            <a:off x="5181600" y="4582180"/>
            <a:ext cx="1600200" cy="523220"/>
          </a:xfrm>
          <a:prstGeom prst="rect">
            <a:avLst/>
          </a:prstGeom>
          <a:solidFill>
            <a:srgbClr val="FF0000"/>
          </a:solidFill>
        </p:spPr>
        <p:txBody>
          <a:bodyPr wrap="square" rtlCol="0">
            <a:spAutoFit/>
          </a:bodyPr>
          <a:lstStyle/>
          <a:p>
            <a:pPr algn="ctr"/>
            <a:r>
              <a:rPr lang="en-US" sz="2800" b="1" dirty="0" smtClean="0"/>
              <a:t>+6.6%</a:t>
            </a:r>
            <a:endParaRPr lang="en-US" sz="2800" b="1" dirty="0"/>
          </a:p>
        </p:txBody>
      </p:sp>
    </p:spTree>
    <p:extLst>
      <p:ext uri="{BB962C8B-B14F-4D97-AF65-F5344CB8AC3E}">
        <p14:creationId xmlns:p14="http://schemas.microsoft.com/office/powerpoint/2010/main" xmlns="" val="2116367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pPr algn="ctr">
              <a:defRPr/>
            </a:pPr>
            <a:r>
              <a:rPr lang="en-US" sz="4000" dirty="0" smtClean="0">
                <a:solidFill>
                  <a:schemeClr val="tx1"/>
                </a:solidFill>
              </a:rPr>
              <a:t> “Best Companies to Work For” </a:t>
            </a:r>
            <a:br>
              <a:rPr lang="en-US" sz="4000" dirty="0" smtClean="0">
                <a:solidFill>
                  <a:schemeClr val="tx1"/>
                </a:solidFill>
              </a:rPr>
            </a:br>
            <a:r>
              <a:rPr lang="en-US" sz="4000" dirty="0" smtClean="0">
                <a:solidFill>
                  <a:schemeClr val="tx1"/>
                </a:solidFill>
              </a:rPr>
              <a:t>Applying HIP-Weights </a:t>
            </a:r>
            <a:r>
              <a:rPr lang="en-US" sz="2400" dirty="0" smtClean="0">
                <a:solidFill>
                  <a:schemeClr val="tx1"/>
                </a:solidFill>
              </a:rPr>
              <a:t>(12/31/06-1/31/12)</a:t>
            </a:r>
            <a:endParaRPr lang="en-US" sz="4000" dirty="0">
              <a:solidFill>
                <a:schemeClr val="tx1"/>
              </a:solidFill>
            </a:endParaRPr>
          </a:p>
        </p:txBody>
      </p:sp>
      <p:sp>
        <p:nvSpPr>
          <p:cNvPr id="17413" name="Rectangle 4"/>
          <p:cNvSpPr>
            <a:spLocks noChangeArrowheads="1"/>
          </p:cNvSpPr>
          <p:nvPr/>
        </p:nvSpPr>
        <p:spPr bwMode="auto">
          <a:xfrm>
            <a:off x="381000" y="6519863"/>
            <a:ext cx="4572000" cy="261937"/>
          </a:xfrm>
          <a:prstGeom prst="rect">
            <a:avLst/>
          </a:prstGeom>
          <a:noFill/>
          <a:ln w="9525">
            <a:noFill/>
            <a:miter lim="800000"/>
            <a:headEnd/>
            <a:tailEnd/>
          </a:ln>
        </p:spPr>
        <p:txBody>
          <a:bodyPr>
            <a:spAutoFit/>
          </a:bodyPr>
          <a:lstStyle/>
          <a:p>
            <a:pPr lvl="1"/>
            <a:r>
              <a:rPr lang="en-US" sz="1100" dirty="0"/>
              <a:t>Source: the abstract  (papers.ssrn.com)</a:t>
            </a:r>
          </a:p>
        </p:txBody>
      </p:sp>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18</a:t>
            </a:fld>
            <a:endParaRPr lang="en-US" sz="1400" b="1" dirty="0"/>
          </a:p>
        </p:txBody>
      </p:sp>
      <p:graphicFrame>
        <p:nvGraphicFramePr>
          <p:cNvPr id="7" name="Content Placeholder 6"/>
          <p:cNvGraphicFramePr>
            <a:graphicFrameLocks noGrp="1"/>
          </p:cNvGraphicFramePr>
          <p:nvPr>
            <p:ph idx="1"/>
          </p:nvPr>
        </p:nvGraphicFramePr>
        <p:xfrm>
          <a:off x="533400" y="1676400"/>
          <a:ext cx="8153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57517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229600" cy="1143000"/>
          </a:xfrm>
        </p:spPr>
        <p:txBody>
          <a:bodyPr>
            <a:noAutofit/>
          </a:bodyPr>
          <a:lstStyle/>
          <a:p>
            <a:pPr algn="l"/>
            <a:r>
              <a:rPr lang="en-US" sz="3600" i="1" dirty="0" smtClean="0">
                <a:solidFill>
                  <a:schemeClr val="tx1"/>
                </a:solidFill>
                <a:latin typeface="Georgia" pitchFamily="18" charset="0"/>
              </a:rPr>
              <a:t>Sustainability</a:t>
            </a:r>
            <a:r>
              <a:rPr lang="en-US" sz="3600" i="1" dirty="0" smtClean="0">
                <a:solidFill>
                  <a:schemeClr val="tx1"/>
                </a:solidFill>
                <a:latin typeface="Georgia" pitchFamily="18" charset="0"/>
              </a:rPr>
              <a:t/>
            </a:r>
            <a:br>
              <a:rPr lang="en-US" sz="3600" i="1" dirty="0" smtClean="0">
                <a:solidFill>
                  <a:schemeClr val="tx1"/>
                </a:solidFill>
                <a:latin typeface="Georgia" pitchFamily="18" charset="0"/>
              </a:rPr>
            </a:br>
            <a:r>
              <a:rPr lang="en-US" sz="3600" i="1" dirty="0" smtClean="0">
                <a:solidFill>
                  <a:schemeClr val="tx1"/>
                </a:solidFill>
                <a:latin typeface="Georgia" pitchFamily="18" charset="0"/>
              </a:rPr>
              <a:t>Can Benefit</a:t>
            </a:r>
            <a:br>
              <a:rPr lang="en-US" sz="3600" i="1" dirty="0" smtClean="0">
                <a:solidFill>
                  <a:schemeClr val="tx1"/>
                </a:solidFill>
                <a:latin typeface="Georgia" pitchFamily="18" charset="0"/>
              </a:rPr>
            </a:br>
            <a:r>
              <a:rPr lang="en-US" sz="3600" i="1" dirty="0" smtClean="0">
                <a:solidFill>
                  <a:schemeClr val="tx1"/>
                </a:solidFill>
                <a:latin typeface="Georgia" pitchFamily="18" charset="0"/>
              </a:rPr>
              <a:t>Market Value</a:t>
            </a:r>
            <a:endParaRPr lang="en-US" sz="3600" i="1" dirty="0">
              <a:solidFill>
                <a:schemeClr val="tx1"/>
              </a:solidFill>
              <a:latin typeface="Georgia" pitchFamily="18" charset="0"/>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1C773F54-E88D-44A8-91FF-4EAD5773A9C3}" type="slidenum">
              <a:rPr lang="en-US" sz="1400" b="1" smtClean="0"/>
              <a:pPr>
                <a:defRPr/>
              </a:pPr>
              <a:t>19</a:t>
            </a:fld>
            <a:endParaRPr lang="en-US" sz="1400" b="1" dirty="0"/>
          </a:p>
        </p:txBody>
      </p:sp>
      <p:pic>
        <p:nvPicPr>
          <p:cNvPr id="11266" name="Picture 2"/>
          <p:cNvPicPr>
            <a:picLocks noChangeAspect="1" noChangeArrowheads="1"/>
          </p:cNvPicPr>
          <p:nvPr/>
        </p:nvPicPr>
        <p:blipFill>
          <a:blip r:embed="rId2" cstate="print"/>
          <a:srcRect/>
          <a:stretch>
            <a:fillRect/>
          </a:stretch>
        </p:blipFill>
        <p:spPr bwMode="auto">
          <a:xfrm>
            <a:off x="371475" y="1752600"/>
            <a:ext cx="4200525" cy="4562475"/>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4724401" y="0"/>
            <a:ext cx="4343400" cy="68506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1219200" y="6364288"/>
            <a:ext cx="184150" cy="641350"/>
          </a:xfrm>
          <a:prstGeom prst="rect">
            <a:avLst/>
          </a:prstGeom>
          <a:noFill/>
          <a:ln w="9525">
            <a:noFill/>
            <a:miter lim="800000"/>
            <a:headEnd/>
            <a:tailEnd/>
          </a:ln>
        </p:spPr>
        <p:txBody>
          <a:bodyPr wrap="none">
            <a:spAutoFit/>
          </a:bodyPr>
          <a:lstStyle/>
          <a:p>
            <a:endParaRPr lang="en-US" i="1" dirty="0">
              <a:solidFill>
                <a:srgbClr val="404A0D"/>
              </a:solidFill>
              <a:latin typeface="Myriad Pro"/>
            </a:endParaRPr>
          </a:p>
          <a:p>
            <a:endParaRPr lang="en-US" dirty="0">
              <a:latin typeface="Calibri" pitchFamily="34" charset="0"/>
            </a:endParaRPr>
          </a:p>
        </p:txBody>
      </p:sp>
      <p:pic>
        <p:nvPicPr>
          <p:cNvPr id="13316" name="Picture 4" descr="Herman_HIPinvestor-BOOK-Wiley-April2010">
            <a:hlinkClick r:id="rId3"/>
          </p:cNvPr>
          <p:cNvPicPr>
            <a:picLocks noChangeAspect="1" noChangeArrowheads="1"/>
          </p:cNvPicPr>
          <p:nvPr/>
        </p:nvPicPr>
        <p:blipFill>
          <a:blip r:embed="rId4" cstate="print"/>
          <a:srcRect/>
          <a:stretch>
            <a:fillRect/>
          </a:stretch>
        </p:blipFill>
        <p:spPr bwMode="auto">
          <a:xfrm>
            <a:off x="4191000" y="198438"/>
            <a:ext cx="4419600" cy="6126162"/>
          </a:xfrm>
          <a:prstGeom prst="rect">
            <a:avLst/>
          </a:prstGeom>
          <a:noFill/>
          <a:ln w="9525">
            <a:noFill/>
            <a:miter lim="800000"/>
            <a:headEnd/>
            <a:tailEnd/>
          </a:ln>
        </p:spPr>
      </p:pic>
      <p:sp>
        <p:nvSpPr>
          <p:cNvPr id="13317" name="Title 4"/>
          <p:cNvSpPr txBox="1">
            <a:spLocks/>
          </p:cNvSpPr>
          <p:nvPr/>
        </p:nvSpPr>
        <p:spPr bwMode="auto">
          <a:xfrm>
            <a:off x="0" y="5089029"/>
            <a:ext cx="3962400" cy="1692771"/>
          </a:xfrm>
          <a:prstGeom prst="rect">
            <a:avLst/>
          </a:prstGeom>
          <a:noFill/>
          <a:ln w="9525">
            <a:noFill/>
            <a:miter lim="800000"/>
            <a:headEnd/>
            <a:tailEnd/>
          </a:ln>
        </p:spPr>
        <p:txBody>
          <a:bodyPr anchor="ctr">
            <a:spAutoFit/>
          </a:bodyPr>
          <a:lstStyle/>
          <a:p>
            <a:pPr algn="ctr"/>
            <a:r>
              <a:rPr lang="en-US" sz="2400" b="1" i="1" dirty="0">
                <a:solidFill>
                  <a:srgbClr val="008000"/>
                </a:solidFill>
                <a:latin typeface="Myriad Pro"/>
              </a:rPr>
              <a:t>Published </a:t>
            </a:r>
            <a:r>
              <a:rPr lang="en-US" sz="2400" b="1" i="1" dirty="0" smtClean="0">
                <a:solidFill>
                  <a:srgbClr val="008000"/>
                </a:solidFill>
                <a:latin typeface="Myriad Pro"/>
              </a:rPr>
              <a:t>2010</a:t>
            </a:r>
            <a:endParaRPr lang="en-US" sz="2400" b="1" i="1" dirty="0">
              <a:solidFill>
                <a:srgbClr val="008000"/>
              </a:solidFill>
              <a:latin typeface="Calibri" pitchFamily="34" charset="0"/>
            </a:endParaRPr>
          </a:p>
          <a:p>
            <a:pPr algn="ctr"/>
            <a:r>
              <a:rPr lang="en-US" sz="2000" b="1" i="1" dirty="0">
                <a:solidFill>
                  <a:srgbClr val="008000"/>
                </a:solidFill>
                <a:latin typeface="Myriad Pro"/>
              </a:rPr>
              <a:t>(John Wiley &amp; Sons</a:t>
            </a:r>
            <a:r>
              <a:rPr lang="en-US" sz="2000" b="1" i="1" dirty="0" smtClean="0">
                <a:solidFill>
                  <a:srgbClr val="008000"/>
                </a:solidFill>
                <a:latin typeface="Myriad Pro"/>
              </a:rPr>
              <a:t>)</a:t>
            </a:r>
          </a:p>
          <a:p>
            <a:pPr algn="ctr"/>
            <a:r>
              <a:rPr lang="en-US" sz="2000" b="1" i="1" dirty="0" smtClean="0">
                <a:solidFill>
                  <a:srgbClr val="008000"/>
                </a:solidFill>
                <a:latin typeface="Myriad Pro"/>
              </a:rPr>
              <a:t>*Amazon.com</a:t>
            </a:r>
          </a:p>
          <a:p>
            <a:pPr algn="ctr"/>
            <a:r>
              <a:rPr lang="en-US" sz="2000" b="1" i="1" dirty="0" smtClean="0">
                <a:solidFill>
                  <a:srgbClr val="008000"/>
                </a:solidFill>
                <a:latin typeface="Myriad Pro"/>
              </a:rPr>
              <a:t>*BetterWorldBooks</a:t>
            </a:r>
            <a:br>
              <a:rPr lang="en-US" sz="2000" b="1" i="1" dirty="0" smtClean="0">
                <a:solidFill>
                  <a:srgbClr val="008000"/>
                </a:solidFill>
                <a:latin typeface="Myriad Pro"/>
              </a:rPr>
            </a:br>
            <a:r>
              <a:rPr lang="en-US" sz="2000" b="1" i="1" dirty="0" smtClean="0">
                <a:solidFill>
                  <a:srgbClr val="008000"/>
                </a:solidFill>
                <a:latin typeface="Myriad Pro"/>
              </a:rPr>
              <a:t>* Wiley.com</a:t>
            </a:r>
            <a:endParaRPr lang="en-US" sz="2000" b="1" i="1" dirty="0">
              <a:solidFill>
                <a:srgbClr val="008000"/>
              </a:solidFill>
              <a:latin typeface="Myriad Pro"/>
            </a:endParaRPr>
          </a:p>
        </p:txBody>
      </p:sp>
      <p:pic>
        <p:nvPicPr>
          <p:cNvPr id="13318" name="Picture 6" descr="Inc800ceoRead-logos.bmp"/>
          <p:cNvPicPr>
            <a:picLocks noChangeAspect="1"/>
          </p:cNvPicPr>
          <p:nvPr/>
        </p:nvPicPr>
        <p:blipFill>
          <a:blip r:embed="rId5" cstate="print"/>
          <a:srcRect/>
          <a:stretch>
            <a:fillRect/>
          </a:stretch>
        </p:blipFill>
        <p:spPr bwMode="auto">
          <a:xfrm>
            <a:off x="76200" y="1374775"/>
            <a:ext cx="4114800" cy="430213"/>
          </a:xfrm>
          <a:prstGeom prst="rect">
            <a:avLst/>
          </a:prstGeom>
          <a:noFill/>
          <a:ln w="9525">
            <a:noFill/>
            <a:miter lim="800000"/>
            <a:headEnd/>
            <a:tailEnd/>
          </a:ln>
        </p:spPr>
      </p:pic>
      <p:sp>
        <p:nvSpPr>
          <p:cNvPr id="13319" name="Rectangle 9"/>
          <p:cNvSpPr>
            <a:spLocks noChangeArrowheads="1"/>
          </p:cNvSpPr>
          <p:nvPr/>
        </p:nvSpPr>
        <p:spPr bwMode="auto">
          <a:xfrm>
            <a:off x="457200" y="1981200"/>
            <a:ext cx="4572000" cy="2677656"/>
          </a:xfrm>
          <a:prstGeom prst="rect">
            <a:avLst/>
          </a:prstGeom>
          <a:noFill/>
          <a:ln w="9525">
            <a:noFill/>
            <a:miter lim="800000"/>
            <a:headEnd/>
            <a:tailEnd/>
          </a:ln>
        </p:spPr>
        <p:txBody>
          <a:bodyPr>
            <a:spAutoFit/>
          </a:bodyPr>
          <a:lstStyle/>
          <a:p>
            <a:r>
              <a:rPr lang="en-US" sz="2400" b="1" dirty="0"/>
              <a:t>Business Book </a:t>
            </a:r>
          </a:p>
          <a:p>
            <a:r>
              <a:rPr lang="en-US" sz="2400" b="1" dirty="0"/>
              <a:t>Bestseller List </a:t>
            </a:r>
            <a:endParaRPr lang="en-US" sz="2400" dirty="0"/>
          </a:p>
          <a:p>
            <a:endParaRPr lang="en-US" sz="2400" b="1" dirty="0" smtClean="0"/>
          </a:p>
          <a:p>
            <a:r>
              <a:rPr lang="en-US" sz="2400" b="1" dirty="0" smtClean="0"/>
              <a:t>10 University Curricula</a:t>
            </a:r>
          </a:p>
          <a:p>
            <a:endParaRPr lang="en-US" sz="2400" b="1" dirty="0" smtClean="0"/>
          </a:p>
          <a:p>
            <a:r>
              <a:rPr lang="en-US" sz="2400" b="1" dirty="0" smtClean="0"/>
              <a:t>Global Libraries </a:t>
            </a:r>
            <a:br>
              <a:rPr lang="en-US" sz="2400" b="1" dirty="0" smtClean="0"/>
            </a:br>
            <a:r>
              <a:rPr lang="en-US" sz="2400" b="1" dirty="0" smtClean="0"/>
              <a:t>on 5 Continents</a:t>
            </a:r>
            <a:endParaRPr lang="en-US" sz="2400" b="1" dirty="0"/>
          </a:p>
        </p:txBody>
      </p:sp>
      <p:sp>
        <p:nvSpPr>
          <p:cNvPr id="9"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a:t>
            </a:fld>
            <a:endParaRPr lang="en-US" sz="1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5800" y="3962400"/>
            <a:ext cx="6705600"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200" dirty="0" smtClean="0">
                <a:solidFill>
                  <a:schemeClr val="tx1"/>
                </a:solidFill>
              </a:rPr>
              <a:t>Today’s Agenda</a:t>
            </a:r>
            <a:endParaRPr lang="en-US" sz="3200" dirty="0">
              <a:solidFill>
                <a:schemeClr val="tx1"/>
              </a:solidFill>
            </a:endParaRPr>
          </a:p>
        </p:txBody>
      </p:sp>
      <p:sp>
        <p:nvSpPr>
          <p:cNvPr id="3" name="Content Placeholder 2"/>
          <p:cNvSpPr>
            <a:spLocks noGrp="1"/>
          </p:cNvSpPr>
          <p:nvPr>
            <p:ph idx="1"/>
          </p:nvPr>
        </p:nvSpPr>
        <p:spPr>
          <a:xfrm>
            <a:off x="1066800" y="1371600"/>
            <a:ext cx="7162800" cy="4525963"/>
          </a:xfrm>
        </p:spPr>
        <p:txBody>
          <a:bodyPr>
            <a:noAutofit/>
          </a:bodyPr>
          <a:lstStyle/>
          <a:p>
            <a:r>
              <a:rPr lang="en-US" sz="2800" dirty="0" smtClean="0"/>
              <a:t>What Are Your Firm’s </a:t>
            </a:r>
            <a:br>
              <a:rPr lang="en-US" sz="2800" dirty="0" smtClean="0"/>
            </a:br>
            <a:r>
              <a:rPr lang="en-US" sz="2800" dirty="0" smtClean="0"/>
              <a:t>Most Valuable Assets?</a:t>
            </a:r>
            <a:br>
              <a:rPr lang="en-US" sz="2800" dirty="0" smtClean="0"/>
            </a:br>
            <a:endParaRPr lang="en-US" sz="2800" dirty="0" smtClean="0"/>
          </a:p>
          <a:p>
            <a:r>
              <a:rPr lang="en-US" sz="2800" dirty="0" smtClean="0"/>
              <a:t>Can Managing those Assets Well </a:t>
            </a:r>
            <a:br>
              <a:rPr lang="en-US" sz="2800" dirty="0" smtClean="0"/>
            </a:br>
            <a:r>
              <a:rPr lang="en-US" sz="2800" dirty="0" smtClean="0"/>
              <a:t>Generate Shareholder Returns?</a:t>
            </a:r>
            <a:br>
              <a:rPr lang="en-US" sz="2800" dirty="0" smtClean="0"/>
            </a:br>
            <a:endParaRPr lang="en-US" sz="2800" dirty="0" smtClean="0"/>
          </a:p>
          <a:p>
            <a:r>
              <a:rPr lang="en-US" sz="2800" b="1" dirty="0" smtClean="0"/>
              <a:t>How Can You Value and Account for </a:t>
            </a:r>
            <a:br>
              <a:rPr lang="en-US" sz="2800" b="1" dirty="0" smtClean="0"/>
            </a:br>
            <a:r>
              <a:rPr lang="en-US" sz="2800" b="1" dirty="0" smtClean="0"/>
              <a:t>Your Most Valuable Assets?</a:t>
            </a:r>
          </a:p>
          <a:p>
            <a:endParaRPr lang="en-US" sz="2800" dirty="0" smtClean="0"/>
          </a:p>
          <a:p>
            <a:r>
              <a:rPr lang="en-US" sz="2800" dirty="0" smtClean="0"/>
              <a:t>Where Does This Fit Your Company?</a:t>
            </a:r>
          </a:p>
        </p:txBody>
      </p:sp>
      <p:sp>
        <p:nvSpPr>
          <p:cNvPr id="5"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20</a:t>
            </a:fld>
            <a:endParaRPr lang="en-US" sz="1400" b="1" dirty="0"/>
          </a:p>
        </p:txBody>
      </p:sp>
    </p:spTree>
    <p:extLst>
      <p:ext uri="{BB962C8B-B14F-4D97-AF65-F5344CB8AC3E}">
        <p14:creationId xmlns:p14="http://schemas.microsoft.com/office/powerpoint/2010/main" xmlns="" val="234227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858" y="1507153"/>
            <a:ext cx="4955942" cy="4339650"/>
          </a:xfrm>
          <a:prstGeom prst="rect">
            <a:avLst/>
          </a:prstGeom>
          <a:noFill/>
        </p:spPr>
        <p:txBody>
          <a:bodyPr wrap="square" rtlCol="0">
            <a:spAutoFit/>
          </a:bodyPr>
          <a:lstStyle/>
          <a:p>
            <a:pPr>
              <a:tabLst>
                <a:tab pos="511175" algn="l"/>
              </a:tabLst>
            </a:pPr>
            <a:r>
              <a:rPr lang="en-US" sz="2800" dirty="0" smtClean="0"/>
              <a:t>“</a:t>
            </a:r>
            <a:r>
              <a:rPr lang="en-US" sz="3600" b="1" dirty="0" smtClean="0"/>
              <a:t>Total </a:t>
            </a:r>
            <a:r>
              <a:rPr lang="en-US" sz="3600" b="1" dirty="0"/>
              <a:t>wealth includes</a:t>
            </a:r>
            <a:r>
              <a:rPr lang="en-US" sz="3600" dirty="0"/>
              <a:t> </a:t>
            </a:r>
            <a:r>
              <a:rPr lang="en-US" sz="2800" dirty="0"/>
              <a:t>all sources of </a:t>
            </a:r>
            <a:r>
              <a:rPr lang="en-US" sz="2800" dirty="0" smtClean="0"/>
              <a:t>‘income’ </a:t>
            </a:r>
            <a:r>
              <a:rPr lang="en-US" sz="2800" dirty="0"/>
              <a:t>or consumable services. </a:t>
            </a:r>
            <a:r>
              <a:rPr lang="en-US" sz="2800" dirty="0" smtClean="0"/>
              <a:t> One </a:t>
            </a:r>
            <a:r>
              <a:rPr lang="en-US" sz="2800" dirty="0"/>
              <a:t>such source is the </a:t>
            </a:r>
            <a:r>
              <a:rPr lang="en-US" sz="3600" b="1" dirty="0"/>
              <a:t>productive capacity of human </a:t>
            </a:r>
            <a:r>
              <a:rPr lang="en-US" sz="3600" b="1" dirty="0" smtClean="0"/>
              <a:t>beings</a:t>
            </a:r>
            <a:r>
              <a:rPr lang="en-US" sz="2800" dirty="0" smtClean="0"/>
              <a:t>.” </a:t>
            </a:r>
            <a:r>
              <a:rPr lang="en-US" sz="2800" dirty="0"/>
              <a:t>	 </a:t>
            </a:r>
            <a:r>
              <a:rPr lang="en-US" sz="2800" dirty="0" smtClean="0"/>
              <a:t>                         </a:t>
            </a:r>
          </a:p>
          <a:p>
            <a:pPr>
              <a:tabLst>
                <a:tab pos="511175" algn="l"/>
              </a:tabLst>
            </a:pPr>
            <a:endParaRPr lang="en-US" sz="2800" dirty="0" smtClean="0"/>
          </a:p>
          <a:p>
            <a:pPr>
              <a:tabLst>
                <a:tab pos="511175" algn="l"/>
              </a:tabLst>
            </a:pPr>
            <a:r>
              <a:rPr lang="en-US" sz="2800" dirty="0" smtClean="0"/>
              <a:t>	– </a:t>
            </a:r>
            <a:r>
              <a:rPr lang="en-US" sz="2800" b="1" dirty="0" smtClean="0"/>
              <a:t>‘</a:t>
            </a:r>
            <a:r>
              <a:rPr lang="en-US" sz="2800" b="1" i="1" dirty="0" smtClean="0"/>
              <a:t>The Quantity Theory </a:t>
            </a:r>
            <a:br>
              <a:rPr lang="en-US" sz="2800" b="1" i="1" dirty="0" smtClean="0"/>
            </a:br>
            <a:r>
              <a:rPr lang="en-US" sz="2800" b="1" i="1" dirty="0" smtClean="0"/>
              <a:t>		of Money</a:t>
            </a:r>
            <a:r>
              <a:rPr lang="en-US" sz="2800" b="1" dirty="0" smtClean="0"/>
              <a:t>’ (1956)</a:t>
            </a:r>
            <a:endParaRPr lang="en-US" sz="28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1820758"/>
            <a:ext cx="3124200" cy="3570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457200" y="152400"/>
            <a:ext cx="8229600" cy="1143000"/>
          </a:xfrm>
        </p:spPr>
        <p:txBody>
          <a:bodyPr>
            <a:noAutofit/>
          </a:bodyPr>
          <a:lstStyle/>
          <a:p>
            <a:pPr algn="ctr"/>
            <a:r>
              <a:rPr lang="en-US" sz="3200" dirty="0" smtClean="0">
                <a:solidFill>
                  <a:schemeClr val="tx1"/>
                </a:solidFill>
              </a:rPr>
              <a:t>Nobel Laureate in Economics</a:t>
            </a:r>
            <a:br>
              <a:rPr lang="en-US" sz="3200" dirty="0" smtClean="0">
                <a:solidFill>
                  <a:schemeClr val="tx1"/>
                </a:solidFill>
              </a:rPr>
            </a:br>
            <a:r>
              <a:rPr lang="en-US" sz="3200" dirty="0" smtClean="0">
                <a:solidFill>
                  <a:schemeClr val="tx1"/>
                </a:solidFill>
              </a:rPr>
              <a:t>Dr. Milton Friedman</a:t>
            </a:r>
            <a:endParaRPr lang="en-US" sz="3200" dirty="0">
              <a:solidFill>
                <a:schemeClr val="tx1"/>
              </a:solidFill>
            </a:endParaRPr>
          </a:p>
        </p:txBody>
      </p:sp>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21</a:t>
            </a:fld>
            <a:endParaRPr lang="en-US" sz="1400" b="1" dirty="0"/>
          </a:p>
        </p:txBody>
      </p:sp>
    </p:spTree>
    <p:extLst>
      <p:ext uri="{BB962C8B-B14F-4D97-AF65-F5344CB8AC3E}">
        <p14:creationId xmlns:p14="http://schemas.microsoft.com/office/powerpoint/2010/main" xmlns="" val="2196973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TPB\Desktop\PutPeopleOnYourBS.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33" y="228600"/>
            <a:ext cx="8984567" cy="42672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TPB\Desktop\HIP Investor\Conference Slides\HRA Screenshots\HBR_Compact_Logo__Web_.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81000"/>
            <a:ext cx="2209800" cy="86550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22</a:t>
            </a:fld>
            <a:endParaRPr lang="en-US" sz="1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TPB\Desktop\PutPeopleOnYourBS.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33" y="228600"/>
            <a:ext cx="8984567" cy="42672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TPB\Desktop\HIP Investor\Conference Slides\HRA Screenshots\HBR_Compact_Logo__Web_.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81000"/>
            <a:ext cx="2209800" cy="86550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23</a:t>
            </a:fld>
            <a:endParaRPr lang="en-US" sz="1400" b="1" dirty="0"/>
          </a:p>
        </p:txBody>
      </p:sp>
      <p:sp>
        <p:nvSpPr>
          <p:cNvPr id="9" name="TextBox 8"/>
          <p:cNvSpPr txBox="1"/>
          <p:nvPr/>
        </p:nvSpPr>
        <p:spPr>
          <a:xfrm>
            <a:off x="1143000" y="4800600"/>
            <a:ext cx="6781800" cy="923330"/>
          </a:xfrm>
          <a:prstGeom prst="rect">
            <a:avLst/>
          </a:prstGeom>
          <a:solidFill>
            <a:schemeClr val="bg1"/>
          </a:solidFill>
        </p:spPr>
        <p:txBody>
          <a:bodyPr wrap="square" rtlCol="0">
            <a:spAutoFit/>
          </a:bodyPr>
          <a:lstStyle/>
          <a:p>
            <a:r>
              <a:rPr lang="en-US" sz="5400" b="1" i="1" dirty="0" smtClean="0">
                <a:latin typeface="Georgia" pitchFamily="18" charset="0"/>
              </a:rPr>
              <a:t>In January 1967 !!</a:t>
            </a:r>
            <a:endParaRPr lang="en-US" sz="5400" b="1" i="1" dirty="0">
              <a:latin typeface="Georg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TPB\Desktop\HIP Investor\Conference Slides\HRA Screenshots\RG Barry N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295400"/>
            <a:ext cx="7972508" cy="4876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85800" y="76200"/>
            <a:ext cx="8229600" cy="1143000"/>
          </a:xfrm>
        </p:spPr>
        <p:txBody>
          <a:bodyPr>
            <a:noAutofit/>
          </a:bodyPr>
          <a:lstStyle/>
          <a:p>
            <a:pPr algn="ctr"/>
            <a:r>
              <a:rPr lang="en-US" sz="3200" dirty="0">
                <a:solidFill>
                  <a:schemeClr val="tx1"/>
                </a:solidFill>
              </a:rPr>
              <a:t>R.G. Barry </a:t>
            </a:r>
            <a:r>
              <a:rPr lang="en-US" sz="3200" dirty="0" smtClean="0">
                <a:solidFill>
                  <a:schemeClr val="tx1"/>
                </a:solidFill>
              </a:rPr>
              <a:t>Corporation (ticker: DFZ)’s</a:t>
            </a:r>
            <a:br>
              <a:rPr lang="en-US" sz="3200" dirty="0" smtClean="0">
                <a:solidFill>
                  <a:schemeClr val="tx1"/>
                </a:solidFill>
              </a:rPr>
            </a:br>
            <a:r>
              <a:rPr lang="en-US" sz="3200" dirty="0" smtClean="0">
                <a:solidFill>
                  <a:schemeClr val="tx1"/>
                </a:solidFill>
              </a:rPr>
              <a:t>Human Capital Grew Profit +12.4% in 1969</a:t>
            </a:r>
            <a:endParaRPr lang="en-US" sz="3200" dirty="0">
              <a:solidFill>
                <a:schemeClr val="tx1"/>
              </a:solidFill>
            </a:endParaRPr>
          </a:p>
        </p:txBody>
      </p:sp>
      <p:sp>
        <p:nvSpPr>
          <p:cNvPr id="7"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24</a:t>
            </a:fld>
            <a:endParaRPr lang="en-US" sz="1400" b="1" dirty="0"/>
          </a:p>
        </p:txBody>
      </p:sp>
      <p:sp>
        <p:nvSpPr>
          <p:cNvPr id="8" name="TextBox 7"/>
          <p:cNvSpPr txBox="1"/>
          <p:nvPr/>
        </p:nvSpPr>
        <p:spPr>
          <a:xfrm>
            <a:off x="3429000" y="5983069"/>
            <a:ext cx="5257800" cy="646331"/>
          </a:xfrm>
          <a:prstGeom prst="rect">
            <a:avLst/>
          </a:prstGeom>
          <a:solidFill>
            <a:srgbClr val="8CE23E"/>
          </a:solidFill>
        </p:spPr>
        <p:txBody>
          <a:bodyPr wrap="square" rtlCol="0">
            <a:spAutoFit/>
          </a:bodyPr>
          <a:lstStyle/>
          <a:p>
            <a:r>
              <a:rPr lang="en-US" sz="3600" b="1" dirty="0" smtClean="0"/>
              <a:t> Higher Profit = +12.4%</a:t>
            </a:r>
            <a:endParaRPr lang="en-US" sz="3600" b="1" dirty="0"/>
          </a:p>
        </p:txBody>
      </p:sp>
    </p:spTree>
    <p:extLst>
      <p:ext uri="{BB962C8B-B14F-4D97-AF65-F5344CB8AC3E}">
        <p14:creationId xmlns:p14="http://schemas.microsoft.com/office/powerpoint/2010/main" xmlns="" val="163334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PB\Desktop\HIP Investor\Conference Slides\HRA Screenshots\RG Barry B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1092720"/>
            <a:ext cx="6477000" cy="53842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85800" y="0"/>
            <a:ext cx="8229600" cy="1143000"/>
          </a:xfrm>
        </p:spPr>
        <p:txBody>
          <a:bodyPr>
            <a:noAutofit/>
          </a:bodyPr>
          <a:lstStyle/>
          <a:p>
            <a:pPr algn="ctr"/>
            <a:r>
              <a:rPr lang="en-US" sz="3200" dirty="0">
                <a:solidFill>
                  <a:schemeClr val="tx1"/>
                </a:solidFill>
              </a:rPr>
              <a:t>R.G. Barry </a:t>
            </a:r>
            <a:r>
              <a:rPr lang="en-US" sz="3200" dirty="0" smtClean="0">
                <a:solidFill>
                  <a:schemeClr val="tx1"/>
                </a:solidFill>
              </a:rPr>
              <a:t>Corporation’s Assets Grew +7% </a:t>
            </a:r>
            <a:br>
              <a:rPr lang="en-US" sz="3200" dirty="0" smtClean="0">
                <a:solidFill>
                  <a:schemeClr val="tx1"/>
                </a:solidFill>
              </a:rPr>
            </a:br>
            <a:r>
              <a:rPr lang="en-US" sz="3200" dirty="0" smtClean="0">
                <a:solidFill>
                  <a:schemeClr val="tx1"/>
                </a:solidFill>
              </a:rPr>
              <a:t>With Human Capital on Balance Sheet</a:t>
            </a:r>
            <a:endParaRPr lang="en-US" sz="3200" dirty="0">
              <a:solidFill>
                <a:schemeClr val="tx1"/>
              </a:solidFill>
            </a:endParaRPr>
          </a:p>
        </p:txBody>
      </p:sp>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25</a:t>
            </a:fld>
            <a:endParaRPr lang="en-US" sz="1400" b="1" dirty="0"/>
          </a:p>
        </p:txBody>
      </p:sp>
      <p:sp>
        <p:nvSpPr>
          <p:cNvPr id="5" name="TextBox 4"/>
          <p:cNvSpPr txBox="1"/>
          <p:nvPr/>
        </p:nvSpPr>
        <p:spPr>
          <a:xfrm>
            <a:off x="457200" y="2209800"/>
            <a:ext cx="4724400" cy="523220"/>
          </a:xfrm>
          <a:prstGeom prst="rect">
            <a:avLst/>
          </a:prstGeom>
          <a:solidFill>
            <a:srgbClr val="8CE23E"/>
          </a:solidFill>
        </p:spPr>
        <p:txBody>
          <a:bodyPr wrap="square" rtlCol="0">
            <a:spAutoFit/>
          </a:bodyPr>
          <a:lstStyle/>
          <a:p>
            <a:r>
              <a:rPr lang="en-US" sz="2800" b="1" dirty="0" smtClean="0"/>
              <a:t> Higher Asset Value = +7%</a:t>
            </a:r>
            <a:endParaRPr lang="en-US" sz="2800" b="1" dirty="0"/>
          </a:p>
        </p:txBody>
      </p:sp>
    </p:spTree>
    <p:extLst>
      <p:ext uri="{BB962C8B-B14F-4D97-AF65-F5344CB8AC3E}">
        <p14:creationId xmlns:p14="http://schemas.microsoft.com/office/powerpoint/2010/main" xmlns="" val="4136067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1371600"/>
            <a:ext cx="4953000" cy="4647426"/>
          </a:xfrm>
          <a:prstGeom prst="rect">
            <a:avLst/>
          </a:prstGeom>
          <a:noFill/>
        </p:spPr>
        <p:txBody>
          <a:bodyPr wrap="square" rtlCol="0">
            <a:spAutoFit/>
          </a:bodyPr>
          <a:lstStyle/>
          <a:p>
            <a:r>
              <a:rPr lang="en-US" sz="2400" dirty="0" smtClean="0"/>
              <a:t>“There </a:t>
            </a:r>
            <a:r>
              <a:rPr lang="en-US" sz="2400" dirty="0"/>
              <a:t>is </a:t>
            </a:r>
            <a:r>
              <a:rPr lang="en-US" sz="3200" b="1" dirty="0"/>
              <a:t>one and only one social responsibility of </a:t>
            </a:r>
            <a:r>
              <a:rPr lang="en-US" sz="3200" b="1" dirty="0" smtClean="0"/>
              <a:t>business</a:t>
            </a:r>
            <a:r>
              <a:rPr lang="en-US" sz="3200" dirty="0" smtClean="0"/>
              <a:t> </a:t>
            </a:r>
            <a:r>
              <a:rPr lang="en-US" sz="2400" dirty="0" smtClean="0"/>
              <a:t>– to use </a:t>
            </a:r>
            <a:r>
              <a:rPr lang="en-US" sz="2400" dirty="0"/>
              <a:t>its resources and engage in activities designed to </a:t>
            </a:r>
            <a:r>
              <a:rPr lang="en-US" sz="3200" b="1" dirty="0"/>
              <a:t>increase its profits</a:t>
            </a:r>
            <a:r>
              <a:rPr lang="en-US" sz="2400" dirty="0"/>
              <a:t> so long as it stays within the rules of the game, which is to say, engages in open and free competition without deception or fraud</a:t>
            </a:r>
            <a:r>
              <a:rPr lang="en-US" sz="2400" dirty="0" smtClean="0"/>
              <a:t>.“</a:t>
            </a:r>
          </a:p>
          <a:p>
            <a:endParaRPr lang="en-US" sz="2400" dirty="0" smtClean="0"/>
          </a:p>
          <a:p>
            <a:r>
              <a:rPr lang="en-US" sz="2400" dirty="0"/>
              <a:t>	</a:t>
            </a:r>
            <a:r>
              <a:rPr lang="en-US" sz="2400" dirty="0" smtClean="0"/>
              <a:t>– </a:t>
            </a:r>
            <a:r>
              <a:rPr lang="en-US" sz="2400" b="1" i="1" dirty="0" smtClean="0"/>
              <a:t>New York Times</a:t>
            </a:r>
            <a:r>
              <a:rPr lang="en-US" sz="2400" b="1" dirty="0" smtClean="0"/>
              <a:t> (1970)</a:t>
            </a:r>
            <a:endParaRPr lang="en-US" sz="24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676399"/>
            <a:ext cx="3276600" cy="37446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pPr algn="ctr"/>
            <a:r>
              <a:rPr lang="en-US" sz="3200" dirty="0" smtClean="0">
                <a:solidFill>
                  <a:schemeClr val="tx1"/>
                </a:solidFill>
              </a:rPr>
              <a:t>Nobel Laureate in Economics</a:t>
            </a:r>
            <a:br>
              <a:rPr lang="en-US" sz="3200" dirty="0" smtClean="0">
                <a:solidFill>
                  <a:schemeClr val="tx1"/>
                </a:solidFill>
              </a:rPr>
            </a:br>
            <a:r>
              <a:rPr lang="en-US" sz="3200" dirty="0" smtClean="0">
                <a:solidFill>
                  <a:schemeClr val="tx1"/>
                </a:solidFill>
              </a:rPr>
              <a:t>Dr. Milton Friedman (14 years later)</a:t>
            </a:r>
            <a:r>
              <a:rPr lang="en-US" sz="3200" i="1" dirty="0">
                <a:solidFill>
                  <a:schemeClr val="tx1"/>
                </a:solidFill>
              </a:rPr>
              <a:t/>
            </a:r>
            <a:br>
              <a:rPr lang="en-US" sz="3200" i="1" dirty="0">
                <a:solidFill>
                  <a:schemeClr val="tx1"/>
                </a:solidFill>
              </a:rPr>
            </a:br>
            <a:endParaRPr lang="en-US" sz="3200" dirty="0">
              <a:solidFill>
                <a:schemeClr val="tx1"/>
              </a:solidFill>
            </a:endParaRPr>
          </a:p>
        </p:txBody>
      </p:sp>
      <p:sp>
        <p:nvSpPr>
          <p:cNvPr id="7"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26</a:t>
            </a:fld>
            <a:endParaRPr lang="en-US" sz="1400" b="1" dirty="0"/>
          </a:p>
        </p:txBody>
      </p:sp>
    </p:spTree>
    <p:extLst>
      <p:ext uri="{BB962C8B-B14F-4D97-AF65-F5344CB8AC3E}">
        <p14:creationId xmlns:p14="http://schemas.microsoft.com/office/powerpoint/2010/main" xmlns="" val="3155126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1C773F54-E88D-44A8-91FF-4EAD5773A9C3}" type="slidenum">
              <a:rPr lang="en-US" sz="1400" b="1" smtClean="0"/>
              <a:pPr>
                <a:defRPr/>
              </a:pPr>
              <a:t>27</a:t>
            </a:fld>
            <a:endParaRPr lang="en-US" sz="1400" b="1" dirty="0"/>
          </a:p>
        </p:txBody>
      </p:sp>
      <p:pic>
        <p:nvPicPr>
          <p:cNvPr id="6146" name="Picture 2"/>
          <p:cNvPicPr>
            <a:picLocks noChangeAspect="1" noChangeArrowheads="1"/>
          </p:cNvPicPr>
          <p:nvPr/>
        </p:nvPicPr>
        <p:blipFill>
          <a:blip r:embed="rId2" cstate="print"/>
          <a:srcRect/>
          <a:stretch>
            <a:fillRect/>
          </a:stretch>
        </p:blipFill>
        <p:spPr bwMode="auto">
          <a:xfrm>
            <a:off x="0" y="1295400"/>
            <a:ext cx="9144000" cy="5565377"/>
          </a:xfrm>
          <a:prstGeom prst="rect">
            <a:avLst/>
          </a:prstGeom>
          <a:noFill/>
          <a:ln w="9525">
            <a:noFill/>
            <a:miter lim="800000"/>
            <a:headEnd/>
            <a:tailEnd/>
          </a:ln>
        </p:spPr>
      </p:pic>
      <p:sp>
        <p:nvSpPr>
          <p:cNvPr id="6" name="TextBox 5"/>
          <p:cNvSpPr txBox="1"/>
          <p:nvPr/>
        </p:nvSpPr>
        <p:spPr>
          <a:xfrm>
            <a:off x="228600" y="268069"/>
            <a:ext cx="8686800" cy="646331"/>
          </a:xfrm>
          <a:prstGeom prst="rect">
            <a:avLst/>
          </a:prstGeom>
          <a:solidFill>
            <a:schemeClr val="bg1"/>
          </a:solidFill>
        </p:spPr>
        <p:txBody>
          <a:bodyPr wrap="square" rtlCol="0">
            <a:spAutoFit/>
          </a:bodyPr>
          <a:lstStyle/>
          <a:p>
            <a:pPr algn="r"/>
            <a:r>
              <a:rPr lang="en-US" sz="3600" b="1" i="1" dirty="0" smtClean="0">
                <a:latin typeface="Georgia" pitchFamily="18" charset="0"/>
              </a:rPr>
              <a:t>2003 Survey</a:t>
            </a:r>
          </a:p>
        </p:txBody>
      </p:sp>
      <p:pic>
        <p:nvPicPr>
          <p:cNvPr id="7" name="Picture 6"/>
          <p:cNvPicPr>
            <a:picLocks noChangeAspect="1" noChangeArrowheads="1"/>
          </p:cNvPicPr>
          <p:nvPr/>
        </p:nvPicPr>
        <p:blipFill>
          <a:blip r:embed="rId3" cstate="print"/>
          <a:srcRect/>
          <a:stretch>
            <a:fillRect/>
          </a:stretch>
        </p:blipFill>
        <p:spPr bwMode="auto">
          <a:xfrm>
            <a:off x="76200" y="76200"/>
            <a:ext cx="2874335" cy="1211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2853430087"/>
              </p:ext>
            </p:extLst>
          </p:nvPr>
        </p:nvGraphicFramePr>
        <p:xfrm>
          <a:off x="1" y="1524000"/>
          <a:ext cx="9144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US" sz="3200" dirty="0" smtClean="0">
                <a:solidFill>
                  <a:schemeClr val="tx1"/>
                </a:solidFill>
              </a:rPr>
              <a:t>Valuing People As an Asset:</a:t>
            </a:r>
            <a:br>
              <a:rPr lang="en-US" sz="3200" dirty="0" smtClean="0">
                <a:solidFill>
                  <a:schemeClr val="tx1"/>
                </a:solidFill>
              </a:rPr>
            </a:br>
            <a:r>
              <a:rPr lang="en-US" sz="3200" dirty="0" smtClean="0">
                <a:solidFill>
                  <a:schemeClr val="tx1"/>
                </a:solidFill>
              </a:rPr>
              <a:t>4 Main Methodologies</a:t>
            </a:r>
            <a:endParaRPr lang="en-US" sz="3200" dirty="0">
              <a:solidFill>
                <a:schemeClr val="tx1"/>
              </a:solidFill>
            </a:endParaRPr>
          </a:p>
        </p:txBody>
      </p:sp>
      <p:sp>
        <p:nvSpPr>
          <p:cNvPr id="5"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28</a:t>
            </a:fld>
            <a:endParaRPr lang="en-US" sz="1400" b="1" dirty="0"/>
          </a:p>
        </p:txBody>
      </p:sp>
    </p:spTree>
    <p:extLst>
      <p:ext uri="{BB962C8B-B14F-4D97-AF65-F5344CB8AC3E}">
        <p14:creationId xmlns:p14="http://schemas.microsoft.com/office/powerpoint/2010/main" xmlns="" val="2852285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1143000"/>
          </a:xfrm>
        </p:spPr>
        <p:txBody>
          <a:bodyPr>
            <a:normAutofit/>
          </a:bodyPr>
          <a:lstStyle/>
          <a:p>
            <a:pPr algn="ctr"/>
            <a:r>
              <a:rPr lang="en-US" sz="3200" dirty="0" smtClean="0">
                <a:solidFill>
                  <a:schemeClr val="tx1"/>
                </a:solidFill>
              </a:rPr>
              <a:t>Quantifying Human Resource Value:</a:t>
            </a:r>
            <a:br>
              <a:rPr lang="en-US" sz="3200" dirty="0" smtClean="0">
                <a:solidFill>
                  <a:schemeClr val="tx1"/>
                </a:solidFill>
              </a:rPr>
            </a:br>
            <a:r>
              <a:rPr lang="en-US" sz="3200" dirty="0" smtClean="0">
                <a:solidFill>
                  <a:schemeClr val="tx1"/>
                </a:solidFill>
              </a:rPr>
              <a:t>4 Examples – Only In India</a:t>
            </a:r>
            <a:endParaRPr lang="en-US" sz="3200" dirty="0">
              <a:solidFill>
                <a:schemeClr val="tx1"/>
              </a:solidFill>
            </a:endParaRPr>
          </a:p>
        </p:txBody>
      </p:sp>
      <p:grpSp>
        <p:nvGrpSpPr>
          <p:cNvPr id="3" name="Group 9"/>
          <p:cNvGrpSpPr/>
          <p:nvPr/>
        </p:nvGrpSpPr>
        <p:grpSpPr>
          <a:xfrm>
            <a:off x="76200" y="1563377"/>
            <a:ext cx="3398261" cy="1027423"/>
            <a:chOff x="0" y="98207"/>
            <a:chExt cx="3291840" cy="2304529"/>
          </a:xfrm>
        </p:grpSpPr>
        <p:sp>
          <p:nvSpPr>
            <p:cNvPr id="11" name="Rounded Rectangle 10"/>
            <p:cNvSpPr/>
            <p:nvPr/>
          </p:nvSpPr>
          <p:spPr>
            <a:xfrm>
              <a:off x="0" y="98207"/>
              <a:ext cx="3291840" cy="2304529"/>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 name="Rounded Rectangle 4"/>
            <p:cNvSpPr/>
            <p:nvPr/>
          </p:nvSpPr>
          <p:spPr>
            <a:xfrm>
              <a:off x="112498" y="210705"/>
              <a:ext cx="3066844" cy="2079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200" kern="1200" dirty="0" smtClean="0"/>
                <a:t>I. Historical </a:t>
              </a:r>
              <a:r>
                <a:rPr lang="en-US" sz="3200" dirty="0"/>
                <a:t>C</a:t>
              </a:r>
              <a:r>
                <a:rPr lang="en-US" sz="3200" kern="1200" dirty="0" smtClean="0"/>
                <a:t>ost</a:t>
              </a:r>
              <a:endParaRPr lang="en-US" sz="3200" kern="1200" dirty="0"/>
            </a:p>
          </p:txBody>
        </p:sp>
      </p:grpSp>
      <p:grpSp>
        <p:nvGrpSpPr>
          <p:cNvPr id="4" name="Group 15"/>
          <p:cNvGrpSpPr/>
          <p:nvPr/>
        </p:nvGrpSpPr>
        <p:grpSpPr>
          <a:xfrm>
            <a:off x="3810000" y="1524000"/>
            <a:ext cx="5105400" cy="945612"/>
            <a:chOff x="0" y="1366023"/>
            <a:chExt cx="3291840" cy="1300943"/>
          </a:xfrm>
        </p:grpSpPr>
        <p:sp>
          <p:nvSpPr>
            <p:cNvPr id="17" name="Rounded Rectangle 16"/>
            <p:cNvSpPr/>
            <p:nvPr/>
          </p:nvSpPr>
          <p:spPr>
            <a:xfrm>
              <a:off x="0" y="1366023"/>
              <a:ext cx="3291840" cy="1300943"/>
            </a:xfrm>
            <a:prstGeom prst="roundRect">
              <a:avLst/>
            </a:prstGeom>
          </p:spPr>
          <p:style>
            <a:lnRef idx="3">
              <a:schemeClr val="lt1">
                <a:hueOff val="0"/>
                <a:satOff val="0"/>
                <a:lumOff val="0"/>
                <a:alphaOff val="0"/>
              </a:schemeClr>
            </a:lnRef>
            <a:fillRef idx="1">
              <a:schemeClr val="accent2">
                <a:hueOff val="4681519"/>
                <a:satOff val="-5839"/>
                <a:lumOff val="1373"/>
                <a:alphaOff val="0"/>
              </a:schemeClr>
            </a:fillRef>
            <a:effectRef idx="1">
              <a:schemeClr val="accent2">
                <a:hueOff val="4681519"/>
                <a:satOff val="-5839"/>
                <a:lumOff val="1373"/>
                <a:alphaOff val="0"/>
              </a:schemeClr>
            </a:effectRef>
            <a:fontRef idx="minor">
              <a:schemeClr val="lt1"/>
            </a:fontRef>
          </p:style>
        </p:sp>
        <p:sp>
          <p:nvSpPr>
            <p:cNvPr id="18" name="Rounded Rectangle 4"/>
            <p:cNvSpPr/>
            <p:nvPr/>
          </p:nvSpPr>
          <p:spPr>
            <a:xfrm>
              <a:off x="63507" y="1429530"/>
              <a:ext cx="3164826" cy="1173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IV. Present </a:t>
              </a:r>
              <a:r>
                <a:rPr lang="en-US" sz="2700" kern="1200" dirty="0"/>
                <a:t>Value (PV) of </a:t>
              </a:r>
              <a:r>
                <a:rPr lang="en-US" sz="2700" kern="1200" dirty="0" smtClean="0"/>
                <a:t>Compensation</a:t>
              </a:r>
              <a:endParaRPr lang="en-US" sz="2700" kern="1200" dirty="0"/>
            </a:p>
          </p:txBody>
        </p:sp>
      </p:grpSp>
      <p:sp>
        <p:nvSpPr>
          <p:cNvPr id="5" name="TextBox 4"/>
          <p:cNvSpPr txBox="1"/>
          <p:nvPr/>
        </p:nvSpPr>
        <p:spPr>
          <a:xfrm>
            <a:off x="1161887" y="4137968"/>
            <a:ext cx="1230701" cy="523220"/>
          </a:xfrm>
          <a:prstGeom prst="rect">
            <a:avLst/>
          </a:prstGeom>
          <a:noFill/>
        </p:spPr>
        <p:txBody>
          <a:bodyPr wrap="square" rtlCol="0">
            <a:spAutoFit/>
          </a:bodyPr>
          <a:lstStyle/>
          <a:p>
            <a:r>
              <a:rPr lang="en-US" sz="2800" b="1" dirty="0" smtClean="0"/>
              <a:t>5,000</a:t>
            </a:r>
            <a:endParaRPr lang="en-US" sz="2800" b="1" dirty="0"/>
          </a:p>
        </p:txBody>
      </p:sp>
      <p:pic>
        <p:nvPicPr>
          <p:cNvPr id="19"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9627" y="2686999"/>
            <a:ext cx="2335790" cy="910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descr="C:\Users\TPB\Desktop\HIP Investor\Conference Slides\HRA Screenshots\ongc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0035" y="3769956"/>
            <a:ext cx="1999365" cy="1485109"/>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Users\TPB\Desktop\HIP Investor\Conference Slides\HRA Screenshots\cci_log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1201" y="5304359"/>
            <a:ext cx="1172641" cy="1172641"/>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p:cNvSpPr txBox="1"/>
          <p:nvPr/>
        </p:nvSpPr>
        <p:spPr>
          <a:xfrm>
            <a:off x="7306961" y="5506310"/>
            <a:ext cx="1291957" cy="523220"/>
          </a:xfrm>
          <a:prstGeom prst="rect">
            <a:avLst/>
          </a:prstGeom>
          <a:noFill/>
        </p:spPr>
        <p:txBody>
          <a:bodyPr wrap="square" rtlCol="0">
            <a:spAutoFit/>
          </a:bodyPr>
          <a:lstStyle/>
          <a:p>
            <a:r>
              <a:rPr lang="en-US" sz="2800" b="1" dirty="0" smtClean="0"/>
              <a:t>1,159</a:t>
            </a:r>
            <a:endParaRPr lang="en-US" sz="2800" b="1" dirty="0"/>
          </a:p>
        </p:txBody>
      </p:sp>
      <p:sp>
        <p:nvSpPr>
          <p:cNvPr id="24" name="TextBox 23"/>
          <p:cNvSpPr txBox="1"/>
          <p:nvPr/>
        </p:nvSpPr>
        <p:spPr>
          <a:xfrm>
            <a:off x="7162381" y="4204650"/>
            <a:ext cx="1291957" cy="523220"/>
          </a:xfrm>
          <a:prstGeom prst="rect">
            <a:avLst/>
          </a:prstGeom>
          <a:noFill/>
        </p:spPr>
        <p:txBody>
          <a:bodyPr wrap="square" rtlCol="0">
            <a:spAutoFit/>
          </a:bodyPr>
          <a:lstStyle/>
          <a:p>
            <a:r>
              <a:rPr lang="en-US" sz="2800" b="1" dirty="0" smtClean="0"/>
              <a:t>32,826</a:t>
            </a:r>
            <a:endParaRPr lang="en-US" sz="2800" b="1" dirty="0"/>
          </a:p>
        </p:txBody>
      </p:sp>
      <p:sp>
        <p:nvSpPr>
          <p:cNvPr id="25" name="TextBox 24"/>
          <p:cNvSpPr txBox="1"/>
          <p:nvPr/>
        </p:nvSpPr>
        <p:spPr>
          <a:xfrm>
            <a:off x="6981016" y="2880868"/>
            <a:ext cx="1654688" cy="523220"/>
          </a:xfrm>
          <a:prstGeom prst="rect">
            <a:avLst/>
          </a:prstGeom>
          <a:noFill/>
        </p:spPr>
        <p:txBody>
          <a:bodyPr wrap="square" rtlCol="0">
            <a:spAutoFit/>
          </a:bodyPr>
          <a:lstStyle/>
          <a:p>
            <a:r>
              <a:rPr lang="en-US" sz="2800" b="1" dirty="0" smtClean="0"/>
              <a:t>133,560</a:t>
            </a:r>
            <a:endParaRPr lang="en-US" sz="2800" b="1" dirty="0"/>
          </a:p>
        </p:txBody>
      </p:sp>
      <p:sp>
        <p:nvSpPr>
          <p:cNvPr id="26" name="TextBox 25"/>
          <p:cNvSpPr txBox="1"/>
          <p:nvPr/>
        </p:nvSpPr>
        <p:spPr>
          <a:xfrm>
            <a:off x="862838" y="2918575"/>
            <a:ext cx="1828800" cy="1107996"/>
          </a:xfrm>
          <a:prstGeom prst="rect">
            <a:avLst/>
          </a:prstGeom>
          <a:noFill/>
        </p:spPr>
        <p:txBody>
          <a:bodyPr wrap="square" rtlCol="0">
            <a:spAutoFit/>
          </a:bodyPr>
          <a:lstStyle/>
          <a:p>
            <a:r>
              <a:rPr lang="en-US" sz="2200" b="1" dirty="0" smtClean="0">
                <a:solidFill>
                  <a:schemeClr val="tx2"/>
                </a:solidFill>
                <a:latin typeface="Arial Black" pitchFamily="34" charset="0"/>
              </a:rPr>
              <a:t>Southern</a:t>
            </a:r>
          </a:p>
          <a:p>
            <a:r>
              <a:rPr lang="en-US" sz="2200" b="1" dirty="0" smtClean="0">
                <a:solidFill>
                  <a:schemeClr val="tx2"/>
                </a:solidFill>
                <a:latin typeface="Arial Black" pitchFamily="34" charset="0"/>
              </a:rPr>
              <a:t>Petroleum</a:t>
            </a:r>
          </a:p>
          <a:p>
            <a:r>
              <a:rPr lang="en-US" sz="2200" b="1" dirty="0" smtClean="0">
                <a:solidFill>
                  <a:schemeClr val="tx2"/>
                </a:solidFill>
                <a:latin typeface="Arial Black" pitchFamily="34" charset="0"/>
              </a:rPr>
              <a:t>Industries</a:t>
            </a:r>
            <a:endParaRPr lang="en-US" sz="2200" b="1" dirty="0">
              <a:solidFill>
                <a:schemeClr val="tx2"/>
              </a:solidFill>
              <a:latin typeface="Arial Black" pitchFamily="34" charset="0"/>
            </a:endParaRPr>
          </a:p>
        </p:txBody>
      </p:sp>
      <p:sp>
        <p:nvSpPr>
          <p:cNvPr id="20"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29</a:t>
            </a:fld>
            <a:endParaRPr lang="en-US" sz="1400" b="1" dirty="0"/>
          </a:p>
        </p:txBody>
      </p:sp>
    </p:spTree>
    <p:extLst>
      <p:ext uri="{BB962C8B-B14F-4D97-AF65-F5344CB8AC3E}">
        <p14:creationId xmlns:p14="http://schemas.microsoft.com/office/powerpoint/2010/main" xmlns="" val="657256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7362"/>
          </a:xfrm>
        </p:spPr>
        <p:txBody>
          <a:bodyPr rtlCol="0">
            <a:noAutofit/>
          </a:bodyPr>
          <a:lstStyle/>
          <a:p>
            <a:pPr eaLnBrk="1" fontAlgn="auto" hangingPunct="1">
              <a:spcAft>
                <a:spcPts val="0"/>
              </a:spcAft>
              <a:defRPr/>
            </a:pPr>
            <a:r>
              <a:rPr lang="en-US" sz="3200" dirty="0" smtClean="0">
                <a:solidFill>
                  <a:schemeClr val="tx1"/>
                </a:solidFill>
              </a:rPr>
              <a:t>Disclosure and Assumptions</a:t>
            </a:r>
            <a:endParaRPr lang="en-US" sz="3200" dirty="0">
              <a:solidFill>
                <a:schemeClr val="tx1"/>
              </a:solidFill>
            </a:endParaRPr>
          </a:p>
        </p:txBody>
      </p:sp>
      <p:sp>
        <p:nvSpPr>
          <p:cNvPr id="6" name="Slide Number Placeholder 5"/>
          <p:cNvSpPr>
            <a:spLocks noGrp="1"/>
          </p:cNvSpPr>
          <p:nvPr>
            <p:ph type="sldNum" sz="quarter" idx="12"/>
          </p:nvPr>
        </p:nvSpPr>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a:t>
            </a:fld>
            <a:endParaRPr lang="en-US" sz="1400" b="1" dirty="0"/>
          </a:p>
        </p:txBody>
      </p:sp>
      <p:sp>
        <p:nvSpPr>
          <p:cNvPr id="17411" name="Text Box 6"/>
          <p:cNvSpPr txBox="1">
            <a:spLocks noChangeArrowheads="1"/>
          </p:cNvSpPr>
          <p:nvPr/>
        </p:nvSpPr>
        <p:spPr bwMode="auto">
          <a:xfrm>
            <a:off x="1066800" y="685799"/>
            <a:ext cx="7848600" cy="5786199"/>
          </a:xfrm>
          <a:prstGeom prst="rect">
            <a:avLst/>
          </a:prstGeom>
          <a:noFill/>
          <a:ln w="9525">
            <a:noFill/>
            <a:miter lim="800000"/>
            <a:headEnd/>
            <a:tailEnd/>
          </a:ln>
        </p:spPr>
        <p:txBody>
          <a:bodyPr wrap="square">
            <a:spAutoFit/>
          </a:bodyPr>
          <a:lstStyle/>
          <a:p>
            <a:r>
              <a:rPr lang="en-US" b="1" dirty="0"/>
              <a:t>R. Paul Herman is CEO and a registered representative of HIP Investor Inc., an investment adviser registered in the States of CA, WA and IL.</a:t>
            </a:r>
            <a:endParaRPr lang="en-US" sz="1200" dirty="0"/>
          </a:p>
          <a:p>
            <a:endParaRPr lang="en-US" sz="1200" dirty="0"/>
          </a:p>
          <a:p>
            <a:r>
              <a:rPr lang="en-US" sz="1200" dirty="0"/>
              <a:t>The HIP Portfolio results represent the results of actual trading since inception by means of the application of a model, assuming a $100,000 beginning portfolio. Client results may differ depending on the size of account, timing of trading and reinvestment of dividends.  There are inherent limitations of showing composite portfolio performance based on model results. Unlike actual client-performance records (which can vary by client), model results cannot accurately reflect the effect of material economic or market factors on the price of the securities, and therefore, results may be over or under-stated due to the impact of these factors. Since model results do not represent actual client-specific trading and may not accurately reflect the impact of material economic and market factors, it is unknown what effect these factors might have had on HIP's decision making if HIP Investor were actually reporting client portfolios. During the period for which model results are shown, securities of U.S. companies have generally been rising, and the model returns are partly a function of this market environment. If this environment were to change materially, the model results portrayed by HIP would, in all likelihood, reflect results different from those portrayed.</a:t>
            </a:r>
          </a:p>
          <a:p>
            <a:endParaRPr lang="en-US" sz="1200" dirty="0"/>
          </a:p>
          <a:p>
            <a:r>
              <a:rPr lang="en-US" sz="1200" dirty="0"/>
              <a:t>The HIP 100 Portfolio and the S&amp;P 100 indexed portfolio are actual net-of-fees results since inception of the model on 7/30/2009, including reinvested dividends and stock splits, and each deducts fees and trading costs quarterly based on a $100,000 beginning balance at the inception date, as a client would have paid to HIP on a quarterly basis in advance for advisory fees and brokerage costs. During the period for which model results are shown, HIP has maintained the same investment strategies and advisory services as those that HIP  offers to clients. There is potential for loss as well as for profits. It should not be assumed that the recommendations made in the future will be profitable or will equal the performance of the securities in the portfolio. The S&amp;P index is shown as a general market indicator and is not available for direct investment. Tax consequences have not been considered. Investments are managed by HIP Investor Inc as the investment adviser via separately managed accounts at FOLIO or at Charles Schwab Institutional.</a:t>
            </a:r>
          </a:p>
          <a:p>
            <a:endParaRPr lang="en-US" sz="1400" b="1" dirty="0"/>
          </a:p>
          <a:p>
            <a:r>
              <a:rPr lang="en-US" sz="1600" b="1" dirty="0"/>
              <a:t>This is not an offer of securities.</a:t>
            </a:r>
            <a:r>
              <a:rPr lang="en-US" sz="1600" dirty="0"/>
              <a:t>  </a:t>
            </a:r>
            <a:r>
              <a:rPr lang="en-US" sz="1600" dirty="0" smtClean="0"/>
              <a:t> </a:t>
            </a:r>
            <a:br>
              <a:rPr lang="en-US" sz="1600" dirty="0" smtClean="0"/>
            </a:br>
            <a:r>
              <a:rPr lang="en-US" sz="1600" b="1" dirty="0" smtClean="0"/>
              <a:t>Past </a:t>
            </a:r>
            <a:r>
              <a:rPr lang="en-US" sz="1600" b="1" dirty="0"/>
              <a:t>results are not indicative of future performance</a:t>
            </a:r>
            <a:r>
              <a:rPr lang="en-US" sz="1600" dirty="0"/>
              <a:t>.</a:t>
            </a:r>
            <a:r>
              <a:rPr lang="en-US" sz="1400" dirty="0"/>
              <a:t> </a:t>
            </a:r>
          </a:p>
        </p:txBody>
      </p:sp>
    </p:spTree>
    <p:extLst>
      <p:ext uri="{BB962C8B-B14F-4D97-AF65-F5344CB8AC3E}">
        <p14:creationId xmlns:p14="http://schemas.microsoft.com/office/powerpoint/2010/main" xmlns="" val="4138700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solidFill>
                  <a:schemeClr val="tx1"/>
                </a:solidFill>
              </a:rPr>
              <a:t>India Cement Company: Workforce</a:t>
            </a:r>
            <a:endParaRPr lang="en-US" sz="3200" dirty="0">
              <a:solidFill>
                <a:schemeClr val="tx1"/>
              </a:solidFill>
            </a:endParaRPr>
          </a:p>
        </p:txBody>
      </p:sp>
      <p:pic>
        <p:nvPicPr>
          <p:cNvPr id="3074" name="Picture 2" descr="C:\Users\TPB\Desktop\HIP Investor\Conference Slides\HRA Screenshots\Cement Co Captur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0967" y="1271751"/>
            <a:ext cx="8015287" cy="510605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Users\TPB\Desktop\HIP Investor\Conference Slides\HRA Screenshots\cci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138663"/>
            <a:ext cx="990600" cy="990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30</a:t>
            </a:fld>
            <a:endParaRPr lang="en-US" sz="1400" b="1" dirty="0"/>
          </a:p>
        </p:txBody>
      </p:sp>
    </p:spTree>
    <p:extLst>
      <p:ext uri="{BB962C8B-B14F-4D97-AF65-F5344CB8AC3E}">
        <p14:creationId xmlns:p14="http://schemas.microsoft.com/office/powerpoint/2010/main" xmlns="" val="1231724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a:bodyPr>
          <a:lstStyle/>
          <a:p>
            <a:r>
              <a:rPr lang="en-US" sz="3200" dirty="0" smtClean="0">
                <a:solidFill>
                  <a:schemeClr val="tx1"/>
                </a:solidFill>
              </a:rPr>
              <a:t>India Cement Company:  People Value</a:t>
            </a:r>
            <a:endParaRPr lang="en-US" sz="3200" dirty="0"/>
          </a:p>
        </p:txBody>
      </p:sp>
      <p:pic>
        <p:nvPicPr>
          <p:cNvPr id="4098" name="Picture 2" descr="C:\Users\TPB\Desktop\HIP Investor\Conference Slides\HRA Screenshots\Cement Co Capture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559" y="1371600"/>
            <a:ext cx="8870352" cy="376713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Users\TPB\Desktop\HIP Investor\Conference Slides\HRA Screenshots\cci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228600"/>
            <a:ext cx="993228" cy="99322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31</a:t>
            </a:fld>
            <a:endParaRPr lang="en-US" sz="1400" b="1" dirty="0"/>
          </a:p>
        </p:txBody>
      </p:sp>
      <p:sp>
        <p:nvSpPr>
          <p:cNvPr id="7" name="Rounded Rectangle 6"/>
          <p:cNvSpPr/>
          <p:nvPr/>
        </p:nvSpPr>
        <p:spPr>
          <a:xfrm>
            <a:off x="2057400" y="2286000"/>
            <a:ext cx="1143000" cy="3124200"/>
          </a:xfrm>
          <a:prstGeom prst="roundRect">
            <a:avLst/>
          </a:prstGeom>
          <a:solidFill>
            <a:srgbClr val="008000">
              <a:alpha val="15000"/>
            </a:srgbClr>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90600" y="5420380"/>
            <a:ext cx="7427033" cy="523220"/>
          </a:xfrm>
          <a:prstGeom prst="rect">
            <a:avLst/>
          </a:prstGeom>
          <a:noFill/>
        </p:spPr>
        <p:txBody>
          <a:bodyPr wrap="none" rtlCol="0">
            <a:spAutoFit/>
          </a:bodyPr>
          <a:lstStyle/>
          <a:p>
            <a:r>
              <a:rPr lang="en-US" sz="2800" b="1" dirty="0" smtClean="0"/>
              <a:t>USD $48.7 million     </a:t>
            </a:r>
            <a:r>
              <a:rPr lang="en-US" sz="2400" b="1" dirty="0" smtClean="0"/>
              <a:t>$45.1 MM</a:t>
            </a:r>
            <a:r>
              <a:rPr lang="en-US" sz="2800" b="1" dirty="0" smtClean="0"/>
              <a:t>          </a:t>
            </a:r>
            <a:r>
              <a:rPr lang="en-US" sz="2000" b="1" dirty="0" smtClean="0"/>
              <a:t>$38.5 MM</a:t>
            </a:r>
            <a:endParaRPr lang="en-US" sz="2800" b="1" dirty="0"/>
          </a:p>
        </p:txBody>
      </p:sp>
    </p:spTree>
    <p:extLst>
      <p:ext uri="{BB962C8B-B14F-4D97-AF65-F5344CB8AC3E}">
        <p14:creationId xmlns:p14="http://schemas.microsoft.com/office/powerpoint/2010/main" xmlns="" val="623734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76" y="0"/>
            <a:ext cx="8229600" cy="487362"/>
          </a:xfrm>
        </p:spPr>
        <p:txBody>
          <a:bodyPr>
            <a:noAutofit/>
          </a:bodyPr>
          <a:lstStyle/>
          <a:p>
            <a:pPr>
              <a:defRPr/>
            </a:pPr>
            <a:r>
              <a:rPr lang="en-US" sz="2600" dirty="0" smtClean="0">
                <a:solidFill>
                  <a:schemeClr val="tx1"/>
                </a:solidFill>
              </a:rPr>
              <a:t>Infosys’s Annual Report Calculates Human Capital</a:t>
            </a:r>
            <a:endParaRPr lang="en-US" sz="2600" dirty="0">
              <a:solidFill>
                <a:schemeClr val="tx1"/>
              </a:solidFill>
            </a:endParaRPr>
          </a:p>
        </p:txBody>
      </p:sp>
      <p:pic>
        <p:nvPicPr>
          <p:cNvPr id="5122" name="Picture 2" descr="C:\Users\TPB\Desktop\HIP Investor\Conference Slides\HRA Screenshots\Infosys Cap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423042"/>
            <a:ext cx="8077200" cy="600020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1981200"/>
            <a:ext cx="1653026" cy="64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32</a:t>
            </a:fld>
            <a:endParaRPr lang="en-US" sz="1400" b="1" dirty="0"/>
          </a:p>
        </p:txBody>
      </p:sp>
      <p:sp>
        <p:nvSpPr>
          <p:cNvPr id="8" name="Rounded Rectangle 7"/>
          <p:cNvSpPr/>
          <p:nvPr/>
        </p:nvSpPr>
        <p:spPr>
          <a:xfrm>
            <a:off x="228600" y="3733800"/>
            <a:ext cx="8458200" cy="685800"/>
          </a:xfrm>
          <a:prstGeom prst="roundRect">
            <a:avLst/>
          </a:prstGeom>
          <a:solidFill>
            <a:srgbClr val="008000">
              <a:alpha val="15000"/>
            </a:srgbClr>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321788" y="3810000"/>
            <a:ext cx="3934090" cy="523220"/>
          </a:xfrm>
          <a:prstGeom prst="rect">
            <a:avLst/>
          </a:prstGeom>
          <a:noFill/>
        </p:spPr>
        <p:txBody>
          <a:bodyPr wrap="none" rtlCol="0">
            <a:spAutoFit/>
          </a:bodyPr>
          <a:lstStyle/>
          <a:p>
            <a:r>
              <a:rPr lang="en-US" sz="2800" b="1" dirty="0" smtClean="0"/>
              <a:t>USD $25.7 Bil       </a:t>
            </a:r>
            <a:r>
              <a:rPr lang="en-US" sz="2400" b="1" dirty="0" smtClean="0"/>
              <a:t>$21B</a:t>
            </a:r>
            <a:endParaRPr lang="en-US" sz="2800" b="1" dirty="0"/>
          </a:p>
        </p:txBody>
      </p:sp>
      <p:sp>
        <p:nvSpPr>
          <p:cNvPr id="12" name="Rounded Rectangle 11"/>
          <p:cNvSpPr/>
          <p:nvPr/>
        </p:nvSpPr>
        <p:spPr>
          <a:xfrm>
            <a:off x="381000" y="5791200"/>
            <a:ext cx="8458200" cy="685800"/>
          </a:xfrm>
          <a:prstGeom prst="roundRect">
            <a:avLst/>
          </a:prstGeom>
          <a:solidFill>
            <a:srgbClr val="008000">
              <a:alpha val="15000"/>
            </a:srgbClr>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986245" y="5801380"/>
            <a:ext cx="4395755" cy="523220"/>
          </a:xfrm>
          <a:prstGeom prst="rect">
            <a:avLst/>
          </a:prstGeom>
          <a:noFill/>
        </p:spPr>
        <p:txBody>
          <a:bodyPr wrap="none" rtlCol="0">
            <a:spAutoFit/>
          </a:bodyPr>
          <a:lstStyle/>
          <a:p>
            <a:r>
              <a:rPr lang="en-US" sz="2800" b="1" dirty="0" smtClean="0"/>
              <a:t>ROI-HR:        5.1%     </a:t>
            </a:r>
            <a:r>
              <a:rPr lang="en-US" sz="2400" b="1" dirty="0" smtClean="0"/>
              <a:t>5.5%</a:t>
            </a:r>
            <a:endParaRPr lang="en-US" sz="2400" b="1" dirty="0"/>
          </a:p>
        </p:txBody>
      </p:sp>
    </p:spTree>
    <p:extLst>
      <p:ext uri="{BB962C8B-B14F-4D97-AF65-F5344CB8AC3E}">
        <p14:creationId xmlns:p14="http://schemas.microsoft.com/office/powerpoint/2010/main" xmlns="" val="1625091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22382" y="1149479"/>
            <a:ext cx="7718289" cy="571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b="1" dirty="0"/>
          </a:p>
        </p:txBody>
      </p:sp>
      <p:sp>
        <p:nvSpPr>
          <p:cNvPr id="4" name="Title 3"/>
          <p:cNvSpPr>
            <a:spLocks noGrp="1"/>
          </p:cNvSpPr>
          <p:nvPr>
            <p:ph type="title"/>
          </p:nvPr>
        </p:nvSpPr>
        <p:spPr>
          <a:xfrm>
            <a:off x="457200" y="152400"/>
            <a:ext cx="8229600" cy="1143000"/>
          </a:xfrm>
        </p:spPr>
        <p:txBody>
          <a:bodyPr>
            <a:normAutofit/>
          </a:bodyPr>
          <a:lstStyle/>
          <a:p>
            <a:pPr algn="ctr"/>
            <a:r>
              <a:rPr lang="en-US" sz="3200" dirty="0" smtClean="0">
                <a:solidFill>
                  <a:schemeClr val="tx1"/>
                </a:solidFill>
              </a:rPr>
              <a:t>From 1998-2011, Infosys</a:t>
            </a:r>
            <a:br>
              <a:rPr lang="en-US" sz="3200" dirty="0" smtClean="0">
                <a:solidFill>
                  <a:schemeClr val="tx1"/>
                </a:solidFill>
              </a:rPr>
            </a:br>
            <a:r>
              <a:rPr lang="en-US" sz="3200" dirty="0" smtClean="0">
                <a:solidFill>
                  <a:schemeClr val="tx1"/>
                </a:solidFill>
              </a:rPr>
              <a:t>Grew the Value of its Human Capital</a:t>
            </a:r>
            <a:endParaRPr lang="en-US" sz="3200" dirty="0">
              <a:solidFill>
                <a:schemeClr val="tx1"/>
              </a:solidFill>
            </a:endParaRPr>
          </a:p>
        </p:txBody>
      </p:sp>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33</a:t>
            </a:fld>
            <a:endParaRPr lang="en-US" sz="1400" b="1"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382" y="1295400"/>
            <a:ext cx="8168841" cy="48626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0289" y="1905000"/>
            <a:ext cx="1653026" cy="64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7413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457200" y="76200"/>
            <a:ext cx="8229600" cy="1143000"/>
          </a:xfrm>
        </p:spPr>
        <p:txBody>
          <a:bodyPr>
            <a:normAutofit/>
          </a:bodyPr>
          <a:lstStyle/>
          <a:p>
            <a:pPr algn="ctr"/>
            <a:r>
              <a:rPr lang="en-US" sz="3200" dirty="0" smtClean="0">
                <a:solidFill>
                  <a:schemeClr val="tx1"/>
                </a:solidFill>
              </a:rPr>
              <a:t>Average Employee’s Human Capital Value </a:t>
            </a:r>
            <a:br>
              <a:rPr lang="en-US" sz="3200" dirty="0" smtClean="0">
                <a:solidFill>
                  <a:schemeClr val="tx1"/>
                </a:solidFill>
              </a:rPr>
            </a:br>
            <a:r>
              <a:rPr lang="en-US" sz="3200" dirty="0" smtClean="0">
                <a:solidFill>
                  <a:schemeClr val="tx1"/>
                </a:solidFill>
              </a:rPr>
              <a:t>at Infosys Grew Over The Past 14 Years</a:t>
            </a:r>
            <a:endParaRPr lang="en-US" sz="3200" dirty="0">
              <a:solidFill>
                <a:schemeClr val="tx1"/>
              </a:solidFill>
            </a:endParaRPr>
          </a:p>
        </p:txBody>
      </p:sp>
      <p:sp>
        <p:nvSpPr>
          <p:cNvPr id="5"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34</a:t>
            </a:fld>
            <a:endParaRPr lang="en-US" sz="14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4422" y="1331072"/>
            <a:ext cx="8305800" cy="49926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1538" y="2133600"/>
            <a:ext cx="1653026" cy="64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3509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457200" y="76200"/>
            <a:ext cx="8229600" cy="1143000"/>
          </a:xfrm>
        </p:spPr>
        <p:txBody>
          <a:bodyPr>
            <a:normAutofit/>
          </a:bodyPr>
          <a:lstStyle/>
          <a:p>
            <a:pPr algn="ctr"/>
            <a:r>
              <a:rPr lang="en-US" sz="3200" dirty="0" smtClean="0">
                <a:solidFill>
                  <a:schemeClr val="tx1"/>
                </a:solidFill>
              </a:rPr>
              <a:t>Infosys Has Grown Its Market Value </a:t>
            </a:r>
            <a:br>
              <a:rPr lang="en-US" sz="3200" dirty="0" smtClean="0">
                <a:solidFill>
                  <a:schemeClr val="tx1"/>
                </a:solidFill>
              </a:rPr>
            </a:br>
            <a:r>
              <a:rPr lang="en-US" sz="3200" dirty="0" smtClean="0">
                <a:solidFill>
                  <a:schemeClr val="tx1"/>
                </a:solidFill>
              </a:rPr>
              <a:t>By Investing in Its Human Capital</a:t>
            </a:r>
            <a:endParaRPr lang="en-US" sz="3200" dirty="0">
              <a:solidFill>
                <a:schemeClr val="tx1"/>
              </a:solidFill>
            </a:endParaRPr>
          </a:p>
        </p:txBody>
      </p:sp>
      <p:sp>
        <p:nvSpPr>
          <p:cNvPr id="5"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35</a:t>
            </a:fld>
            <a:endParaRPr lang="en-US" sz="1400" b="1" dirty="0"/>
          </a:p>
        </p:txBody>
      </p:sp>
      <p:pic>
        <p:nvPicPr>
          <p:cNvPr id="1026" name="Picture 2"/>
          <p:cNvPicPr>
            <a:picLocks noChangeAspect="1" noChangeArrowheads="1"/>
          </p:cNvPicPr>
          <p:nvPr/>
        </p:nvPicPr>
        <p:blipFill>
          <a:blip r:embed="rId2" cstate="print"/>
          <a:srcRect/>
          <a:stretch>
            <a:fillRect/>
          </a:stretch>
        </p:blipFill>
        <p:spPr bwMode="auto">
          <a:xfrm>
            <a:off x="542925" y="1352550"/>
            <a:ext cx="8067675" cy="5452254"/>
          </a:xfrm>
          <a:prstGeom prst="rect">
            <a:avLst/>
          </a:prstGeom>
          <a:noFill/>
          <a:ln w="9525">
            <a:noFill/>
            <a:miter lim="800000"/>
            <a:headEnd/>
            <a:tailEnd/>
          </a:ln>
        </p:spPr>
      </p:pic>
    </p:spTree>
    <p:extLst>
      <p:ext uri="{BB962C8B-B14F-4D97-AF65-F5344CB8AC3E}">
        <p14:creationId xmlns:p14="http://schemas.microsoft.com/office/powerpoint/2010/main" xmlns="" val="1107019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247770"/>
            <a:ext cx="8229600" cy="1143000"/>
          </a:xfrm>
        </p:spPr>
        <p:txBody>
          <a:bodyPr>
            <a:normAutofit/>
          </a:bodyPr>
          <a:lstStyle/>
          <a:p>
            <a:pPr algn="ctr"/>
            <a:r>
              <a:rPr lang="en-US" sz="3200" dirty="0" smtClean="0">
                <a:solidFill>
                  <a:schemeClr val="tx1"/>
                </a:solidFill>
              </a:rPr>
              <a:t>Starbucks Capitalizes PP&amp;E’s</a:t>
            </a:r>
            <a:br>
              <a:rPr lang="en-US" sz="3200" dirty="0" smtClean="0">
                <a:solidFill>
                  <a:schemeClr val="tx1"/>
                </a:solidFill>
              </a:rPr>
            </a:br>
            <a:r>
              <a:rPr lang="en-US" sz="3200" dirty="0" smtClean="0">
                <a:solidFill>
                  <a:schemeClr val="tx1"/>
                </a:solidFill>
              </a:rPr>
              <a:t>“Leasehold Improvements”: Why Not People?</a:t>
            </a:r>
            <a:endParaRPr lang="en-US" sz="3200" dirty="0">
              <a:solidFill>
                <a:schemeClr val="tx1"/>
              </a:solidFill>
            </a:endParaRPr>
          </a:p>
        </p:txBody>
      </p:sp>
      <p:pic>
        <p:nvPicPr>
          <p:cNvPr id="2051" name="Picture 3" descr="C:\Users\TPB\Desktop\HIP Investor\Conference Slides\HRA Screenshots\Starbucks 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52400"/>
            <a:ext cx="1295400" cy="123837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TPB\Desktop\HIP Investor\Conference Slides\HRA Screenshots\Starbucks Leasehold Improvement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162" y="1581806"/>
            <a:ext cx="8758238" cy="420939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ounded Rectangle 2"/>
          <p:cNvSpPr/>
          <p:nvPr/>
        </p:nvSpPr>
        <p:spPr>
          <a:xfrm>
            <a:off x="457200" y="2895600"/>
            <a:ext cx="8458200" cy="304800"/>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0"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36</a:t>
            </a:fld>
            <a:endParaRPr lang="en-US" sz="1400" b="1" dirty="0"/>
          </a:p>
        </p:txBody>
      </p:sp>
    </p:spTree>
    <p:extLst>
      <p:ext uri="{BB962C8B-B14F-4D97-AF65-F5344CB8AC3E}">
        <p14:creationId xmlns:p14="http://schemas.microsoft.com/office/powerpoint/2010/main" xmlns="" val="864379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noAutofit/>
          </a:bodyPr>
          <a:lstStyle/>
          <a:p>
            <a:pPr algn="ctr"/>
            <a:r>
              <a:rPr lang="en-US" sz="3200" dirty="0" smtClean="0">
                <a:solidFill>
                  <a:schemeClr val="tx1"/>
                </a:solidFill>
              </a:rPr>
              <a:t>Recent Innovations in </a:t>
            </a:r>
            <a:br>
              <a:rPr lang="en-US" sz="3200" dirty="0" smtClean="0">
                <a:solidFill>
                  <a:schemeClr val="tx1"/>
                </a:solidFill>
              </a:rPr>
            </a:br>
            <a:r>
              <a:rPr lang="en-US" sz="3200" dirty="0" smtClean="0">
                <a:solidFill>
                  <a:schemeClr val="tx1"/>
                </a:solidFill>
              </a:rPr>
              <a:t>Valuing Intangibles and Human Capital</a:t>
            </a:r>
            <a:br>
              <a:rPr lang="en-US" sz="3200" dirty="0" smtClean="0">
                <a:solidFill>
                  <a:schemeClr val="tx1"/>
                </a:solidFill>
              </a:rPr>
            </a:br>
            <a:endParaRPr lang="en-US" sz="3200" dirty="0">
              <a:solidFill>
                <a:schemeClr val="tx1"/>
              </a:solidFill>
            </a:endParaRPr>
          </a:p>
        </p:txBody>
      </p:sp>
      <p:grpSp>
        <p:nvGrpSpPr>
          <p:cNvPr id="4" name="Group 9"/>
          <p:cNvGrpSpPr/>
          <p:nvPr/>
        </p:nvGrpSpPr>
        <p:grpSpPr>
          <a:xfrm>
            <a:off x="892841" y="1600200"/>
            <a:ext cx="7045431" cy="1723800"/>
            <a:chOff x="-291783" y="496281"/>
            <a:chExt cx="3642344" cy="2304529"/>
          </a:xfrm>
        </p:grpSpPr>
        <p:sp>
          <p:nvSpPr>
            <p:cNvPr id="11" name="Rounded Rectangle 10"/>
            <p:cNvSpPr/>
            <p:nvPr/>
          </p:nvSpPr>
          <p:spPr>
            <a:xfrm>
              <a:off x="-291783" y="496281"/>
              <a:ext cx="3642344" cy="2304529"/>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 name="Rounded Rectangle 4"/>
            <p:cNvSpPr/>
            <p:nvPr/>
          </p:nvSpPr>
          <p:spPr>
            <a:xfrm>
              <a:off x="-168187" y="608777"/>
              <a:ext cx="3395151" cy="2079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dirty="0" smtClean="0"/>
                <a:t>V</a:t>
              </a:r>
              <a:r>
                <a:rPr lang="en-US" sz="3600" kern="1200" dirty="0" smtClean="0"/>
                <a:t>. Calculated </a:t>
              </a:r>
              <a:br>
                <a:rPr lang="en-US" sz="3600" kern="1200" dirty="0" smtClean="0"/>
              </a:br>
              <a:r>
                <a:rPr lang="en-US" sz="3600" kern="1200" dirty="0" smtClean="0"/>
                <a:t>Intangible Value (CIV)*</a:t>
              </a:r>
              <a:endParaRPr lang="en-US" sz="3600" kern="1200" dirty="0"/>
            </a:p>
          </p:txBody>
        </p:sp>
      </p:grpSp>
      <p:grpSp>
        <p:nvGrpSpPr>
          <p:cNvPr id="5" name="Group 15"/>
          <p:cNvGrpSpPr/>
          <p:nvPr/>
        </p:nvGrpSpPr>
        <p:grpSpPr>
          <a:xfrm>
            <a:off x="902359" y="3429000"/>
            <a:ext cx="7081206" cy="1981200"/>
            <a:chOff x="-53002" y="1366023"/>
            <a:chExt cx="3344320" cy="1300943"/>
          </a:xfrm>
        </p:grpSpPr>
        <p:sp>
          <p:nvSpPr>
            <p:cNvPr id="17" name="Rounded Rectangle 16"/>
            <p:cNvSpPr/>
            <p:nvPr/>
          </p:nvSpPr>
          <p:spPr>
            <a:xfrm>
              <a:off x="-26761" y="1366023"/>
              <a:ext cx="3291840" cy="1300943"/>
            </a:xfrm>
            <a:prstGeom prst="roundRect">
              <a:avLst/>
            </a:prstGeom>
          </p:spPr>
          <p:style>
            <a:lnRef idx="3">
              <a:schemeClr val="lt1">
                <a:hueOff val="0"/>
                <a:satOff val="0"/>
                <a:lumOff val="0"/>
                <a:alphaOff val="0"/>
              </a:schemeClr>
            </a:lnRef>
            <a:fillRef idx="1">
              <a:schemeClr val="accent2">
                <a:hueOff val="4681519"/>
                <a:satOff val="-5839"/>
                <a:lumOff val="1373"/>
                <a:alphaOff val="0"/>
              </a:schemeClr>
            </a:fillRef>
            <a:effectRef idx="1">
              <a:schemeClr val="accent2">
                <a:hueOff val="4681519"/>
                <a:satOff val="-5839"/>
                <a:lumOff val="1373"/>
                <a:alphaOff val="0"/>
              </a:schemeClr>
            </a:effectRef>
            <a:fontRef idx="minor">
              <a:schemeClr val="lt1"/>
            </a:fontRef>
          </p:style>
        </p:sp>
        <p:sp>
          <p:nvSpPr>
            <p:cNvPr id="18" name="Rounded Rectangle 4"/>
            <p:cNvSpPr/>
            <p:nvPr/>
          </p:nvSpPr>
          <p:spPr>
            <a:xfrm>
              <a:off x="-53002" y="1470674"/>
              <a:ext cx="3344320" cy="1173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3600" dirty="0" smtClean="0"/>
                <a:t>V</a:t>
              </a:r>
              <a:r>
                <a:rPr lang="en-US" sz="3600" kern="1200" dirty="0" smtClean="0"/>
                <a:t>I. Human Capital </a:t>
              </a:r>
              <a:br>
                <a:rPr lang="en-US" sz="3600" kern="1200" dirty="0" smtClean="0"/>
              </a:br>
              <a:r>
                <a:rPr lang="en-US" sz="3600" dirty="0" smtClean="0"/>
                <a:t>Financial </a:t>
              </a:r>
              <a:r>
                <a:rPr lang="en-US" sz="3600" kern="1200" dirty="0" smtClean="0"/>
                <a:t>Statements** (HCF$)</a:t>
              </a:r>
              <a:endParaRPr lang="en-US" sz="3600" kern="1200" dirty="0"/>
            </a:p>
          </p:txBody>
        </p:sp>
      </p:grpSp>
      <p:sp>
        <p:nvSpPr>
          <p:cNvPr id="3" name="TextBox 2"/>
          <p:cNvSpPr txBox="1"/>
          <p:nvPr/>
        </p:nvSpPr>
        <p:spPr>
          <a:xfrm>
            <a:off x="198559" y="5877580"/>
            <a:ext cx="8517144" cy="461665"/>
          </a:xfrm>
          <a:prstGeom prst="rect">
            <a:avLst/>
          </a:prstGeom>
          <a:noFill/>
        </p:spPr>
        <p:txBody>
          <a:bodyPr wrap="square" rtlCol="0">
            <a:spAutoFit/>
          </a:bodyPr>
          <a:lstStyle/>
          <a:p>
            <a:r>
              <a:rPr lang="en-US" sz="1200" dirty="0" smtClean="0"/>
              <a:t>*</a:t>
            </a:r>
            <a:r>
              <a:rPr lang="en-US" sz="1200" dirty="0">
                <a:hlinkClick r:id="rId2"/>
              </a:rPr>
              <a:t>http://</a:t>
            </a:r>
            <a:r>
              <a:rPr lang="en-US" sz="1200" dirty="0" smtClean="0">
                <a:hlinkClick r:id="rId2"/>
              </a:rPr>
              <a:t>www.investopedia.com/terms/c/civ.asp#axzz1oIbCjM15</a:t>
            </a:r>
            <a:endParaRPr lang="en-US" sz="1200" dirty="0" smtClean="0"/>
          </a:p>
          <a:p>
            <a:r>
              <a:rPr lang="en-US" sz="1200" dirty="0" smtClean="0"/>
              <a:t>**</a:t>
            </a:r>
            <a:r>
              <a:rPr lang="en-US" sz="1200" dirty="0">
                <a:hlinkClick r:id="rId3"/>
              </a:rPr>
              <a:t>http://www.hcminst.com/products-services/human-capital-financial-statement/</a:t>
            </a:r>
            <a:endParaRPr lang="en-US" sz="1200" dirty="0"/>
          </a:p>
        </p:txBody>
      </p:sp>
      <p:sp>
        <p:nvSpPr>
          <p:cNvPr id="13"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37</a:t>
            </a:fld>
            <a:endParaRPr lang="en-US" sz="1400" b="1" dirty="0"/>
          </a:p>
        </p:txBody>
      </p:sp>
    </p:spTree>
    <p:extLst>
      <p:ext uri="{BB962C8B-B14F-4D97-AF65-F5344CB8AC3E}">
        <p14:creationId xmlns:p14="http://schemas.microsoft.com/office/powerpoint/2010/main" xmlns="" val="3655447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43" y="0"/>
            <a:ext cx="8229600" cy="1143000"/>
          </a:xfrm>
        </p:spPr>
        <p:txBody>
          <a:bodyPr>
            <a:normAutofit/>
          </a:bodyPr>
          <a:lstStyle/>
          <a:p>
            <a:r>
              <a:rPr lang="en-US" dirty="0" smtClean="0">
                <a:solidFill>
                  <a:schemeClr val="tx1"/>
                </a:solidFill>
              </a:rPr>
              <a:t>Sustainability Accounting Standards Board </a:t>
            </a:r>
            <a:br>
              <a:rPr lang="en-US" dirty="0" smtClean="0">
                <a:solidFill>
                  <a:schemeClr val="tx1"/>
                </a:solidFill>
              </a:rPr>
            </a:br>
            <a:r>
              <a:rPr lang="en-US" dirty="0" smtClean="0">
                <a:solidFill>
                  <a:schemeClr val="tx1"/>
                </a:solidFill>
              </a:rPr>
              <a:t>(SASB)  Preparing to Launch in 2012</a:t>
            </a:r>
            <a:endParaRPr lang="en-US" dirty="0">
              <a:solidFill>
                <a:schemeClr val="tx1"/>
              </a:solidFill>
            </a:endParaRPr>
          </a:p>
        </p:txBody>
      </p:sp>
      <p:pic>
        <p:nvPicPr>
          <p:cNvPr id="1026" name="Picture 2" descr="C:\Users\TPB\Desktop\HIP Investor\Conference Slides\HRA Screenshots\SASB Screensho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6226" y="990600"/>
            <a:ext cx="7588179" cy="532355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38</a:t>
            </a:fld>
            <a:endParaRPr lang="en-US" sz="1400" b="1" dirty="0"/>
          </a:p>
        </p:txBody>
      </p:sp>
    </p:spTree>
    <p:extLst>
      <p:ext uri="{BB962C8B-B14F-4D97-AF65-F5344CB8AC3E}">
        <p14:creationId xmlns:p14="http://schemas.microsoft.com/office/powerpoint/2010/main" xmlns="" val="1941246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9600" i="1" dirty="0" smtClean="0"/>
              <a:t>Will You Be 1</a:t>
            </a:r>
            <a:r>
              <a:rPr lang="en-US" sz="9600" i="1" baseline="30000" dirty="0" smtClean="0"/>
              <a:t>st</a:t>
            </a:r>
            <a:r>
              <a:rPr lang="en-US" sz="9600" i="1" dirty="0" smtClean="0"/>
              <a:t>....?</a:t>
            </a:r>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1C773F54-E88D-44A8-91FF-4EAD5773A9C3}" type="slidenum">
              <a:rPr lang="en-US" sz="1400" b="1" smtClean="0"/>
              <a:pPr>
                <a:defRPr/>
              </a:pPr>
              <a:t>39</a:t>
            </a:fld>
            <a:endParaRPr lang="en-US" sz="1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tx1"/>
                </a:solidFill>
                <a:latin typeface="Arial Black" pitchFamily="34" charset="0"/>
              </a:rPr>
              <a:t>Successful </a:t>
            </a:r>
            <a:r>
              <a:rPr lang="en-US" sz="4800" dirty="0" smtClean="0">
                <a:solidFill>
                  <a:schemeClr val="tx1"/>
                </a:solidFill>
                <a:latin typeface="Arial Black" pitchFamily="34" charset="0"/>
              </a:rPr>
              <a:t>HR</a:t>
            </a:r>
            <a:r>
              <a:rPr lang="en-US" sz="4800" dirty="0" smtClean="0">
                <a:solidFill>
                  <a:schemeClr val="tx1"/>
                </a:solidFill>
                <a:latin typeface="Arial Black" pitchFamily="34" charset="0"/>
              </a:rPr>
              <a:t>Os</a:t>
            </a:r>
            <a:r>
              <a:rPr lang="en-US" sz="4800" dirty="0" smtClean="0">
                <a:solidFill>
                  <a:schemeClr val="tx1"/>
                </a:solidFill>
                <a:latin typeface="Arial Black" pitchFamily="34" charset="0"/>
              </a:rPr>
              <a:t>:</a:t>
            </a:r>
            <a:endParaRPr lang="en-US" sz="2400" dirty="0">
              <a:solidFill>
                <a:schemeClr val="tx1"/>
              </a:solidFill>
              <a:latin typeface="Arial Black" pitchFamily="34" charset="0"/>
            </a:endParaRPr>
          </a:p>
        </p:txBody>
      </p:sp>
      <p:sp>
        <p:nvSpPr>
          <p:cNvPr id="3" name="Content Placeholder 2"/>
          <p:cNvSpPr>
            <a:spLocks noGrp="1"/>
          </p:cNvSpPr>
          <p:nvPr>
            <p:ph idx="1"/>
          </p:nvPr>
        </p:nvSpPr>
        <p:spPr>
          <a:xfrm>
            <a:off x="152400" y="1600200"/>
            <a:ext cx="8763000" cy="4525963"/>
          </a:xfrm>
        </p:spPr>
        <p:txBody>
          <a:bodyPr>
            <a:normAutofit/>
          </a:bodyPr>
          <a:lstStyle/>
          <a:p>
            <a:pPr marL="457200" indent="-457200" algn="ctr">
              <a:buFont typeface="+mj-lt"/>
              <a:buAutoNum type="arabicPeriod"/>
            </a:pPr>
            <a:r>
              <a:rPr lang="en-US" sz="4400" dirty="0" smtClean="0">
                <a:solidFill>
                  <a:srgbClr val="FF0000"/>
                </a:solidFill>
                <a:latin typeface="Aharoni" pitchFamily="2" charset="-79"/>
                <a:cs typeface="Aharoni" pitchFamily="2" charset="-79"/>
              </a:rPr>
              <a:t>Inspire &amp; Engage People</a:t>
            </a:r>
            <a:r>
              <a:rPr lang="en-US" sz="4400" dirty="0" smtClean="0">
                <a:latin typeface="Aharoni" pitchFamily="2" charset="-79"/>
                <a:cs typeface="Aharoni" pitchFamily="2" charset="-79"/>
              </a:rPr>
              <a:t/>
            </a:r>
            <a:br>
              <a:rPr lang="en-US" sz="4400" dirty="0" smtClean="0">
                <a:latin typeface="Aharoni" pitchFamily="2" charset="-79"/>
                <a:cs typeface="Aharoni" pitchFamily="2" charset="-79"/>
              </a:rPr>
            </a:br>
            <a:endParaRPr lang="en-US" sz="3600" dirty="0" smtClean="0">
              <a:latin typeface="Aharoni" pitchFamily="2" charset="-79"/>
              <a:cs typeface="Aharoni" pitchFamily="2" charset="-79"/>
            </a:endParaRPr>
          </a:p>
          <a:p>
            <a:pPr marL="457200" indent="-457200" algn="ctr">
              <a:buFont typeface="+mj-lt"/>
              <a:buAutoNum type="arabicPeriod"/>
            </a:pPr>
            <a:r>
              <a:rPr lang="en-US" sz="4400" dirty="0" smtClean="0">
                <a:solidFill>
                  <a:srgbClr val="008000"/>
                </a:solidFill>
                <a:latin typeface="Aharoni" pitchFamily="2" charset="-79"/>
                <a:cs typeface="Aharoni" pitchFamily="2" charset="-79"/>
              </a:rPr>
              <a:t>Recruit Talent</a:t>
            </a:r>
            <a:r>
              <a:rPr lang="en-US" sz="4400" dirty="0" smtClean="0">
                <a:latin typeface="Aharoni" pitchFamily="2" charset="-79"/>
                <a:cs typeface="Aharoni" pitchFamily="2" charset="-79"/>
              </a:rPr>
              <a:t/>
            </a:r>
            <a:br>
              <a:rPr lang="en-US" sz="4400" dirty="0" smtClean="0">
                <a:latin typeface="Aharoni" pitchFamily="2" charset="-79"/>
                <a:cs typeface="Aharoni" pitchFamily="2" charset="-79"/>
              </a:rPr>
            </a:br>
            <a:endParaRPr lang="en-US" sz="3600" dirty="0" smtClean="0">
              <a:latin typeface="Aharoni" pitchFamily="2" charset="-79"/>
              <a:cs typeface="Aharoni" pitchFamily="2" charset="-79"/>
            </a:endParaRPr>
          </a:p>
          <a:p>
            <a:pPr marL="457200" indent="-457200" algn="ctr">
              <a:buFont typeface="+mj-lt"/>
              <a:buAutoNum type="arabicPeriod"/>
            </a:pPr>
            <a:r>
              <a:rPr lang="en-US" sz="4400" dirty="0" smtClean="0">
                <a:latin typeface="Aharoni" pitchFamily="2" charset="-79"/>
                <a:cs typeface="Aharoni" pitchFamily="2" charset="-79"/>
              </a:rPr>
              <a:t>Empower Excellence</a:t>
            </a:r>
            <a:endParaRPr lang="en-US" sz="4400" dirty="0">
              <a:latin typeface="Aharoni" pitchFamily="2" charset="-79"/>
              <a:cs typeface="Aharoni" pitchFamily="2" charset="-79"/>
            </a:endParaRPr>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1C773F54-E88D-44A8-91FF-4EAD5773A9C3}" type="slidenum">
              <a:rPr lang="en-US" sz="1400" b="1" smtClean="0"/>
              <a:pPr>
                <a:defRPr/>
              </a:pPr>
              <a:t>4</a:t>
            </a:fld>
            <a:endParaRPr lang="en-US" sz="14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pPr algn="ctr">
              <a:buNone/>
            </a:pPr>
            <a:r>
              <a:rPr lang="en-US" sz="9600" i="1" dirty="0" smtClean="0"/>
              <a:t>Will You Be 1</a:t>
            </a:r>
            <a:r>
              <a:rPr lang="en-US" sz="9600" i="1" baseline="30000" dirty="0" smtClean="0"/>
              <a:t>st</a:t>
            </a:r>
            <a:r>
              <a:rPr lang="en-US" sz="9600" i="1" dirty="0" smtClean="0"/>
              <a:t>....?</a:t>
            </a:r>
          </a:p>
          <a:p>
            <a:pPr algn="ctr">
              <a:buNone/>
            </a:pPr>
            <a:r>
              <a:rPr lang="en-US" sz="9600" b="1" dirty="0" smtClean="0"/>
              <a:t>Value Your People as Assets</a:t>
            </a:r>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1C773F54-E88D-44A8-91FF-4EAD5773A9C3}" type="slidenum">
              <a:rPr lang="en-US" sz="1400" b="1" smtClean="0"/>
              <a:pPr>
                <a:defRPr/>
              </a:pPr>
              <a:t>40</a:t>
            </a:fld>
            <a:endParaRPr lang="en-US" sz="1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algn="ctr">
              <a:buNone/>
            </a:pPr>
            <a:r>
              <a:rPr lang="en-US" sz="9600" i="1" dirty="0" smtClean="0"/>
              <a:t>Will You Be 1</a:t>
            </a:r>
            <a:r>
              <a:rPr lang="en-US" sz="9600" i="1" baseline="30000" dirty="0" smtClean="0"/>
              <a:t>st</a:t>
            </a:r>
            <a:r>
              <a:rPr lang="en-US" sz="9600" i="1" dirty="0" smtClean="0"/>
              <a:t>....?</a:t>
            </a:r>
          </a:p>
          <a:p>
            <a:pPr algn="ctr">
              <a:buNone/>
            </a:pPr>
            <a:r>
              <a:rPr lang="en-US" sz="9600" b="1" dirty="0" smtClean="0"/>
              <a:t>Value Your People as Assets</a:t>
            </a:r>
          </a:p>
          <a:p>
            <a:pPr algn="ctr">
              <a:buNone/>
            </a:pPr>
            <a:r>
              <a:rPr lang="en-US" sz="9600" b="1" dirty="0" smtClean="0"/>
              <a:t>On the Financials</a:t>
            </a:r>
            <a:endParaRPr lang="en-US" sz="9600" dirty="0"/>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1C773F54-E88D-44A8-91FF-4EAD5773A9C3}" type="slidenum">
              <a:rPr lang="en-US" sz="1400" b="1" smtClean="0"/>
              <a:pPr>
                <a:defRPr/>
              </a:pPr>
              <a:t>41</a:t>
            </a:fld>
            <a:endParaRPr lang="en-US" sz="1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rtlCol="0"/>
          <a:lstStyle/>
          <a:p>
            <a:pPr algn="ctr" eaLnBrk="1" fontAlgn="auto" hangingPunct="1">
              <a:spcAft>
                <a:spcPts val="0"/>
              </a:spcAft>
              <a:defRPr/>
            </a:pPr>
            <a:r>
              <a:rPr lang="en-US" sz="3600" dirty="0" smtClean="0">
                <a:solidFill>
                  <a:schemeClr val="accent1">
                    <a:lumMod val="75000"/>
                  </a:schemeClr>
                </a:solidFill>
              </a:rPr>
              <a:t>Contact Us to Become More HIP</a:t>
            </a:r>
            <a:r>
              <a:rPr lang="en-US" sz="3600" dirty="0" smtClean="0">
                <a:solidFill>
                  <a:schemeClr val="tx1"/>
                </a:solidFill>
              </a:rPr>
              <a:t/>
            </a:r>
            <a:br>
              <a:rPr lang="en-US" sz="3600" dirty="0" smtClean="0">
                <a:solidFill>
                  <a:schemeClr val="tx1"/>
                </a:solidFill>
              </a:rPr>
            </a:br>
            <a:endParaRPr lang="en-US" dirty="0">
              <a:solidFill>
                <a:schemeClr val="tx1"/>
              </a:solidFill>
            </a:endParaRPr>
          </a:p>
        </p:txBody>
      </p:sp>
      <p:graphicFrame>
        <p:nvGraphicFramePr>
          <p:cNvPr id="43023" name="Group 15"/>
          <p:cNvGraphicFramePr>
            <a:graphicFrameLocks noGrp="1"/>
          </p:cNvGraphicFramePr>
          <p:nvPr/>
        </p:nvGraphicFramePr>
        <p:xfrm>
          <a:off x="1143000" y="990600"/>
          <a:ext cx="8686800" cy="1767840"/>
        </p:xfrm>
        <a:graphic>
          <a:graphicData uri="http://schemas.openxmlformats.org/drawingml/2006/table">
            <a:tbl>
              <a:tblPr/>
              <a:tblGrid>
                <a:gridCol w="2268204"/>
                <a:gridCol w="2075196"/>
                <a:gridCol w="381000"/>
                <a:gridCol w="3962400"/>
              </a:tblGrid>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R. Paul Herman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1">
                              <a:lumMod val="75000"/>
                            </a:schemeClr>
                          </a:solidFill>
                          <a:effectLst/>
                          <a:latin typeface="Calibri" pitchFamily="34" charset="0"/>
                          <a:cs typeface="Arial" pitchFamily="34" charset="0"/>
                        </a:rPr>
                        <a:t>HIPinvestor.com</a:t>
                      </a:r>
                      <a:endParaRPr kumimoji="0" lang="en-US" sz="2400" b="1" i="0" u="none" strike="noStrike" cap="none" normalizeH="0" baseline="0" dirty="0" smtClean="0">
                        <a:ln>
                          <a:noFill/>
                        </a:ln>
                        <a:solidFill>
                          <a:schemeClr val="accent1">
                            <a:lumMod val="75000"/>
                          </a:schemeClr>
                        </a:solidFill>
                        <a:effectLst/>
                        <a:latin typeface="Calibri" pitchFamily="34" charset="0"/>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CEO + </a:t>
                      </a:r>
                      <a:r>
                        <a:rPr kumimoji="0" lang="en-US" sz="2400" b="1" i="0" u="none" strike="noStrike" cap="none" normalizeH="0" baseline="0" dirty="0" smtClean="0">
                          <a:ln>
                            <a:noFill/>
                          </a:ln>
                          <a:solidFill>
                            <a:schemeClr val="tx1"/>
                          </a:solidFill>
                          <a:effectLst/>
                          <a:latin typeface="Calibri" pitchFamily="34" charset="0"/>
                          <a:cs typeface="Arial" pitchFamily="34" charset="0"/>
                        </a:rPr>
                        <a:t>Founder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2400" b="1" i="1" u="none" strike="noStrike" cap="none" normalizeH="0" baseline="0" dirty="0" smtClean="0">
                          <a:ln>
                            <a:noFill/>
                          </a:ln>
                          <a:solidFill>
                            <a:schemeClr val="tx1"/>
                          </a:solidFill>
                          <a:effectLst/>
                          <a:latin typeface="Calibri" pitchFamily="34" charset="0"/>
                          <a:cs typeface="Arial" pitchFamily="34" charset="0"/>
                        </a:rPr>
                        <a:t>Skype</a:t>
                      </a:r>
                      <a:r>
                        <a:rPr kumimoji="0" lang="da-DK" sz="2400" b="1" i="0" u="none" strike="noStrike" cap="none" normalizeH="0" baseline="0" dirty="0" smtClean="0">
                          <a:ln>
                            <a:noFill/>
                          </a:ln>
                          <a:solidFill>
                            <a:schemeClr val="tx1"/>
                          </a:solidFill>
                          <a:effectLst/>
                          <a:latin typeface="Calibri" pitchFamily="34" charset="0"/>
                          <a:cs typeface="Arial" pitchFamily="34" charset="0"/>
                        </a:rPr>
                        <a:t>: </a:t>
                      </a:r>
                      <a:r>
                        <a:rPr kumimoji="0" lang="da-DK" sz="2400" b="1" i="0" u="none" strike="noStrike" cap="none" normalizeH="0" baseline="0" dirty="0" smtClean="0">
                          <a:ln>
                            <a:noFill/>
                          </a:ln>
                          <a:solidFill>
                            <a:schemeClr val="accent1">
                              <a:lumMod val="75000"/>
                            </a:schemeClr>
                          </a:solidFill>
                          <a:effectLst/>
                          <a:latin typeface="Calibri" pitchFamily="34" charset="0"/>
                          <a:cs typeface="Arial" pitchFamily="34" charset="0"/>
                        </a:rPr>
                        <a:t>RPaulH</a:t>
                      </a:r>
                      <a:endParaRPr kumimoji="0" lang="en-US" sz="2400" b="1" i="0" u="none" strike="noStrike" cap="none" normalizeH="0" baseline="0" dirty="0" smtClean="0">
                        <a:ln>
                          <a:noFill/>
                        </a:ln>
                        <a:solidFill>
                          <a:schemeClr val="accent1">
                            <a:lumMod val="75000"/>
                          </a:schemeClr>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400" b="1" i="0" u="none" strike="noStrike" cap="none" normalizeH="0" baseline="0" dirty="0" smtClean="0">
                          <a:ln>
                            <a:noFill/>
                          </a:ln>
                          <a:solidFill>
                            <a:schemeClr val="tx1"/>
                          </a:solidFill>
                          <a:effectLst/>
                          <a:latin typeface="Calibri" pitchFamily="34" charset="0"/>
                          <a:cs typeface="Arial" pitchFamily="34" charset="0"/>
                          <a:hlinkClick r:id="rId3"/>
                        </a:rPr>
                        <a:t>Paul@HIPinvestor.com</a:t>
                      </a:r>
                      <a:endParaRPr kumimoji="0" lang="da-DK" sz="24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2400" b="1" i="1" u="none" strike="noStrike" cap="none" normalizeH="0" baseline="0" dirty="0" smtClean="0">
                          <a:ln>
                            <a:noFill/>
                          </a:ln>
                          <a:solidFill>
                            <a:schemeClr val="tx1"/>
                          </a:solidFill>
                          <a:effectLst/>
                          <a:latin typeface="Calibri" pitchFamily="34" charset="0"/>
                          <a:cs typeface="Arial" pitchFamily="34" charset="0"/>
                        </a:rPr>
                        <a:t>Twitter</a:t>
                      </a:r>
                      <a:r>
                        <a:rPr kumimoji="0" lang="da-DK" sz="2400" b="1" i="0" u="none" strike="noStrike" cap="none" normalizeH="0" baseline="0" dirty="0" smtClean="0">
                          <a:ln>
                            <a:noFill/>
                          </a:ln>
                          <a:solidFill>
                            <a:schemeClr val="tx1"/>
                          </a:solidFill>
                          <a:effectLst/>
                          <a:latin typeface="Calibri" pitchFamily="34" charset="0"/>
                          <a:cs typeface="Arial" pitchFamily="34" charset="0"/>
                        </a:rPr>
                        <a:t>: </a:t>
                      </a:r>
                      <a:r>
                        <a:rPr kumimoji="0" lang="da-DK" sz="2800" b="1" i="0" u="none" strike="noStrike" cap="none" normalizeH="0" baseline="0" dirty="0" smtClean="0">
                          <a:ln>
                            <a:noFill/>
                          </a:ln>
                          <a:solidFill>
                            <a:schemeClr val="accent1">
                              <a:lumMod val="75000"/>
                            </a:schemeClr>
                          </a:solidFill>
                          <a:effectLst/>
                          <a:latin typeface="Calibri" pitchFamily="34" charset="0"/>
                          <a:cs typeface="Arial" pitchFamily="34" charset="0"/>
                        </a:rPr>
                        <a:t>@HIPinvestor</a:t>
                      </a:r>
                      <a:endParaRPr kumimoji="0" lang="da-DK" sz="2400" b="1" i="0" u="none" strike="noStrike" cap="none" normalizeH="0" baseline="0" dirty="0" smtClean="0">
                        <a:ln>
                          <a:noFill/>
                        </a:ln>
                        <a:solidFill>
                          <a:schemeClr val="accent1">
                            <a:lumMod val="75000"/>
                          </a:schemeClr>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2400" b="1"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52234" name="Content Placeholder 2"/>
          <p:cNvSpPr>
            <a:spLocks/>
          </p:cNvSpPr>
          <p:nvPr/>
        </p:nvSpPr>
        <p:spPr bwMode="auto">
          <a:xfrm>
            <a:off x="76200" y="2209800"/>
            <a:ext cx="7924800" cy="3429000"/>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2400" b="1" dirty="0">
                <a:solidFill>
                  <a:schemeClr val="accent1">
                    <a:lumMod val="75000"/>
                  </a:schemeClr>
                </a:solidFill>
                <a:latin typeface="Calibri" pitchFamily="34" charset="0"/>
              </a:rPr>
              <a:t>HIP is a registered </a:t>
            </a:r>
            <a:r>
              <a:rPr lang="en-US" sz="2400" b="1" dirty="0" smtClean="0">
                <a:solidFill>
                  <a:schemeClr val="accent1">
                    <a:lumMod val="75000"/>
                  </a:schemeClr>
                </a:solidFill>
                <a:latin typeface="Calibri" pitchFamily="34" charset="0"/>
              </a:rPr>
              <a:t>i</a:t>
            </a:r>
            <a:r>
              <a:rPr lang="en-US" sz="2400" b="1" dirty="0" smtClean="0">
                <a:solidFill>
                  <a:schemeClr val="accent1">
                    <a:lumMod val="75000"/>
                  </a:schemeClr>
                </a:solidFill>
                <a:latin typeface="Calibri" pitchFamily="34" charset="0"/>
              </a:rPr>
              <a:t>nvestment advisor + Wealth Manager</a:t>
            </a:r>
            <a:r>
              <a:rPr lang="en-US" sz="2400" b="1" dirty="0" smtClean="0">
                <a:latin typeface="Calibri" pitchFamily="34" charset="0"/>
              </a:rPr>
              <a:t>:</a:t>
            </a:r>
            <a:endParaRPr lang="en-US" sz="2400" b="1" dirty="0">
              <a:latin typeface="Calibri" pitchFamily="34" charset="0"/>
            </a:endParaRPr>
          </a:p>
          <a:p>
            <a:pPr marL="971550" lvl="1" indent="-514350" eaLnBrk="1" hangingPunct="1">
              <a:buFont typeface="Calibri" pitchFamily="34" charset="0"/>
              <a:buAutoNum type="arabicPeriod"/>
            </a:pPr>
            <a:r>
              <a:rPr lang="en-US" sz="2800" b="1" i="1" u="sng" dirty="0" smtClean="0"/>
              <a:t>Advise investors </a:t>
            </a:r>
            <a:r>
              <a:rPr lang="en-US" sz="2800" b="1" i="1" dirty="0" smtClean="0"/>
              <a:t>+ </a:t>
            </a:r>
            <a:r>
              <a:rPr lang="en-US" sz="2800" b="1" i="1" u="sng" dirty="0" smtClean="0"/>
              <a:t>companies</a:t>
            </a:r>
            <a:r>
              <a:rPr lang="en-US" sz="2800" b="1" i="1" dirty="0" smtClean="0"/>
              <a:t>  </a:t>
            </a:r>
            <a:br>
              <a:rPr lang="en-US" sz="2800" b="1" i="1" dirty="0" smtClean="0"/>
            </a:br>
            <a:r>
              <a:rPr lang="en-US" sz="2800" b="1" i="1" dirty="0" smtClean="0"/>
              <a:t>+ CFOs on how to be more HIP </a:t>
            </a:r>
            <a:br>
              <a:rPr lang="en-US" sz="2800" b="1" i="1" dirty="0" smtClean="0"/>
            </a:br>
            <a:endParaRPr lang="en-US" sz="2800" b="1" i="1" dirty="0" smtClean="0"/>
          </a:p>
          <a:p>
            <a:pPr marL="971550" lvl="1" indent="-514350" eaLnBrk="1" hangingPunct="1">
              <a:buFont typeface="Calibri" pitchFamily="34" charset="0"/>
              <a:buAutoNum type="arabicPeriod"/>
            </a:pPr>
            <a:r>
              <a:rPr lang="en-US" sz="2800" b="1" i="1" dirty="0" smtClean="0"/>
              <a:t>Operate HIP investment </a:t>
            </a:r>
            <a:r>
              <a:rPr lang="en-US" sz="2800" b="1" i="1" u="sng" dirty="0" smtClean="0"/>
              <a:t>indexes</a:t>
            </a:r>
            <a:br>
              <a:rPr lang="en-US" sz="2800" b="1" i="1" u="sng" dirty="0" smtClean="0"/>
            </a:br>
            <a:r>
              <a:rPr lang="en-US" sz="2800" b="1" i="1" dirty="0" smtClean="0"/>
              <a:t>and </a:t>
            </a:r>
            <a:r>
              <a:rPr lang="en-US" sz="2800" b="1" i="1" u="sng" dirty="0" smtClean="0"/>
              <a:t>investable portfolios</a:t>
            </a:r>
            <a:br>
              <a:rPr lang="en-US" sz="2800" b="1" i="1" u="sng" dirty="0" smtClean="0"/>
            </a:br>
            <a:endParaRPr lang="en-US" sz="2800" b="1" i="1" u="sng" dirty="0" smtClean="0"/>
          </a:p>
          <a:p>
            <a:pPr marL="971550" lvl="1" indent="-514350" eaLnBrk="1" hangingPunct="1">
              <a:buFont typeface="Calibri" pitchFamily="34" charset="0"/>
              <a:buAutoNum type="arabicPeriod"/>
            </a:pPr>
            <a:r>
              <a:rPr lang="en-US" sz="2800" b="1" i="1" u="sng" dirty="0" smtClean="0"/>
              <a:t>Manage money for investors </a:t>
            </a:r>
            <a:r>
              <a:rPr lang="en-US" sz="2800" b="1" i="1" dirty="0" smtClean="0"/>
              <a:t>seeking </a:t>
            </a:r>
            <a:br>
              <a:rPr lang="en-US" sz="2800" b="1" i="1" dirty="0" smtClean="0"/>
            </a:br>
            <a:r>
              <a:rPr lang="en-US" sz="2800" b="1" i="1" dirty="0" smtClean="0"/>
              <a:t>to be more HIP</a:t>
            </a:r>
          </a:p>
        </p:txBody>
      </p:sp>
      <p:pic>
        <p:nvPicPr>
          <p:cNvPr id="7" name="Picture 4" descr="Herman_HIPinvestor-BOOK-Wiley-April2010"/>
          <p:cNvPicPr>
            <a:picLocks noChangeAspect="1" noChangeArrowheads="1"/>
          </p:cNvPicPr>
          <p:nvPr/>
        </p:nvPicPr>
        <p:blipFill>
          <a:blip r:embed="rId4" cstate="print"/>
          <a:srcRect/>
          <a:stretch>
            <a:fillRect/>
          </a:stretch>
        </p:blipFill>
        <p:spPr bwMode="auto">
          <a:xfrm>
            <a:off x="7751954" y="5138576"/>
            <a:ext cx="1020886" cy="1414623"/>
          </a:xfrm>
          <a:prstGeom prst="rect">
            <a:avLst/>
          </a:prstGeom>
          <a:noFill/>
          <a:ln w="9525">
            <a:noFill/>
            <a:miter lim="800000"/>
            <a:headEnd/>
            <a:tailEnd/>
          </a:ln>
        </p:spPr>
      </p:pic>
      <p:pic>
        <p:nvPicPr>
          <p:cNvPr id="8" name="Picture 14" descr="nike"/>
          <p:cNvPicPr>
            <a:picLocks noChangeAspect="1" noChangeArrowheads="1"/>
          </p:cNvPicPr>
          <p:nvPr/>
        </p:nvPicPr>
        <p:blipFill>
          <a:blip r:embed="rId5" cstate="print"/>
          <a:srcRect/>
          <a:stretch>
            <a:fillRect/>
          </a:stretch>
        </p:blipFill>
        <p:spPr bwMode="auto">
          <a:xfrm>
            <a:off x="6934200" y="2669241"/>
            <a:ext cx="721659" cy="721659"/>
          </a:xfrm>
          <a:prstGeom prst="rect">
            <a:avLst/>
          </a:prstGeom>
          <a:noFill/>
          <a:ln w="9525">
            <a:noFill/>
            <a:miter lim="800000"/>
            <a:headEnd/>
            <a:tailEnd/>
          </a:ln>
        </p:spPr>
      </p:pic>
      <p:pic>
        <p:nvPicPr>
          <p:cNvPr id="9" name="Picture 13" descr="walmart"/>
          <p:cNvPicPr>
            <a:picLocks noChangeAspect="1" noChangeArrowheads="1"/>
          </p:cNvPicPr>
          <p:nvPr/>
        </p:nvPicPr>
        <p:blipFill>
          <a:blip r:embed="rId6" cstate="print"/>
          <a:srcRect/>
          <a:stretch>
            <a:fillRect/>
          </a:stretch>
        </p:blipFill>
        <p:spPr bwMode="auto">
          <a:xfrm>
            <a:off x="8001000" y="2626601"/>
            <a:ext cx="1066800" cy="802399"/>
          </a:xfrm>
          <a:prstGeom prst="rect">
            <a:avLst/>
          </a:prstGeom>
          <a:noFill/>
          <a:ln w="9525">
            <a:noFill/>
            <a:miter lim="800000"/>
            <a:headEnd/>
            <a:tailEnd/>
          </a:ln>
        </p:spPr>
      </p:pic>
      <p:pic>
        <p:nvPicPr>
          <p:cNvPr id="10" name="Picture 2" descr="QCRD_KO_2010"/>
          <p:cNvPicPr>
            <a:picLocks noChangeAspect="1" noChangeArrowheads="1"/>
          </p:cNvPicPr>
          <p:nvPr/>
        </p:nvPicPr>
        <p:blipFill>
          <a:blip r:embed="rId7" cstate="print"/>
          <a:srcRect/>
          <a:stretch>
            <a:fillRect/>
          </a:stretch>
        </p:blipFill>
        <p:spPr bwMode="auto">
          <a:xfrm>
            <a:off x="7086600" y="3886200"/>
            <a:ext cx="1613647" cy="1075765"/>
          </a:xfrm>
          <a:prstGeom prst="rect">
            <a:avLst/>
          </a:prstGeom>
          <a:noFill/>
        </p:spPr>
      </p:pic>
      <p:sp>
        <p:nvSpPr>
          <p:cNvPr id="11"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42</a:t>
            </a:fld>
            <a:endParaRPr lang="en-US" sz="1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1219200" y="6364288"/>
            <a:ext cx="184150" cy="641350"/>
          </a:xfrm>
          <a:prstGeom prst="rect">
            <a:avLst/>
          </a:prstGeom>
          <a:noFill/>
          <a:ln w="9525">
            <a:noFill/>
            <a:miter lim="800000"/>
            <a:headEnd/>
            <a:tailEnd/>
          </a:ln>
        </p:spPr>
        <p:txBody>
          <a:bodyPr wrap="none">
            <a:spAutoFit/>
          </a:bodyPr>
          <a:lstStyle/>
          <a:p>
            <a:endParaRPr lang="en-US" i="1" dirty="0">
              <a:solidFill>
                <a:srgbClr val="404A0D"/>
              </a:solidFill>
              <a:latin typeface="Myriad Pro"/>
            </a:endParaRPr>
          </a:p>
          <a:p>
            <a:endParaRPr lang="en-US" dirty="0">
              <a:latin typeface="Calibri" pitchFamily="34" charset="0"/>
            </a:endParaRPr>
          </a:p>
        </p:txBody>
      </p:sp>
      <p:pic>
        <p:nvPicPr>
          <p:cNvPr id="13316" name="Picture 4" descr="Herman_HIPinvestor-BOOK-Wiley-April2010">
            <a:hlinkClick r:id="rId3"/>
          </p:cNvPr>
          <p:cNvPicPr>
            <a:picLocks noChangeAspect="1" noChangeArrowheads="1"/>
          </p:cNvPicPr>
          <p:nvPr/>
        </p:nvPicPr>
        <p:blipFill>
          <a:blip r:embed="rId4" cstate="print"/>
          <a:srcRect/>
          <a:stretch>
            <a:fillRect/>
          </a:stretch>
        </p:blipFill>
        <p:spPr bwMode="auto">
          <a:xfrm>
            <a:off x="4191000" y="198438"/>
            <a:ext cx="4419600" cy="6126162"/>
          </a:xfrm>
          <a:prstGeom prst="rect">
            <a:avLst/>
          </a:prstGeom>
          <a:noFill/>
          <a:ln w="9525">
            <a:noFill/>
            <a:miter lim="800000"/>
            <a:headEnd/>
            <a:tailEnd/>
          </a:ln>
        </p:spPr>
      </p:pic>
      <p:sp>
        <p:nvSpPr>
          <p:cNvPr id="13317" name="Title 4"/>
          <p:cNvSpPr txBox="1">
            <a:spLocks/>
          </p:cNvSpPr>
          <p:nvPr/>
        </p:nvSpPr>
        <p:spPr bwMode="auto">
          <a:xfrm>
            <a:off x="0" y="5089029"/>
            <a:ext cx="3962400" cy="1692771"/>
          </a:xfrm>
          <a:prstGeom prst="rect">
            <a:avLst/>
          </a:prstGeom>
          <a:noFill/>
          <a:ln w="9525">
            <a:noFill/>
            <a:miter lim="800000"/>
            <a:headEnd/>
            <a:tailEnd/>
          </a:ln>
        </p:spPr>
        <p:txBody>
          <a:bodyPr anchor="ctr">
            <a:spAutoFit/>
          </a:bodyPr>
          <a:lstStyle/>
          <a:p>
            <a:pPr algn="ctr"/>
            <a:r>
              <a:rPr lang="en-US" sz="2400" b="1" i="1" dirty="0">
                <a:solidFill>
                  <a:srgbClr val="008000"/>
                </a:solidFill>
                <a:latin typeface="Myriad Pro"/>
              </a:rPr>
              <a:t>Published </a:t>
            </a:r>
            <a:r>
              <a:rPr lang="en-US" sz="2400" b="1" i="1" dirty="0" smtClean="0">
                <a:solidFill>
                  <a:srgbClr val="008000"/>
                </a:solidFill>
                <a:latin typeface="Myriad Pro"/>
              </a:rPr>
              <a:t>2010</a:t>
            </a:r>
            <a:endParaRPr lang="en-US" sz="2400" b="1" i="1" dirty="0">
              <a:solidFill>
                <a:srgbClr val="008000"/>
              </a:solidFill>
              <a:latin typeface="Calibri" pitchFamily="34" charset="0"/>
            </a:endParaRPr>
          </a:p>
          <a:p>
            <a:pPr algn="ctr"/>
            <a:r>
              <a:rPr lang="en-US" sz="2000" b="1" i="1" dirty="0">
                <a:solidFill>
                  <a:srgbClr val="008000"/>
                </a:solidFill>
                <a:latin typeface="Myriad Pro"/>
              </a:rPr>
              <a:t>(John Wiley &amp; Sons</a:t>
            </a:r>
            <a:r>
              <a:rPr lang="en-US" sz="2000" b="1" i="1" dirty="0" smtClean="0">
                <a:solidFill>
                  <a:srgbClr val="008000"/>
                </a:solidFill>
                <a:latin typeface="Myriad Pro"/>
              </a:rPr>
              <a:t>)</a:t>
            </a:r>
          </a:p>
          <a:p>
            <a:pPr algn="ctr"/>
            <a:r>
              <a:rPr lang="en-US" sz="2000" b="1" i="1" dirty="0" smtClean="0">
                <a:solidFill>
                  <a:srgbClr val="008000"/>
                </a:solidFill>
                <a:latin typeface="Myriad Pro"/>
              </a:rPr>
              <a:t>*Amazon.com</a:t>
            </a:r>
          </a:p>
          <a:p>
            <a:pPr algn="ctr"/>
            <a:r>
              <a:rPr lang="en-US" sz="2000" b="1" i="1" dirty="0" smtClean="0">
                <a:solidFill>
                  <a:srgbClr val="008000"/>
                </a:solidFill>
                <a:latin typeface="Myriad Pro"/>
              </a:rPr>
              <a:t>*BetterWorldBooks</a:t>
            </a:r>
            <a:br>
              <a:rPr lang="en-US" sz="2000" b="1" i="1" dirty="0" smtClean="0">
                <a:solidFill>
                  <a:srgbClr val="008000"/>
                </a:solidFill>
                <a:latin typeface="Myriad Pro"/>
              </a:rPr>
            </a:br>
            <a:r>
              <a:rPr lang="en-US" sz="2000" b="1" i="1" dirty="0" smtClean="0">
                <a:solidFill>
                  <a:srgbClr val="008000"/>
                </a:solidFill>
                <a:latin typeface="Myriad Pro"/>
              </a:rPr>
              <a:t>* Wiley.com</a:t>
            </a:r>
            <a:endParaRPr lang="en-US" sz="2000" b="1" i="1" dirty="0">
              <a:solidFill>
                <a:srgbClr val="008000"/>
              </a:solidFill>
              <a:latin typeface="Myriad Pro"/>
            </a:endParaRPr>
          </a:p>
        </p:txBody>
      </p:sp>
      <p:pic>
        <p:nvPicPr>
          <p:cNvPr id="13318" name="Picture 6" descr="Inc800ceoRead-logos.bmp"/>
          <p:cNvPicPr>
            <a:picLocks noChangeAspect="1"/>
          </p:cNvPicPr>
          <p:nvPr/>
        </p:nvPicPr>
        <p:blipFill>
          <a:blip r:embed="rId5" cstate="print"/>
          <a:srcRect/>
          <a:stretch>
            <a:fillRect/>
          </a:stretch>
        </p:blipFill>
        <p:spPr bwMode="auto">
          <a:xfrm>
            <a:off x="76200" y="1374775"/>
            <a:ext cx="4114800" cy="430213"/>
          </a:xfrm>
          <a:prstGeom prst="rect">
            <a:avLst/>
          </a:prstGeom>
          <a:noFill/>
          <a:ln w="9525">
            <a:noFill/>
            <a:miter lim="800000"/>
            <a:headEnd/>
            <a:tailEnd/>
          </a:ln>
        </p:spPr>
      </p:pic>
      <p:sp>
        <p:nvSpPr>
          <p:cNvPr id="13319" name="Rectangle 9"/>
          <p:cNvSpPr>
            <a:spLocks noChangeArrowheads="1"/>
          </p:cNvSpPr>
          <p:nvPr/>
        </p:nvSpPr>
        <p:spPr bwMode="auto">
          <a:xfrm>
            <a:off x="457200" y="1981200"/>
            <a:ext cx="4572000" cy="2677656"/>
          </a:xfrm>
          <a:prstGeom prst="rect">
            <a:avLst/>
          </a:prstGeom>
          <a:noFill/>
          <a:ln w="9525">
            <a:noFill/>
            <a:miter lim="800000"/>
            <a:headEnd/>
            <a:tailEnd/>
          </a:ln>
        </p:spPr>
        <p:txBody>
          <a:bodyPr>
            <a:spAutoFit/>
          </a:bodyPr>
          <a:lstStyle/>
          <a:p>
            <a:r>
              <a:rPr lang="en-US" sz="2400" b="1" dirty="0"/>
              <a:t>Business Book </a:t>
            </a:r>
          </a:p>
          <a:p>
            <a:r>
              <a:rPr lang="en-US" sz="2400" b="1" dirty="0"/>
              <a:t>Bestseller List </a:t>
            </a:r>
            <a:endParaRPr lang="en-US" sz="2400" dirty="0"/>
          </a:p>
          <a:p>
            <a:endParaRPr lang="en-US" sz="2400" b="1" dirty="0" smtClean="0"/>
          </a:p>
          <a:p>
            <a:r>
              <a:rPr lang="en-US" sz="2400" b="1" dirty="0" smtClean="0"/>
              <a:t>10 University Curricula</a:t>
            </a:r>
          </a:p>
          <a:p>
            <a:endParaRPr lang="en-US" sz="2400" b="1" dirty="0" smtClean="0"/>
          </a:p>
          <a:p>
            <a:r>
              <a:rPr lang="en-US" sz="2400" b="1" dirty="0" smtClean="0"/>
              <a:t>Global Libraries </a:t>
            </a:r>
            <a:br>
              <a:rPr lang="en-US" sz="2400" b="1" dirty="0" smtClean="0"/>
            </a:br>
            <a:r>
              <a:rPr lang="en-US" sz="2400" b="1" dirty="0" smtClean="0"/>
              <a:t>on 5 Continents</a:t>
            </a:r>
            <a:endParaRPr lang="en-US" sz="2400" b="1" dirty="0"/>
          </a:p>
        </p:txBody>
      </p:sp>
      <p:sp>
        <p:nvSpPr>
          <p:cNvPr id="9"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43</a:t>
            </a:fld>
            <a:endParaRPr lang="en-US" sz="14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1C773F54-E88D-44A8-91FF-4EAD5773A9C3}" type="slidenum">
              <a:rPr lang="en-US" sz="1400" b="1" smtClean="0"/>
              <a:pPr>
                <a:defRPr/>
              </a:pPr>
              <a:t>44</a:t>
            </a:fld>
            <a:endParaRPr lang="en-US" sz="14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1C773F54-E88D-44A8-91FF-4EAD5773A9C3}" type="slidenum">
              <a:rPr lang="en-US" sz="1400" b="1" smtClean="0"/>
              <a:pPr>
                <a:defRPr/>
              </a:pPr>
              <a:t>45</a:t>
            </a:fld>
            <a:endParaRPr lang="en-US" sz="1400" b="1" dirty="0"/>
          </a:p>
        </p:txBody>
      </p:sp>
      <p:pic>
        <p:nvPicPr>
          <p:cNvPr id="7170" name="Picture 2"/>
          <p:cNvPicPr>
            <a:picLocks noChangeAspect="1" noChangeArrowheads="1"/>
          </p:cNvPicPr>
          <p:nvPr/>
        </p:nvPicPr>
        <p:blipFill>
          <a:blip r:embed="rId2" cstate="print"/>
          <a:srcRect/>
          <a:stretch>
            <a:fillRect/>
          </a:stretch>
        </p:blipFill>
        <p:spPr bwMode="auto">
          <a:xfrm>
            <a:off x="0" y="137993"/>
            <a:ext cx="9144000" cy="65820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1C773F54-E88D-44A8-91FF-4EAD5773A9C3}" type="slidenum">
              <a:rPr lang="en-US" sz="1400" b="1" smtClean="0"/>
              <a:pPr>
                <a:defRPr/>
              </a:pPr>
              <a:t>46</a:t>
            </a:fld>
            <a:endParaRPr lang="en-US" sz="1400" b="1" dirty="0"/>
          </a:p>
        </p:txBody>
      </p:sp>
      <p:pic>
        <p:nvPicPr>
          <p:cNvPr id="8194" name="Picture 2"/>
          <p:cNvPicPr>
            <a:picLocks noChangeAspect="1" noChangeArrowheads="1"/>
          </p:cNvPicPr>
          <p:nvPr/>
        </p:nvPicPr>
        <p:blipFill>
          <a:blip r:embed="rId2" cstate="print"/>
          <a:srcRect/>
          <a:stretch>
            <a:fillRect/>
          </a:stretch>
        </p:blipFill>
        <p:spPr bwMode="auto">
          <a:xfrm>
            <a:off x="0" y="136321"/>
            <a:ext cx="9144000" cy="6585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1C773F54-E88D-44A8-91FF-4EAD5773A9C3}" type="slidenum">
              <a:rPr lang="en-US" sz="1400" b="1" smtClean="0"/>
              <a:pPr>
                <a:defRPr/>
              </a:pPr>
              <a:t>47</a:t>
            </a:fld>
            <a:endParaRPr lang="en-US" sz="1400" b="1" dirty="0"/>
          </a:p>
        </p:txBody>
      </p:sp>
      <p:pic>
        <p:nvPicPr>
          <p:cNvPr id="9218" name="Picture 2"/>
          <p:cNvPicPr>
            <a:picLocks noChangeAspect="1" noChangeArrowheads="1"/>
          </p:cNvPicPr>
          <p:nvPr/>
        </p:nvPicPr>
        <p:blipFill>
          <a:blip r:embed="rId2" cstate="print"/>
          <a:srcRect/>
          <a:stretch>
            <a:fillRect/>
          </a:stretch>
        </p:blipFill>
        <p:spPr bwMode="auto">
          <a:xfrm>
            <a:off x="-1" y="228600"/>
            <a:ext cx="9159865"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143000"/>
          </a:xfrm>
        </p:spPr>
        <p:txBody>
          <a:bodyPr>
            <a:normAutofit/>
          </a:bodyPr>
          <a:lstStyle/>
          <a:p>
            <a:pPr algn="ctr"/>
            <a:r>
              <a:rPr lang="en-US" sz="3600" i="1" dirty="0" smtClean="0">
                <a:solidFill>
                  <a:schemeClr val="tx1"/>
                </a:solidFill>
                <a:latin typeface="Georgia" pitchFamily="18" charset="0"/>
              </a:rPr>
              <a:t>Every Portfolio Has Impact</a:t>
            </a:r>
            <a:endParaRPr lang="en-US" sz="3600" dirty="0"/>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1C773F54-E88D-44A8-91FF-4EAD5773A9C3}" type="slidenum">
              <a:rPr lang="en-US" sz="1400" b="1" smtClean="0"/>
              <a:pPr>
                <a:defRPr/>
              </a:pPr>
              <a:t>48</a:t>
            </a:fld>
            <a:endParaRPr lang="en-US" sz="1400" b="1" dirty="0"/>
          </a:p>
        </p:txBody>
      </p:sp>
      <p:pic>
        <p:nvPicPr>
          <p:cNvPr id="93186" name="Picture 2" descr="C:\Users\RPaulH\Desktop\HIPinvestor\Presidio\HIP_Sample_Portfolio_Performance.jpg"/>
          <p:cNvPicPr>
            <a:picLocks noGrp="1" noChangeAspect="1" noChangeArrowheads="1"/>
          </p:cNvPicPr>
          <p:nvPr>
            <p:ph idx="1"/>
          </p:nvPr>
        </p:nvPicPr>
        <p:blipFill>
          <a:blip r:embed="rId2" cstate="print"/>
          <a:srcRect/>
          <a:stretch>
            <a:fillRect/>
          </a:stretch>
        </p:blipFill>
        <p:spPr bwMode="auto">
          <a:xfrm>
            <a:off x="914400" y="1060835"/>
            <a:ext cx="7645231" cy="579716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tx1"/>
                </a:solidFill>
                <a:latin typeface="Arial Black" pitchFamily="34" charset="0"/>
              </a:rPr>
              <a:t>Successful CFOs:</a:t>
            </a:r>
            <a:endParaRPr lang="en-US" sz="2400" dirty="0">
              <a:solidFill>
                <a:schemeClr val="tx1"/>
              </a:solidFill>
              <a:latin typeface="Arial Black" pitchFamily="34" charset="0"/>
            </a:endParaRPr>
          </a:p>
        </p:txBody>
      </p:sp>
      <p:sp>
        <p:nvSpPr>
          <p:cNvPr id="3" name="Content Placeholder 2"/>
          <p:cNvSpPr>
            <a:spLocks noGrp="1"/>
          </p:cNvSpPr>
          <p:nvPr>
            <p:ph idx="1"/>
          </p:nvPr>
        </p:nvSpPr>
        <p:spPr>
          <a:xfrm>
            <a:off x="152400" y="1600200"/>
            <a:ext cx="8763000" cy="4525963"/>
          </a:xfrm>
        </p:spPr>
        <p:txBody>
          <a:bodyPr>
            <a:normAutofit/>
          </a:bodyPr>
          <a:lstStyle/>
          <a:p>
            <a:pPr marL="457200" indent="-457200" algn="ctr">
              <a:buFont typeface="+mj-lt"/>
              <a:buAutoNum type="arabicPeriod"/>
            </a:pPr>
            <a:r>
              <a:rPr lang="en-US" sz="4400" dirty="0" smtClean="0">
                <a:solidFill>
                  <a:srgbClr val="FF0000"/>
                </a:solidFill>
                <a:latin typeface="Aharoni" pitchFamily="2" charset="-79"/>
                <a:cs typeface="Aharoni" pitchFamily="2" charset="-79"/>
              </a:rPr>
              <a:t>Illuminate RISKS</a:t>
            </a:r>
            <a:r>
              <a:rPr lang="en-US" sz="4400" dirty="0" smtClean="0">
                <a:latin typeface="Aharoni" pitchFamily="2" charset="-79"/>
                <a:cs typeface="Aharoni" pitchFamily="2" charset="-79"/>
              </a:rPr>
              <a:t/>
            </a:r>
            <a:br>
              <a:rPr lang="en-US" sz="4400" dirty="0" smtClean="0">
                <a:latin typeface="Aharoni" pitchFamily="2" charset="-79"/>
                <a:cs typeface="Aharoni" pitchFamily="2" charset="-79"/>
              </a:rPr>
            </a:br>
            <a:endParaRPr lang="en-US" sz="3600" dirty="0" smtClean="0">
              <a:latin typeface="Aharoni" pitchFamily="2" charset="-79"/>
              <a:cs typeface="Aharoni" pitchFamily="2" charset="-79"/>
            </a:endParaRPr>
          </a:p>
          <a:p>
            <a:pPr marL="457200" indent="-457200" algn="ctr">
              <a:buFont typeface="+mj-lt"/>
              <a:buAutoNum type="arabicPeriod"/>
            </a:pPr>
            <a:r>
              <a:rPr lang="en-US" sz="4400" dirty="0" smtClean="0">
                <a:solidFill>
                  <a:srgbClr val="008000"/>
                </a:solidFill>
                <a:latin typeface="Aharoni" pitchFamily="2" charset="-79"/>
                <a:cs typeface="Aharoni" pitchFamily="2" charset="-79"/>
              </a:rPr>
              <a:t>Secure &amp; Allocate RESOURCES</a:t>
            </a:r>
            <a:r>
              <a:rPr lang="en-US" sz="4400" dirty="0" smtClean="0">
                <a:latin typeface="Aharoni" pitchFamily="2" charset="-79"/>
                <a:cs typeface="Aharoni" pitchFamily="2" charset="-79"/>
              </a:rPr>
              <a:t/>
            </a:r>
            <a:br>
              <a:rPr lang="en-US" sz="4400" dirty="0" smtClean="0">
                <a:latin typeface="Aharoni" pitchFamily="2" charset="-79"/>
                <a:cs typeface="Aharoni" pitchFamily="2" charset="-79"/>
              </a:rPr>
            </a:br>
            <a:endParaRPr lang="en-US" sz="3600" dirty="0" smtClean="0">
              <a:latin typeface="Aharoni" pitchFamily="2" charset="-79"/>
              <a:cs typeface="Aharoni" pitchFamily="2" charset="-79"/>
            </a:endParaRPr>
          </a:p>
          <a:p>
            <a:pPr marL="457200" indent="-457200" algn="ctr">
              <a:buFont typeface="+mj-lt"/>
              <a:buAutoNum type="arabicPeriod"/>
            </a:pPr>
            <a:r>
              <a:rPr lang="en-US" sz="4400" dirty="0" smtClean="0">
                <a:latin typeface="Aharoni" pitchFamily="2" charset="-79"/>
                <a:cs typeface="Aharoni" pitchFamily="2" charset="-79"/>
              </a:rPr>
              <a:t>Enrich REPORTING</a:t>
            </a:r>
            <a:endParaRPr lang="en-US" sz="4400" dirty="0">
              <a:latin typeface="Aharoni" pitchFamily="2" charset="-79"/>
              <a:cs typeface="Aharoni" pitchFamily="2" charset="-79"/>
            </a:endParaRPr>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1C773F54-E88D-44A8-91FF-4EAD5773A9C3}" type="slidenum">
              <a:rPr lang="en-US" sz="1400" b="1" smtClean="0"/>
              <a:pPr>
                <a:defRPr/>
              </a:pPr>
              <a:t>5</a:t>
            </a:fld>
            <a:endParaRPr lang="en-US"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tx1"/>
                </a:solidFill>
                <a:latin typeface="Arial Black" pitchFamily="34" charset="0"/>
              </a:rPr>
              <a:t>Successful CFOs:</a:t>
            </a:r>
            <a:endParaRPr lang="en-US" sz="2400" dirty="0">
              <a:solidFill>
                <a:schemeClr val="tx1"/>
              </a:solidFill>
              <a:latin typeface="Arial Black" pitchFamily="34" charset="0"/>
            </a:endParaRPr>
          </a:p>
        </p:txBody>
      </p:sp>
      <p:sp>
        <p:nvSpPr>
          <p:cNvPr id="3" name="Content Placeholder 2"/>
          <p:cNvSpPr>
            <a:spLocks noGrp="1"/>
          </p:cNvSpPr>
          <p:nvPr>
            <p:ph idx="1"/>
          </p:nvPr>
        </p:nvSpPr>
        <p:spPr>
          <a:xfrm>
            <a:off x="0" y="1600200"/>
            <a:ext cx="9144000" cy="4525963"/>
          </a:xfrm>
        </p:spPr>
        <p:txBody>
          <a:bodyPr>
            <a:noAutofit/>
          </a:bodyPr>
          <a:lstStyle/>
          <a:p>
            <a:pPr marL="457200" indent="-457200" algn="ctr">
              <a:buFont typeface="+mj-lt"/>
              <a:buAutoNum type="arabicPeriod"/>
            </a:pPr>
            <a:r>
              <a:rPr lang="en-US" sz="4000" dirty="0" smtClean="0">
                <a:solidFill>
                  <a:srgbClr val="FF0000"/>
                </a:solidFill>
                <a:latin typeface="Aharoni" pitchFamily="2" charset="-79"/>
                <a:cs typeface="Aharoni" pitchFamily="2" charset="-79"/>
              </a:rPr>
              <a:t>Illuminate RISKS = No Surprises</a:t>
            </a:r>
            <a:r>
              <a:rPr lang="en-US" sz="4000" dirty="0" smtClean="0">
                <a:latin typeface="Aharoni" pitchFamily="2" charset="-79"/>
                <a:cs typeface="Aharoni" pitchFamily="2" charset="-79"/>
              </a:rPr>
              <a:t/>
            </a:r>
            <a:br>
              <a:rPr lang="en-US" sz="4000" dirty="0" smtClean="0">
                <a:latin typeface="Aharoni" pitchFamily="2" charset="-79"/>
                <a:cs typeface="Aharoni" pitchFamily="2" charset="-79"/>
              </a:rPr>
            </a:br>
            <a:endParaRPr lang="en-US" sz="3200" dirty="0" smtClean="0">
              <a:latin typeface="Aharoni" pitchFamily="2" charset="-79"/>
              <a:cs typeface="Aharoni" pitchFamily="2" charset="-79"/>
            </a:endParaRPr>
          </a:p>
          <a:p>
            <a:pPr marL="457200" indent="-457200" algn="ctr">
              <a:buFont typeface="+mj-lt"/>
              <a:buAutoNum type="arabicPeriod"/>
            </a:pPr>
            <a:r>
              <a:rPr lang="en-US" sz="4000" dirty="0" smtClean="0">
                <a:solidFill>
                  <a:srgbClr val="008000"/>
                </a:solidFill>
                <a:latin typeface="Aharoni" pitchFamily="2" charset="-79"/>
                <a:cs typeface="Aharoni" pitchFamily="2" charset="-79"/>
              </a:rPr>
              <a:t>Secure &amp; Allocate RESOURCES </a:t>
            </a:r>
            <a:br>
              <a:rPr lang="en-US" sz="4000" dirty="0" smtClean="0">
                <a:solidFill>
                  <a:srgbClr val="008000"/>
                </a:solidFill>
                <a:latin typeface="Aharoni" pitchFamily="2" charset="-79"/>
                <a:cs typeface="Aharoni" pitchFamily="2" charset="-79"/>
              </a:rPr>
            </a:br>
            <a:r>
              <a:rPr lang="en-US" sz="4000" dirty="0" smtClean="0">
                <a:solidFill>
                  <a:srgbClr val="008000"/>
                </a:solidFill>
                <a:latin typeface="Aharoni" pitchFamily="2" charset="-79"/>
                <a:cs typeface="Aharoni" pitchFamily="2" charset="-79"/>
              </a:rPr>
              <a:t>= Highest Value</a:t>
            </a:r>
            <a:r>
              <a:rPr lang="en-US" sz="4000" dirty="0" smtClean="0">
                <a:latin typeface="Aharoni" pitchFamily="2" charset="-79"/>
                <a:cs typeface="Aharoni" pitchFamily="2" charset="-79"/>
              </a:rPr>
              <a:t/>
            </a:r>
            <a:br>
              <a:rPr lang="en-US" sz="4000" dirty="0" smtClean="0">
                <a:latin typeface="Aharoni" pitchFamily="2" charset="-79"/>
                <a:cs typeface="Aharoni" pitchFamily="2" charset="-79"/>
              </a:rPr>
            </a:br>
            <a:endParaRPr lang="en-US" sz="3200" dirty="0" smtClean="0">
              <a:latin typeface="Aharoni" pitchFamily="2" charset="-79"/>
              <a:cs typeface="Aharoni" pitchFamily="2" charset="-79"/>
            </a:endParaRPr>
          </a:p>
          <a:p>
            <a:pPr marL="457200" indent="-457200" algn="ctr">
              <a:buFont typeface="+mj-lt"/>
              <a:buAutoNum type="arabicPeriod"/>
            </a:pPr>
            <a:r>
              <a:rPr lang="en-US" sz="4000" dirty="0" smtClean="0">
                <a:latin typeface="Aharoni" pitchFamily="2" charset="-79"/>
                <a:cs typeface="Aharoni" pitchFamily="2" charset="-79"/>
              </a:rPr>
              <a:t>Enrich REPORTING </a:t>
            </a:r>
            <a:br>
              <a:rPr lang="en-US" sz="4000" dirty="0" smtClean="0">
                <a:latin typeface="Aharoni" pitchFamily="2" charset="-79"/>
                <a:cs typeface="Aharoni" pitchFamily="2" charset="-79"/>
              </a:rPr>
            </a:br>
            <a:r>
              <a:rPr lang="en-US" sz="4000" dirty="0" smtClean="0">
                <a:latin typeface="Aharoni" pitchFamily="2" charset="-79"/>
                <a:cs typeface="Aharoni" pitchFamily="2" charset="-79"/>
              </a:rPr>
              <a:t>= Smart Decisions</a:t>
            </a:r>
            <a:endParaRPr lang="en-US" sz="4000" dirty="0">
              <a:latin typeface="Aharoni" pitchFamily="2" charset="-79"/>
              <a:cs typeface="Aharoni" pitchFamily="2" charset="-79"/>
            </a:endParaRPr>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1C773F54-E88D-44A8-91FF-4EAD5773A9C3}" type="slidenum">
              <a:rPr lang="en-US" sz="1400" b="1" smtClean="0"/>
              <a:pPr>
                <a:defRPr/>
              </a:pPr>
              <a:t>6</a:t>
            </a:fld>
            <a:endParaRPr lang="en-US"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p:txBody>
          <a:bodyPr/>
          <a:lstStyle/>
          <a:p>
            <a:r>
              <a:rPr lang="en-US" i="1" dirty="0" smtClean="0"/>
              <a:t>Pop Quiz:</a:t>
            </a:r>
          </a:p>
        </p:txBody>
      </p:sp>
      <p:sp>
        <p:nvSpPr>
          <p:cNvPr id="6147" name="Rectangle 3"/>
          <p:cNvSpPr>
            <a:spLocks noGrp="1"/>
          </p:cNvSpPr>
          <p:nvPr>
            <p:ph type="body" idx="4294967295"/>
          </p:nvPr>
        </p:nvSpPr>
        <p:spPr>
          <a:xfrm>
            <a:off x="457200" y="1371600"/>
            <a:ext cx="8229600" cy="4754563"/>
          </a:xfrm>
        </p:spPr>
        <p:txBody>
          <a:bodyPr/>
          <a:lstStyle/>
          <a:p>
            <a:pPr algn="ctr">
              <a:lnSpc>
                <a:spcPct val="90000"/>
              </a:lnSpc>
              <a:buFont typeface="Arial" pitchFamily="34" charset="0"/>
              <a:buNone/>
            </a:pPr>
            <a:r>
              <a:rPr lang="en-US" sz="7200" dirty="0" smtClean="0"/>
              <a:t>What is </a:t>
            </a:r>
          </a:p>
          <a:p>
            <a:pPr algn="ctr">
              <a:lnSpc>
                <a:spcPct val="90000"/>
              </a:lnSpc>
              <a:buFont typeface="Arial" pitchFamily="34" charset="0"/>
              <a:buNone/>
            </a:pPr>
            <a:r>
              <a:rPr lang="en-US" sz="7200" dirty="0" smtClean="0"/>
              <a:t>our </a:t>
            </a:r>
            <a:r>
              <a:rPr lang="en-US" sz="7200" dirty="0" smtClean="0"/>
              <a:t>company’s </a:t>
            </a:r>
          </a:p>
          <a:p>
            <a:pPr algn="ctr">
              <a:lnSpc>
                <a:spcPct val="90000"/>
              </a:lnSpc>
              <a:buFont typeface="Arial" pitchFamily="34" charset="0"/>
              <a:buNone/>
            </a:pPr>
            <a:r>
              <a:rPr lang="en-US" sz="7200" dirty="0" smtClean="0"/>
              <a:t>most important ASSET?</a:t>
            </a:r>
          </a:p>
        </p:txBody>
      </p:sp>
      <p:sp>
        <p:nvSpPr>
          <p:cNvPr id="4"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7</a:t>
            </a:fld>
            <a:endParaRPr lang="en-US" sz="1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p:txBody>
          <a:bodyPr/>
          <a:lstStyle/>
          <a:p>
            <a:r>
              <a:rPr lang="en-US" i="1" dirty="0" smtClean="0"/>
              <a:t>Most important asset?</a:t>
            </a:r>
          </a:p>
        </p:txBody>
      </p:sp>
      <p:sp>
        <p:nvSpPr>
          <p:cNvPr id="7171" name="Rectangle 3"/>
          <p:cNvSpPr>
            <a:spLocks noGrp="1"/>
          </p:cNvSpPr>
          <p:nvPr>
            <p:ph type="body" idx="4294967295"/>
          </p:nvPr>
        </p:nvSpPr>
        <p:spPr/>
        <p:txBody>
          <a:bodyPr/>
          <a:lstStyle/>
          <a:p>
            <a:r>
              <a:rPr lang="en-US" sz="6000" dirty="0" smtClean="0"/>
              <a:t>A. Brand</a:t>
            </a:r>
          </a:p>
          <a:p>
            <a:r>
              <a:rPr lang="en-US" sz="6000" dirty="0" smtClean="0"/>
              <a:t>B. Ideas, patents, I.P.</a:t>
            </a:r>
          </a:p>
          <a:p>
            <a:r>
              <a:rPr lang="en-US" sz="6000" dirty="0" smtClean="0"/>
              <a:t>C. People</a:t>
            </a:r>
          </a:p>
          <a:p>
            <a:r>
              <a:rPr lang="en-US" sz="6000" dirty="0" smtClean="0"/>
              <a:t>D. All of the above</a:t>
            </a:r>
          </a:p>
        </p:txBody>
      </p:sp>
      <p:sp>
        <p:nvSpPr>
          <p:cNvPr id="4"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8</a:t>
            </a:fld>
            <a:endParaRPr lang="en-US" sz="1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p:txBody>
          <a:bodyPr/>
          <a:lstStyle/>
          <a:p>
            <a:r>
              <a:rPr lang="en-US" i="1" dirty="0" smtClean="0"/>
              <a:t>If People Are Important:</a:t>
            </a:r>
          </a:p>
        </p:txBody>
      </p:sp>
      <p:sp>
        <p:nvSpPr>
          <p:cNvPr id="8195" name="Rectangle 3"/>
          <p:cNvSpPr>
            <a:spLocks noGrp="1"/>
          </p:cNvSpPr>
          <p:nvPr>
            <p:ph type="body" idx="4294967295"/>
          </p:nvPr>
        </p:nvSpPr>
        <p:spPr>
          <a:xfrm>
            <a:off x="457200" y="1371600"/>
            <a:ext cx="8229600" cy="4754563"/>
          </a:xfrm>
        </p:spPr>
        <p:txBody>
          <a:bodyPr/>
          <a:lstStyle/>
          <a:p>
            <a:pPr algn="ctr">
              <a:buFont typeface="Arial" pitchFamily="34" charset="0"/>
              <a:buNone/>
            </a:pPr>
            <a:r>
              <a:rPr lang="en-US" sz="7200" dirty="0" smtClean="0"/>
              <a:t>Where are People on </a:t>
            </a:r>
            <a:r>
              <a:rPr lang="en-US" sz="7200" dirty="0" smtClean="0"/>
              <a:t>our Financial </a:t>
            </a:r>
            <a:r>
              <a:rPr lang="en-US" sz="7200" dirty="0" smtClean="0"/>
              <a:t>S</a:t>
            </a:r>
            <a:r>
              <a:rPr lang="en-US" sz="7200" dirty="0" smtClean="0"/>
              <a:t>tatements</a:t>
            </a:r>
            <a:r>
              <a:rPr lang="en-US" sz="7200" dirty="0" smtClean="0"/>
              <a:t>?</a:t>
            </a:r>
          </a:p>
        </p:txBody>
      </p:sp>
      <p:sp>
        <p:nvSpPr>
          <p:cNvPr id="4"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9</a:t>
            </a:fld>
            <a:endParaRPr lang="en-US" sz="1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10682</TotalTime>
  <Words>1087</Words>
  <Application>Microsoft Office PowerPoint</Application>
  <PresentationFormat>On-screen Show (4:3)</PresentationFormat>
  <Paragraphs>228</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Slide 2</vt:lpstr>
      <vt:lpstr>Disclosure and Assumptions</vt:lpstr>
      <vt:lpstr>Successful HROs:</vt:lpstr>
      <vt:lpstr>Successful CFOs:</vt:lpstr>
      <vt:lpstr>Successful CFOs:</vt:lpstr>
      <vt:lpstr>Pop Quiz:</vt:lpstr>
      <vt:lpstr>Most important asset?</vt:lpstr>
      <vt:lpstr>If People Are Important:</vt:lpstr>
      <vt:lpstr>…where on financial statements?</vt:lpstr>
      <vt:lpstr>80% of Market Value = Intangible</vt:lpstr>
      <vt:lpstr>Ocean Tomo Patent ETF (OTP)</vt:lpstr>
      <vt:lpstr>Today’s Agenda</vt:lpstr>
      <vt:lpstr>Slide 14</vt:lpstr>
      <vt:lpstr>Wharton Professor Alex Edmans’ Peer-Reviewed Academic Analysis</vt:lpstr>
      <vt:lpstr>Investing in “100 Best” to Work For  Can Beat the Market (1998-2010)</vt:lpstr>
      <vt:lpstr>Parnassus Workplace Fund (PARWX)</vt:lpstr>
      <vt:lpstr> “Best Companies to Work For”  Applying HIP-Weights (12/31/06-1/31/12)</vt:lpstr>
      <vt:lpstr>Sustainability Can Benefit Market Value</vt:lpstr>
      <vt:lpstr>Today’s Agenda</vt:lpstr>
      <vt:lpstr>Nobel Laureate in Economics Dr. Milton Friedman</vt:lpstr>
      <vt:lpstr>Slide 22</vt:lpstr>
      <vt:lpstr>Slide 23</vt:lpstr>
      <vt:lpstr>R.G. Barry Corporation (ticker: DFZ)’s Human Capital Grew Profit +12.4% in 1969</vt:lpstr>
      <vt:lpstr>R.G. Barry Corporation’s Assets Grew +7%  With Human Capital on Balance Sheet</vt:lpstr>
      <vt:lpstr>Nobel Laureate in Economics Dr. Milton Friedman (14 years later) </vt:lpstr>
      <vt:lpstr>Slide 27</vt:lpstr>
      <vt:lpstr>Valuing People As an Asset: 4 Main Methodologies</vt:lpstr>
      <vt:lpstr>Quantifying Human Resource Value: 4 Examples – Only In India</vt:lpstr>
      <vt:lpstr>India Cement Company: Workforce</vt:lpstr>
      <vt:lpstr>India Cement Company:  People Value</vt:lpstr>
      <vt:lpstr>Infosys’s Annual Report Calculates Human Capital</vt:lpstr>
      <vt:lpstr>From 1998-2011, Infosys Grew the Value of its Human Capital</vt:lpstr>
      <vt:lpstr>Average Employee’s Human Capital Value  at Infosys Grew Over The Past 14 Years</vt:lpstr>
      <vt:lpstr>Infosys Has Grown Its Market Value  By Investing in Its Human Capital</vt:lpstr>
      <vt:lpstr>Starbucks Capitalizes PP&amp;E’s “Leasehold Improvements”: Why Not People?</vt:lpstr>
      <vt:lpstr>Recent Innovations in  Valuing Intangibles and Human Capital </vt:lpstr>
      <vt:lpstr>Sustainability Accounting Standards Board  (SASB)  Preparing to Launch in 2012</vt:lpstr>
      <vt:lpstr>Slide 39</vt:lpstr>
      <vt:lpstr>Slide 40</vt:lpstr>
      <vt:lpstr>Slide 41</vt:lpstr>
      <vt:lpstr>Contact Us to Become More HIP </vt:lpstr>
      <vt:lpstr>Slide 43</vt:lpstr>
      <vt:lpstr>Slide 44</vt:lpstr>
      <vt:lpstr>Slide 45</vt:lpstr>
      <vt:lpstr>Slide 46</vt:lpstr>
      <vt:lpstr>Slide 47</vt:lpstr>
      <vt:lpstr>Every Portfolio Has Impact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ventura</dc:creator>
  <cp:lastModifiedBy>R.Paul Herman</cp:lastModifiedBy>
  <cp:revision>532</cp:revision>
  <dcterms:created xsi:type="dcterms:W3CDTF">2010-01-15T17:50:20Z</dcterms:created>
  <dcterms:modified xsi:type="dcterms:W3CDTF">2012-05-01T16:09:37Z</dcterms:modified>
</cp:coreProperties>
</file>