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5"/>
  </p:notesMasterIdLst>
  <p:handoutMasterIdLst>
    <p:handoutMasterId r:id="rId66"/>
  </p:handoutMasterIdLst>
  <p:sldIdLst>
    <p:sldId id="650" r:id="rId2"/>
    <p:sldId id="564" r:id="rId3"/>
    <p:sldId id="649" r:id="rId4"/>
    <p:sldId id="565" r:id="rId5"/>
    <p:sldId id="568" r:id="rId6"/>
    <p:sldId id="566" r:id="rId7"/>
    <p:sldId id="569" r:id="rId8"/>
    <p:sldId id="580" r:id="rId9"/>
    <p:sldId id="582" r:id="rId10"/>
    <p:sldId id="586" r:id="rId11"/>
    <p:sldId id="587" r:id="rId12"/>
    <p:sldId id="588" r:id="rId13"/>
    <p:sldId id="589" r:id="rId14"/>
    <p:sldId id="590" r:id="rId15"/>
    <p:sldId id="591" r:id="rId16"/>
    <p:sldId id="592" r:id="rId17"/>
    <p:sldId id="593" r:id="rId18"/>
    <p:sldId id="594" r:id="rId19"/>
    <p:sldId id="595" r:id="rId20"/>
    <p:sldId id="596" r:id="rId21"/>
    <p:sldId id="597" r:id="rId22"/>
    <p:sldId id="642" r:id="rId23"/>
    <p:sldId id="598" r:id="rId24"/>
    <p:sldId id="599" r:id="rId25"/>
    <p:sldId id="600" r:id="rId26"/>
    <p:sldId id="601" r:id="rId27"/>
    <p:sldId id="625" r:id="rId28"/>
    <p:sldId id="602" r:id="rId29"/>
    <p:sldId id="603" r:id="rId30"/>
    <p:sldId id="604" r:id="rId31"/>
    <p:sldId id="605" r:id="rId32"/>
    <p:sldId id="606" r:id="rId33"/>
    <p:sldId id="607" r:id="rId34"/>
    <p:sldId id="608" r:id="rId35"/>
    <p:sldId id="609" r:id="rId36"/>
    <p:sldId id="610" r:id="rId37"/>
    <p:sldId id="611" r:id="rId38"/>
    <p:sldId id="614" r:id="rId39"/>
    <p:sldId id="615" r:id="rId40"/>
    <p:sldId id="616" r:id="rId41"/>
    <p:sldId id="612" r:id="rId42"/>
    <p:sldId id="613" r:id="rId43"/>
    <p:sldId id="617" r:id="rId44"/>
    <p:sldId id="618" r:id="rId45"/>
    <p:sldId id="619" r:id="rId46"/>
    <p:sldId id="620" r:id="rId47"/>
    <p:sldId id="643" r:id="rId48"/>
    <p:sldId id="644" r:id="rId49"/>
    <p:sldId id="645" r:id="rId50"/>
    <p:sldId id="646" r:id="rId51"/>
    <p:sldId id="647" r:id="rId52"/>
    <p:sldId id="648" r:id="rId53"/>
    <p:sldId id="621" r:id="rId54"/>
    <p:sldId id="622" r:id="rId55"/>
    <p:sldId id="633" r:id="rId56"/>
    <p:sldId id="634" r:id="rId57"/>
    <p:sldId id="635" r:id="rId58"/>
    <p:sldId id="629" r:id="rId59"/>
    <p:sldId id="626" r:id="rId60"/>
    <p:sldId id="627" r:id="rId61"/>
    <p:sldId id="628" r:id="rId62"/>
    <p:sldId id="630" r:id="rId63"/>
    <p:sldId id="636" r:id="rId64"/>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8CE23E"/>
    <a:srgbClr val="273E00"/>
    <a:srgbClr val="263C00"/>
    <a:srgbClr val="009644"/>
    <a:srgbClr val="A6B17B"/>
    <a:srgbClr val="E3E9C3"/>
    <a:srgbClr val="243A0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95697" autoAdjust="0"/>
  </p:normalViewPr>
  <p:slideViewPr>
    <p:cSldViewPr>
      <p:cViewPr>
        <p:scale>
          <a:sx n="70" d="100"/>
          <a:sy n="70" d="100"/>
        </p:scale>
        <p:origin x="-1128" y="-120"/>
      </p:cViewPr>
      <p:guideLst>
        <p:guide orient="horz" pos="2160"/>
        <p:guide pos="2880"/>
      </p:guideLst>
    </p:cSldViewPr>
  </p:slideViewPr>
  <p:outlineViewPr>
    <p:cViewPr>
      <p:scale>
        <a:sx n="33" d="100"/>
        <a:sy n="33" d="100"/>
      </p:scale>
      <p:origin x="0" y="9288"/>
    </p:cViewPr>
  </p:outlin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PaulH\Desktop\HIPinvestor\Asset4\HIP-BestCosToWorkFor\20120223%20BestCo2Work4%20Mod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tx>
            <c:strRef>
              <c:f>Graph!$A$2</c:f>
              <c:strCache>
                <c:ptCount val="1"/>
                <c:pt idx="0">
                  <c:v>3-mo T-bill daily</c:v>
                </c:pt>
              </c:strCache>
            </c:strRef>
          </c:tx>
          <c:spPr>
            <a:ln w="50800">
              <a:solidFill>
                <a:srgbClr val="0070C0"/>
              </a:solidFill>
            </a:ln>
          </c:spPr>
          <c:marker>
            <c:symbol val="none"/>
          </c:marker>
          <c:xVal>
            <c:numRef>
              <c:f>Graph!$B$1:$BK$1</c:f>
              <c:numCache>
                <c:formatCode>mm/dd/yy</c:formatCode>
                <c:ptCount val="62"/>
                <c:pt idx="0">
                  <c:v>39082</c:v>
                </c:pt>
                <c:pt idx="1">
                  <c:v>39113</c:v>
                </c:pt>
                <c:pt idx="2">
                  <c:v>39141</c:v>
                </c:pt>
                <c:pt idx="3">
                  <c:v>39172</c:v>
                </c:pt>
                <c:pt idx="4">
                  <c:v>39202</c:v>
                </c:pt>
                <c:pt idx="5">
                  <c:v>39233</c:v>
                </c:pt>
                <c:pt idx="6">
                  <c:v>39263</c:v>
                </c:pt>
                <c:pt idx="7">
                  <c:v>39294</c:v>
                </c:pt>
                <c:pt idx="8">
                  <c:v>39325</c:v>
                </c:pt>
                <c:pt idx="9">
                  <c:v>39355</c:v>
                </c:pt>
                <c:pt idx="10">
                  <c:v>39386</c:v>
                </c:pt>
                <c:pt idx="11">
                  <c:v>39416</c:v>
                </c:pt>
                <c:pt idx="12">
                  <c:v>39447</c:v>
                </c:pt>
                <c:pt idx="13">
                  <c:v>39478</c:v>
                </c:pt>
                <c:pt idx="14">
                  <c:v>39507</c:v>
                </c:pt>
                <c:pt idx="15">
                  <c:v>39538</c:v>
                </c:pt>
                <c:pt idx="16">
                  <c:v>39568</c:v>
                </c:pt>
                <c:pt idx="17">
                  <c:v>39599</c:v>
                </c:pt>
                <c:pt idx="18">
                  <c:v>39629</c:v>
                </c:pt>
                <c:pt idx="19">
                  <c:v>39660</c:v>
                </c:pt>
                <c:pt idx="20">
                  <c:v>39691</c:v>
                </c:pt>
                <c:pt idx="21">
                  <c:v>39721</c:v>
                </c:pt>
                <c:pt idx="22">
                  <c:v>39752</c:v>
                </c:pt>
                <c:pt idx="23">
                  <c:v>39782</c:v>
                </c:pt>
                <c:pt idx="24">
                  <c:v>39813</c:v>
                </c:pt>
                <c:pt idx="25">
                  <c:v>39844</c:v>
                </c:pt>
                <c:pt idx="26">
                  <c:v>39872</c:v>
                </c:pt>
                <c:pt idx="27">
                  <c:v>39903</c:v>
                </c:pt>
                <c:pt idx="28">
                  <c:v>39933</c:v>
                </c:pt>
                <c:pt idx="29">
                  <c:v>39964</c:v>
                </c:pt>
                <c:pt idx="30">
                  <c:v>39994</c:v>
                </c:pt>
                <c:pt idx="31">
                  <c:v>40025</c:v>
                </c:pt>
                <c:pt idx="32">
                  <c:v>40056</c:v>
                </c:pt>
                <c:pt idx="33">
                  <c:v>40086</c:v>
                </c:pt>
                <c:pt idx="34">
                  <c:v>40117</c:v>
                </c:pt>
                <c:pt idx="35">
                  <c:v>40147</c:v>
                </c:pt>
                <c:pt idx="36">
                  <c:v>40178</c:v>
                </c:pt>
                <c:pt idx="37">
                  <c:v>40209</c:v>
                </c:pt>
                <c:pt idx="38">
                  <c:v>40237</c:v>
                </c:pt>
                <c:pt idx="39">
                  <c:v>40268</c:v>
                </c:pt>
                <c:pt idx="40">
                  <c:v>40298</c:v>
                </c:pt>
                <c:pt idx="41">
                  <c:v>40329</c:v>
                </c:pt>
                <c:pt idx="42">
                  <c:v>40359</c:v>
                </c:pt>
                <c:pt idx="43">
                  <c:v>40390</c:v>
                </c:pt>
                <c:pt idx="44">
                  <c:v>40421</c:v>
                </c:pt>
                <c:pt idx="45">
                  <c:v>40451</c:v>
                </c:pt>
                <c:pt idx="46">
                  <c:v>40482</c:v>
                </c:pt>
                <c:pt idx="47">
                  <c:v>40512</c:v>
                </c:pt>
                <c:pt idx="48">
                  <c:v>40543</c:v>
                </c:pt>
                <c:pt idx="49">
                  <c:v>40574</c:v>
                </c:pt>
                <c:pt idx="50">
                  <c:v>40602</c:v>
                </c:pt>
                <c:pt idx="51">
                  <c:v>40633</c:v>
                </c:pt>
                <c:pt idx="52">
                  <c:v>40663</c:v>
                </c:pt>
                <c:pt idx="53">
                  <c:v>40694</c:v>
                </c:pt>
                <c:pt idx="54">
                  <c:v>40724</c:v>
                </c:pt>
                <c:pt idx="55">
                  <c:v>40755</c:v>
                </c:pt>
                <c:pt idx="56">
                  <c:v>40786</c:v>
                </c:pt>
                <c:pt idx="57">
                  <c:v>40816</c:v>
                </c:pt>
                <c:pt idx="58">
                  <c:v>40847</c:v>
                </c:pt>
                <c:pt idx="59">
                  <c:v>40877</c:v>
                </c:pt>
                <c:pt idx="60">
                  <c:v>40908</c:v>
                </c:pt>
                <c:pt idx="61">
                  <c:v>40939</c:v>
                </c:pt>
              </c:numCache>
            </c:numRef>
          </c:xVal>
          <c:yVal>
            <c:numRef>
              <c:f>Graph!$B$2:$BK$2</c:f>
              <c:numCache>
                <c:formatCode>"$"#,##0;[Red]"$"#,##0</c:formatCode>
                <c:ptCount val="62"/>
                <c:pt idx="0">
                  <c:v>1000000</c:v>
                </c:pt>
                <c:pt idx="1">
                  <c:v>1001429.2273941789</c:v>
                </c:pt>
                <c:pt idx="2">
                  <c:v>1005360.2300732058</c:v>
                </c:pt>
                <c:pt idx="3">
                  <c:v>1009519.725405594</c:v>
                </c:pt>
                <c:pt idx="4">
                  <c:v>1010603.5849782525</c:v>
                </c:pt>
                <c:pt idx="5">
                  <c:v>1014750.1753437562</c:v>
                </c:pt>
                <c:pt idx="6">
                  <c:v>1018545.5533911964</c:v>
                </c:pt>
                <c:pt idx="7">
                  <c:v>1019745.7364732908</c:v>
                </c:pt>
                <c:pt idx="8">
                  <c:v>1023467.944732717</c:v>
                </c:pt>
                <c:pt idx="9">
                  <c:v>1026589.738586307</c:v>
                </c:pt>
                <c:pt idx="10">
                  <c:v>1027081.7572546604</c:v>
                </c:pt>
                <c:pt idx="11">
                  <c:v>1029904.8884184762</c:v>
                </c:pt>
                <c:pt idx="12">
                  <c:v>1032624.2167352474</c:v>
                </c:pt>
                <c:pt idx="13">
                  <c:v>1031901.9013856904</c:v>
                </c:pt>
                <c:pt idx="14">
                  <c:v>1033708.7168155628</c:v>
                </c:pt>
                <c:pt idx="15">
                  <c:v>1034846.2504771993</c:v>
                </c:pt>
                <c:pt idx="16">
                  <c:v>1032736.294758686</c:v>
                </c:pt>
                <c:pt idx="17">
                  <c:v>1034240.7940601313</c:v>
                </c:pt>
                <c:pt idx="18">
                  <c:v>1035917.2485517318</c:v>
                </c:pt>
                <c:pt idx="19">
                  <c:v>1034144.6952346398</c:v>
                </c:pt>
                <c:pt idx="20">
                  <c:v>1035602.8053348581</c:v>
                </c:pt>
                <c:pt idx="21">
                  <c:v>1036721.5136434878</c:v>
                </c:pt>
                <c:pt idx="22">
                  <c:v>1034084.6396533934</c:v>
                </c:pt>
                <c:pt idx="23">
                  <c:v>1034253.5720817031</c:v>
                </c:pt>
                <c:pt idx="24">
                  <c:v>1034286.6018892591</c:v>
                </c:pt>
                <c:pt idx="25">
                  <c:v>1031164.9376198623</c:v>
                </c:pt>
                <c:pt idx="26">
                  <c:v>1031400.6388470381</c:v>
                </c:pt>
                <c:pt idx="27">
                  <c:v>1031602.413916289</c:v>
                </c:pt>
                <c:pt idx="28">
                  <c:v>1028515.668036459</c:v>
                </c:pt>
                <c:pt idx="29">
                  <c:v>1028664.6788293632</c:v>
                </c:pt>
                <c:pt idx="30">
                  <c:v>1028827.7015471803</c:v>
                </c:pt>
                <c:pt idx="31">
                  <c:v>1025775.151560058</c:v>
                </c:pt>
                <c:pt idx="32">
                  <c:v>1025928.0412320641</c:v>
                </c:pt>
                <c:pt idx="33">
                  <c:v>1026034.2768085437</c:v>
                </c:pt>
                <c:pt idx="34">
                  <c:v>1022891.8239989957</c:v>
                </c:pt>
                <c:pt idx="35">
                  <c:v>1022940.9662582477</c:v>
                </c:pt>
                <c:pt idx="36">
                  <c:v>1022991.8130816704</c:v>
                </c:pt>
                <c:pt idx="37">
                  <c:v>1019845.0889176808</c:v>
                </c:pt>
                <c:pt idx="38">
                  <c:v>1019930.8826518335</c:v>
                </c:pt>
                <c:pt idx="39">
                  <c:v>1020071.8759076516</c:v>
                </c:pt>
                <c:pt idx="40">
                  <c:v>1017022.1747731337</c:v>
                </c:pt>
                <c:pt idx="41">
                  <c:v>1017163.323186621</c:v>
                </c:pt>
                <c:pt idx="42">
                  <c:v>1017267.2374688133</c:v>
                </c:pt>
                <c:pt idx="43">
                  <c:v>1014223.389815234</c:v>
                </c:pt>
                <c:pt idx="44">
                  <c:v>1014362.7471029883</c:v>
                </c:pt>
                <c:pt idx="45">
                  <c:v>1014491.4244759803</c:v>
                </c:pt>
                <c:pt idx="46">
                  <c:v>1011430.3498768734</c:v>
                </c:pt>
                <c:pt idx="47">
                  <c:v>1011559.7830559391</c:v>
                </c:pt>
                <c:pt idx="48">
                  <c:v>1011685.020930086</c:v>
                </c:pt>
                <c:pt idx="49">
                  <c:v>1008655.362062272</c:v>
                </c:pt>
                <c:pt idx="50">
                  <c:v>1008758.6848132433</c:v>
                </c:pt>
                <c:pt idx="51">
                  <c:v>1008846.3493214404</c:v>
                </c:pt>
                <c:pt idx="52">
                  <c:v>1005742.0199683221</c:v>
                </c:pt>
                <c:pt idx="53">
                  <c:v>1005780.2858445646</c:v>
                </c:pt>
                <c:pt idx="54">
                  <c:v>1005811.5707377164</c:v>
                </c:pt>
                <c:pt idx="55">
                  <c:v>1002696.5335302255</c:v>
                </c:pt>
                <c:pt idx="56">
                  <c:v>1002723.2655011264</c:v>
                </c:pt>
                <c:pt idx="57">
                  <c:v>1002735.2415563024</c:v>
                </c:pt>
                <c:pt idx="58">
                  <c:v>999618.07440905087</c:v>
                </c:pt>
                <c:pt idx="59">
                  <c:v>999630.56858864985</c:v>
                </c:pt>
                <c:pt idx="60">
                  <c:v>999640.2866139434</c:v>
                </c:pt>
                <c:pt idx="61">
                  <c:v>996546.30048789619</c:v>
                </c:pt>
              </c:numCache>
            </c:numRef>
          </c:yVal>
        </c:ser>
        <c:ser>
          <c:idx val="1"/>
          <c:order val="1"/>
          <c:tx>
            <c:strRef>
              <c:f>Graph!$A$3</c:f>
              <c:strCache>
                <c:ptCount val="1"/>
                <c:pt idx="0">
                  <c:v>S&amp;P 500 TR Index</c:v>
                </c:pt>
              </c:strCache>
            </c:strRef>
          </c:tx>
          <c:spPr>
            <a:ln w="50800">
              <a:solidFill>
                <a:srgbClr val="FF0000"/>
              </a:solidFill>
            </a:ln>
          </c:spPr>
          <c:marker>
            <c:symbol val="none"/>
          </c:marker>
          <c:xVal>
            <c:numRef>
              <c:f>Graph!$B$1:$BK$1</c:f>
              <c:numCache>
                <c:formatCode>mm/dd/yy</c:formatCode>
                <c:ptCount val="62"/>
                <c:pt idx="0">
                  <c:v>39082</c:v>
                </c:pt>
                <c:pt idx="1">
                  <c:v>39113</c:v>
                </c:pt>
                <c:pt idx="2">
                  <c:v>39141</c:v>
                </c:pt>
                <c:pt idx="3">
                  <c:v>39172</c:v>
                </c:pt>
                <c:pt idx="4">
                  <c:v>39202</c:v>
                </c:pt>
                <c:pt idx="5">
                  <c:v>39233</c:v>
                </c:pt>
                <c:pt idx="6">
                  <c:v>39263</c:v>
                </c:pt>
                <c:pt idx="7">
                  <c:v>39294</c:v>
                </c:pt>
                <c:pt idx="8">
                  <c:v>39325</c:v>
                </c:pt>
                <c:pt idx="9">
                  <c:v>39355</c:v>
                </c:pt>
                <c:pt idx="10">
                  <c:v>39386</c:v>
                </c:pt>
                <c:pt idx="11">
                  <c:v>39416</c:v>
                </c:pt>
                <c:pt idx="12">
                  <c:v>39447</c:v>
                </c:pt>
                <c:pt idx="13">
                  <c:v>39478</c:v>
                </c:pt>
                <c:pt idx="14">
                  <c:v>39507</c:v>
                </c:pt>
                <c:pt idx="15">
                  <c:v>39538</c:v>
                </c:pt>
                <c:pt idx="16">
                  <c:v>39568</c:v>
                </c:pt>
                <c:pt idx="17">
                  <c:v>39599</c:v>
                </c:pt>
                <c:pt idx="18">
                  <c:v>39629</c:v>
                </c:pt>
                <c:pt idx="19">
                  <c:v>39660</c:v>
                </c:pt>
                <c:pt idx="20">
                  <c:v>39691</c:v>
                </c:pt>
                <c:pt idx="21">
                  <c:v>39721</c:v>
                </c:pt>
                <c:pt idx="22">
                  <c:v>39752</c:v>
                </c:pt>
                <c:pt idx="23">
                  <c:v>39782</c:v>
                </c:pt>
                <c:pt idx="24">
                  <c:v>39813</c:v>
                </c:pt>
                <c:pt idx="25">
                  <c:v>39844</c:v>
                </c:pt>
                <c:pt idx="26">
                  <c:v>39872</c:v>
                </c:pt>
                <c:pt idx="27">
                  <c:v>39903</c:v>
                </c:pt>
                <c:pt idx="28">
                  <c:v>39933</c:v>
                </c:pt>
                <c:pt idx="29">
                  <c:v>39964</c:v>
                </c:pt>
                <c:pt idx="30">
                  <c:v>39994</c:v>
                </c:pt>
                <c:pt idx="31">
                  <c:v>40025</c:v>
                </c:pt>
                <c:pt idx="32">
                  <c:v>40056</c:v>
                </c:pt>
                <c:pt idx="33">
                  <c:v>40086</c:v>
                </c:pt>
                <c:pt idx="34">
                  <c:v>40117</c:v>
                </c:pt>
                <c:pt idx="35">
                  <c:v>40147</c:v>
                </c:pt>
                <c:pt idx="36">
                  <c:v>40178</c:v>
                </c:pt>
                <c:pt idx="37">
                  <c:v>40209</c:v>
                </c:pt>
                <c:pt idx="38">
                  <c:v>40237</c:v>
                </c:pt>
                <c:pt idx="39">
                  <c:v>40268</c:v>
                </c:pt>
                <c:pt idx="40">
                  <c:v>40298</c:v>
                </c:pt>
                <c:pt idx="41">
                  <c:v>40329</c:v>
                </c:pt>
                <c:pt idx="42">
                  <c:v>40359</c:v>
                </c:pt>
                <c:pt idx="43">
                  <c:v>40390</c:v>
                </c:pt>
                <c:pt idx="44">
                  <c:v>40421</c:v>
                </c:pt>
                <c:pt idx="45">
                  <c:v>40451</c:v>
                </c:pt>
                <c:pt idx="46">
                  <c:v>40482</c:v>
                </c:pt>
                <c:pt idx="47">
                  <c:v>40512</c:v>
                </c:pt>
                <c:pt idx="48">
                  <c:v>40543</c:v>
                </c:pt>
                <c:pt idx="49">
                  <c:v>40574</c:v>
                </c:pt>
                <c:pt idx="50">
                  <c:v>40602</c:v>
                </c:pt>
                <c:pt idx="51">
                  <c:v>40633</c:v>
                </c:pt>
                <c:pt idx="52">
                  <c:v>40663</c:v>
                </c:pt>
                <c:pt idx="53">
                  <c:v>40694</c:v>
                </c:pt>
                <c:pt idx="54">
                  <c:v>40724</c:v>
                </c:pt>
                <c:pt idx="55">
                  <c:v>40755</c:v>
                </c:pt>
                <c:pt idx="56">
                  <c:v>40786</c:v>
                </c:pt>
                <c:pt idx="57">
                  <c:v>40816</c:v>
                </c:pt>
                <c:pt idx="58">
                  <c:v>40847</c:v>
                </c:pt>
                <c:pt idx="59">
                  <c:v>40877</c:v>
                </c:pt>
                <c:pt idx="60">
                  <c:v>40908</c:v>
                </c:pt>
                <c:pt idx="61">
                  <c:v>40939</c:v>
                </c:pt>
              </c:numCache>
            </c:numRef>
          </c:xVal>
          <c:yVal>
            <c:numRef>
              <c:f>Graph!$B$3:$BK$3</c:f>
              <c:numCache>
                <c:formatCode>"$"#,##0;[Red]"$"#,##0</c:formatCode>
                <c:ptCount val="62"/>
                <c:pt idx="0">
                  <c:v>1000000</c:v>
                </c:pt>
                <c:pt idx="1">
                  <c:v>1011949.8853101912</c:v>
                </c:pt>
                <c:pt idx="2">
                  <c:v>992158.43445768196</c:v>
                </c:pt>
                <c:pt idx="3">
                  <c:v>1003254.3761825737</c:v>
                </c:pt>
                <c:pt idx="4">
                  <c:v>1044420.9983306888</c:v>
                </c:pt>
                <c:pt idx="5">
                  <c:v>1080865.40422542</c:v>
                </c:pt>
                <c:pt idx="6">
                  <c:v>1062908.9658105779</c:v>
                </c:pt>
                <c:pt idx="7">
                  <c:v>1026735.55701587</c:v>
                </c:pt>
                <c:pt idx="8">
                  <c:v>1042124.7678214356</c:v>
                </c:pt>
                <c:pt idx="9">
                  <c:v>1081100.4364512069</c:v>
                </c:pt>
                <c:pt idx="10">
                  <c:v>1094864.8844127571</c:v>
                </c:pt>
                <c:pt idx="11">
                  <c:v>1049092.0612777693</c:v>
                </c:pt>
                <c:pt idx="12">
                  <c:v>1041814.0070245049</c:v>
                </c:pt>
                <c:pt idx="13">
                  <c:v>976263.81914794643</c:v>
                </c:pt>
                <c:pt idx="14">
                  <c:v>944549.4132772442</c:v>
                </c:pt>
                <c:pt idx="15">
                  <c:v>940470.12232655566</c:v>
                </c:pt>
                <c:pt idx="16">
                  <c:v>983192.62360632606</c:v>
                </c:pt>
                <c:pt idx="17">
                  <c:v>995927.54297151533</c:v>
                </c:pt>
                <c:pt idx="18">
                  <c:v>911967.94995243044</c:v>
                </c:pt>
                <c:pt idx="19">
                  <c:v>901475.74340756901</c:v>
                </c:pt>
                <c:pt idx="20">
                  <c:v>914514.20117339888</c:v>
                </c:pt>
                <c:pt idx="21">
                  <c:v>833023.84013696213</c:v>
                </c:pt>
                <c:pt idx="22">
                  <c:v>690952.957830659</c:v>
                </c:pt>
                <c:pt idx="23">
                  <c:v>641374.43676048063</c:v>
                </c:pt>
                <c:pt idx="24">
                  <c:v>648199.06059572543</c:v>
                </c:pt>
                <c:pt idx="25">
                  <c:v>591710.06666464207</c:v>
                </c:pt>
                <c:pt idx="26">
                  <c:v>528706.60459842172</c:v>
                </c:pt>
                <c:pt idx="27">
                  <c:v>575018.35246245004</c:v>
                </c:pt>
                <c:pt idx="28">
                  <c:v>628084.2030554692</c:v>
                </c:pt>
                <c:pt idx="29">
                  <c:v>663213.51339244435</c:v>
                </c:pt>
                <c:pt idx="30">
                  <c:v>664528.94163603452</c:v>
                </c:pt>
                <c:pt idx="31">
                  <c:v>712560.14173704747</c:v>
                </c:pt>
                <c:pt idx="32">
                  <c:v>738286.06742938643</c:v>
                </c:pt>
                <c:pt idx="33">
                  <c:v>765835.99087029707</c:v>
                </c:pt>
                <c:pt idx="34">
                  <c:v>749258.80920447072</c:v>
                </c:pt>
                <c:pt idx="35">
                  <c:v>794203.13883439242</c:v>
                </c:pt>
                <c:pt idx="36">
                  <c:v>809543.62628203596</c:v>
                </c:pt>
                <c:pt idx="37">
                  <c:v>777981.50617783703</c:v>
                </c:pt>
                <c:pt idx="38">
                  <c:v>802081.37708871218</c:v>
                </c:pt>
                <c:pt idx="39">
                  <c:v>850482.06957332662</c:v>
                </c:pt>
                <c:pt idx="40">
                  <c:v>861209.51116507384</c:v>
                </c:pt>
                <c:pt idx="41">
                  <c:v>792442.1708716962</c:v>
                </c:pt>
                <c:pt idx="42">
                  <c:v>750959.18592673424</c:v>
                </c:pt>
                <c:pt idx="43">
                  <c:v>801062.06642756809</c:v>
                </c:pt>
                <c:pt idx="44">
                  <c:v>764898.81244670169</c:v>
                </c:pt>
                <c:pt idx="45">
                  <c:v>833162.80403641972</c:v>
                </c:pt>
                <c:pt idx="46">
                  <c:v>862161.44781464536</c:v>
                </c:pt>
                <c:pt idx="47">
                  <c:v>862272.04372103035</c:v>
                </c:pt>
                <c:pt idx="48">
                  <c:v>919898.54345158243</c:v>
                </c:pt>
                <c:pt idx="49">
                  <c:v>938759.20486269146</c:v>
                </c:pt>
                <c:pt idx="50">
                  <c:v>970920.21794967272</c:v>
                </c:pt>
                <c:pt idx="51">
                  <c:v>971305.09170389315</c:v>
                </c:pt>
                <c:pt idx="52">
                  <c:v>996945.17574355041</c:v>
                </c:pt>
                <c:pt idx="53">
                  <c:v>985660.85141518177</c:v>
                </c:pt>
                <c:pt idx="54">
                  <c:v>969230.93913824437</c:v>
                </c:pt>
                <c:pt idx="55">
                  <c:v>946554.58283473703</c:v>
                </c:pt>
                <c:pt idx="56">
                  <c:v>895135.99637241149</c:v>
                </c:pt>
                <c:pt idx="57">
                  <c:v>832209.38364351005</c:v>
                </c:pt>
                <c:pt idx="58">
                  <c:v>920279.13883498742</c:v>
                </c:pt>
                <c:pt idx="59">
                  <c:v>918245.66242631222</c:v>
                </c:pt>
                <c:pt idx="60">
                  <c:v>927638.57591560506</c:v>
                </c:pt>
                <c:pt idx="61">
                  <c:v>966180.88471587899</c:v>
                </c:pt>
              </c:numCache>
            </c:numRef>
          </c:yVal>
        </c:ser>
        <c:ser>
          <c:idx val="2"/>
          <c:order val="2"/>
          <c:tx>
            <c:strRef>
              <c:f>Graph!$A$4</c:f>
              <c:strCache>
                <c:ptCount val="1"/>
                <c:pt idx="0">
                  <c:v>BC2W4 EqWt</c:v>
                </c:pt>
              </c:strCache>
            </c:strRef>
          </c:tx>
          <c:spPr>
            <a:ln w="50800">
              <a:solidFill>
                <a:srgbClr val="FFC000"/>
              </a:solidFill>
            </a:ln>
          </c:spPr>
          <c:marker>
            <c:symbol val="none"/>
          </c:marker>
          <c:xVal>
            <c:numRef>
              <c:f>Graph!$B$1:$BK$1</c:f>
              <c:numCache>
                <c:formatCode>mm/dd/yy</c:formatCode>
                <c:ptCount val="62"/>
                <c:pt idx="0">
                  <c:v>39082</c:v>
                </c:pt>
                <c:pt idx="1">
                  <c:v>39113</c:v>
                </c:pt>
                <c:pt idx="2">
                  <c:v>39141</c:v>
                </c:pt>
                <c:pt idx="3">
                  <c:v>39172</c:v>
                </c:pt>
                <c:pt idx="4">
                  <c:v>39202</c:v>
                </c:pt>
                <c:pt idx="5">
                  <c:v>39233</c:v>
                </c:pt>
                <c:pt idx="6">
                  <c:v>39263</c:v>
                </c:pt>
                <c:pt idx="7">
                  <c:v>39294</c:v>
                </c:pt>
                <c:pt idx="8">
                  <c:v>39325</c:v>
                </c:pt>
                <c:pt idx="9">
                  <c:v>39355</c:v>
                </c:pt>
                <c:pt idx="10">
                  <c:v>39386</c:v>
                </c:pt>
                <c:pt idx="11">
                  <c:v>39416</c:v>
                </c:pt>
                <c:pt idx="12">
                  <c:v>39447</c:v>
                </c:pt>
                <c:pt idx="13">
                  <c:v>39478</c:v>
                </c:pt>
                <c:pt idx="14">
                  <c:v>39507</c:v>
                </c:pt>
                <c:pt idx="15">
                  <c:v>39538</c:v>
                </c:pt>
                <c:pt idx="16">
                  <c:v>39568</c:v>
                </c:pt>
                <c:pt idx="17">
                  <c:v>39599</c:v>
                </c:pt>
                <c:pt idx="18">
                  <c:v>39629</c:v>
                </c:pt>
                <c:pt idx="19">
                  <c:v>39660</c:v>
                </c:pt>
                <c:pt idx="20">
                  <c:v>39691</c:v>
                </c:pt>
                <c:pt idx="21">
                  <c:v>39721</c:v>
                </c:pt>
                <c:pt idx="22">
                  <c:v>39752</c:v>
                </c:pt>
                <c:pt idx="23">
                  <c:v>39782</c:v>
                </c:pt>
                <c:pt idx="24">
                  <c:v>39813</c:v>
                </c:pt>
                <c:pt idx="25">
                  <c:v>39844</c:v>
                </c:pt>
                <c:pt idx="26">
                  <c:v>39872</c:v>
                </c:pt>
                <c:pt idx="27">
                  <c:v>39903</c:v>
                </c:pt>
                <c:pt idx="28">
                  <c:v>39933</c:v>
                </c:pt>
                <c:pt idx="29">
                  <c:v>39964</c:v>
                </c:pt>
                <c:pt idx="30">
                  <c:v>39994</c:v>
                </c:pt>
                <c:pt idx="31">
                  <c:v>40025</c:v>
                </c:pt>
                <c:pt idx="32">
                  <c:v>40056</c:v>
                </c:pt>
                <c:pt idx="33">
                  <c:v>40086</c:v>
                </c:pt>
                <c:pt idx="34">
                  <c:v>40117</c:v>
                </c:pt>
                <c:pt idx="35">
                  <c:v>40147</c:v>
                </c:pt>
                <c:pt idx="36">
                  <c:v>40178</c:v>
                </c:pt>
                <c:pt idx="37">
                  <c:v>40209</c:v>
                </c:pt>
                <c:pt idx="38">
                  <c:v>40237</c:v>
                </c:pt>
                <c:pt idx="39">
                  <c:v>40268</c:v>
                </c:pt>
                <c:pt idx="40">
                  <c:v>40298</c:v>
                </c:pt>
                <c:pt idx="41">
                  <c:v>40329</c:v>
                </c:pt>
                <c:pt idx="42">
                  <c:v>40359</c:v>
                </c:pt>
                <c:pt idx="43">
                  <c:v>40390</c:v>
                </c:pt>
                <c:pt idx="44">
                  <c:v>40421</c:v>
                </c:pt>
                <c:pt idx="45">
                  <c:v>40451</c:v>
                </c:pt>
                <c:pt idx="46">
                  <c:v>40482</c:v>
                </c:pt>
                <c:pt idx="47">
                  <c:v>40512</c:v>
                </c:pt>
                <c:pt idx="48">
                  <c:v>40543</c:v>
                </c:pt>
                <c:pt idx="49">
                  <c:v>40574</c:v>
                </c:pt>
                <c:pt idx="50">
                  <c:v>40602</c:v>
                </c:pt>
                <c:pt idx="51">
                  <c:v>40633</c:v>
                </c:pt>
                <c:pt idx="52">
                  <c:v>40663</c:v>
                </c:pt>
                <c:pt idx="53">
                  <c:v>40694</c:v>
                </c:pt>
                <c:pt idx="54">
                  <c:v>40724</c:v>
                </c:pt>
                <c:pt idx="55">
                  <c:v>40755</c:v>
                </c:pt>
                <c:pt idx="56">
                  <c:v>40786</c:v>
                </c:pt>
                <c:pt idx="57">
                  <c:v>40816</c:v>
                </c:pt>
                <c:pt idx="58">
                  <c:v>40847</c:v>
                </c:pt>
                <c:pt idx="59">
                  <c:v>40877</c:v>
                </c:pt>
                <c:pt idx="60">
                  <c:v>40908</c:v>
                </c:pt>
                <c:pt idx="61">
                  <c:v>40939</c:v>
                </c:pt>
              </c:numCache>
            </c:numRef>
          </c:xVal>
          <c:yVal>
            <c:numRef>
              <c:f>Graph!$B$4:$BK$4</c:f>
              <c:numCache>
                <c:formatCode>"$"#,##0;[Red]"$"#,##0</c:formatCode>
                <c:ptCount val="62"/>
                <c:pt idx="0">
                  <c:v>1000000</c:v>
                </c:pt>
                <c:pt idx="1">
                  <c:v>1023058.8163866707</c:v>
                </c:pt>
                <c:pt idx="2">
                  <c:v>1012329.0481875762</c:v>
                </c:pt>
                <c:pt idx="3">
                  <c:v>1002738.0071191782</c:v>
                </c:pt>
                <c:pt idx="4">
                  <c:v>1025576.233275885</c:v>
                </c:pt>
                <c:pt idx="5">
                  <c:v>1050264.2400760879</c:v>
                </c:pt>
                <c:pt idx="6">
                  <c:v>1023592.7622558494</c:v>
                </c:pt>
                <c:pt idx="7">
                  <c:v>970170.1538477795</c:v>
                </c:pt>
                <c:pt idx="8">
                  <c:v>966690.96504268749</c:v>
                </c:pt>
                <c:pt idx="9">
                  <c:v>987285.01206674951</c:v>
                </c:pt>
                <c:pt idx="10">
                  <c:v>997516.2616187454</c:v>
                </c:pt>
                <c:pt idx="11">
                  <c:v>923468.72532214352</c:v>
                </c:pt>
                <c:pt idx="12">
                  <c:v>890996.99402339233</c:v>
                </c:pt>
                <c:pt idx="13">
                  <c:v>866247.7088264327</c:v>
                </c:pt>
                <c:pt idx="14">
                  <c:v>836571.9087582085</c:v>
                </c:pt>
                <c:pt idx="15">
                  <c:v>844689.56871921872</c:v>
                </c:pt>
                <c:pt idx="16">
                  <c:v>882971.66683821951</c:v>
                </c:pt>
                <c:pt idx="17">
                  <c:v>897924.37997095915</c:v>
                </c:pt>
                <c:pt idx="18">
                  <c:v>804670.94843813044</c:v>
                </c:pt>
                <c:pt idx="19">
                  <c:v>801996.6244524892</c:v>
                </c:pt>
                <c:pt idx="20">
                  <c:v>824591.50046026392</c:v>
                </c:pt>
                <c:pt idx="21">
                  <c:v>766923.489311137</c:v>
                </c:pt>
                <c:pt idx="22">
                  <c:v>617126.0277317937</c:v>
                </c:pt>
                <c:pt idx="23">
                  <c:v>553272.25443964277</c:v>
                </c:pt>
                <c:pt idx="24">
                  <c:v>569542.49355133995</c:v>
                </c:pt>
                <c:pt idx="25">
                  <c:v>524196.77106851095</c:v>
                </c:pt>
                <c:pt idx="26">
                  <c:v>485800.34101746854</c:v>
                </c:pt>
                <c:pt idx="27">
                  <c:v>560031.95226460043</c:v>
                </c:pt>
                <c:pt idx="28">
                  <c:v>660996.15288584412</c:v>
                </c:pt>
                <c:pt idx="29">
                  <c:v>689418.72560369142</c:v>
                </c:pt>
                <c:pt idx="30">
                  <c:v>692002.07262879936</c:v>
                </c:pt>
                <c:pt idx="31">
                  <c:v>768971.45498674514</c:v>
                </c:pt>
                <c:pt idx="32">
                  <c:v>800665.92494535039</c:v>
                </c:pt>
                <c:pt idx="33">
                  <c:v>864432.58963403711</c:v>
                </c:pt>
                <c:pt idx="34">
                  <c:v>840641.80213680735</c:v>
                </c:pt>
                <c:pt idx="35">
                  <c:v>879459.86623690813</c:v>
                </c:pt>
                <c:pt idx="36">
                  <c:v>932274.38312747411</c:v>
                </c:pt>
                <c:pt idx="37">
                  <c:v>878961.63849808939</c:v>
                </c:pt>
                <c:pt idx="38">
                  <c:v>920837.63239648333</c:v>
                </c:pt>
                <c:pt idx="39">
                  <c:v>972465.84723791352</c:v>
                </c:pt>
                <c:pt idx="40">
                  <c:v>1010739.4914647714</c:v>
                </c:pt>
                <c:pt idx="41">
                  <c:v>933681.71387734555</c:v>
                </c:pt>
                <c:pt idx="42">
                  <c:v>879415.20589744241</c:v>
                </c:pt>
                <c:pt idx="43">
                  <c:v>935578.1948520001</c:v>
                </c:pt>
                <c:pt idx="44">
                  <c:v>888957.78229414287</c:v>
                </c:pt>
                <c:pt idx="45">
                  <c:v>981481.20978101389</c:v>
                </c:pt>
                <c:pt idx="46">
                  <c:v>1034656.6918689759</c:v>
                </c:pt>
                <c:pt idx="47">
                  <c:v>1038972.6216237367</c:v>
                </c:pt>
                <c:pt idx="48">
                  <c:v>1104573.4413713426</c:v>
                </c:pt>
                <c:pt idx="49">
                  <c:v>1118437.6055742919</c:v>
                </c:pt>
                <c:pt idx="50">
                  <c:v>1167469.7971703331</c:v>
                </c:pt>
                <c:pt idx="51">
                  <c:v>1159521.1869756947</c:v>
                </c:pt>
                <c:pt idx="52">
                  <c:v>1184896.6654703238</c:v>
                </c:pt>
                <c:pt idx="53">
                  <c:v>1178457.3972614128</c:v>
                </c:pt>
                <c:pt idx="54">
                  <c:v>1156037.2281234239</c:v>
                </c:pt>
                <c:pt idx="55">
                  <c:v>1135166.7233629897</c:v>
                </c:pt>
                <c:pt idx="56">
                  <c:v>1049262.2813527295</c:v>
                </c:pt>
                <c:pt idx="57">
                  <c:v>974662.73231136019</c:v>
                </c:pt>
                <c:pt idx="58">
                  <c:v>1105139.7985522717</c:v>
                </c:pt>
                <c:pt idx="59">
                  <c:v>1105039.4828070982</c:v>
                </c:pt>
                <c:pt idx="60">
                  <c:v>1103771.6792821195</c:v>
                </c:pt>
                <c:pt idx="61">
                  <c:v>1153928.6863562101</c:v>
                </c:pt>
              </c:numCache>
            </c:numRef>
          </c:yVal>
        </c:ser>
        <c:ser>
          <c:idx val="3"/>
          <c:order val="3"/>
          <c:tx>
            <c:strRef>
              <c:f>Graph!$A$5</c:f>
              <c:strCache>
                <c:ptCount val="1"/>
                <c:pt idx="0">
                  <c:v>BC2W4 + HIP</c:v>
                </c:pt>
              </c:strCache>
            </c:strRef>
          </c:tx>
          <c:spPr>
            <a:ln w="50800">
              <a:solidFill>
                <a:schemeClr val="accent3">
                  <a:lumMod val="50000"/>
                </a:schemeClr>
              </a:solidFill>
            </a:ln>
          </c:spPr>
          <c:marker>
            <c:symbol val="none"/>
          </c:marker>
          <c:xVal>
            <c:numRef>
              <c:f>Graph!$B$1:$BK$1</c:f>
              <c:numCache>
                <c:formatCode>mm/dd/yy</c:formatCode>
                <c:ptCount val="62"/>
                <c:pt idx="0">
                  <c:v>39082</c:v>
                </c:pt>
                <c:pt idx="1">
                  <c:v>39113</c:v>
                </c:pt>
                <c:pt idx="2">
                  <c:v>39141</c:v>
                </c:pt>
                <c:pt idx="3">
                  <c:v>39172</c:v>
                </c:pt>
                <c:pt idx="4">
                  <c:v>39202</c:v>
                </c:pt>
                <c:pt idx="5">
                  <c:v>39233</c:v>
                </c:pt>
                <c:pt idx="6">
                  <c:v>39263</c:v>
                </c:pt>
                <c:pt idx="7">
                  <c:v>39294</c:v>
                </c:pt>
                <c:pt idx="8">
                  <c:v>39325</c:v>
                </c:pt>
                <c:pt idx="9">
                  <c:v>39355</c:v>
                </c:pt>
                <c:pt idx="10">
                  <c:v>39386</c:v>
                </c:pt>
                <c:pt idx="11">
                  <c:v>39416</c:v>
                </c:pt>
                <c:pt idx="12">
                  <c:v>39447</c:v>
                </c:pt>
                <c:pt idx="13">
                  <c:v>39478</c:v>
                </c:pt>
                <c:pt idx="14">
                  <c:v>39507</c:v>
                </c:pt>
                <c:pt idx="15">
                  <c:v>39538</c:v>
                </c:pt>
                <c:pt idx="16">
                  <c:v>39568</c:v>
                </c:pt>
                <c:pt idx="17">
                  <c:v>39599</c:v>
                </c:pt>
                <c:pt idx="18">
                  <c:v>39629</c:v>
                </c:pt>
                <c:pt idx="19">
                  <c:v>39660</c:v>
                </c:pt>
                <c:pt idx="20">
                  <c:v>39691</c:v>
                </c:pt>
                <c:pt idx="21">
                  <c:v>39721</c:v>
                </c:pt>
                <c:pt idx="22">
                  <c:v>39752</c:v>
                </c:pt>
                <c:pt idx="23">
                  <c:v>39782</c:v>
                </c:pt>
                <c:pt idx="24">
                  <c:v>39813</c:v>
                </c:pt>
                <c:pt idx="25">
                  <c:v>39844</c:v>
                </c:pt>
                <c:pt idx="26">
                  <c:v>39872</c:v>
                </c:pt>
                <c:pt idx="27">
                  <c:v>39903</c:v>
                </c:pt>
                <c:pt idx="28">
                  <c:v>39933</c:v>
                </c:pt>
                <c:pt idx="29">
                  <c:v>39964</c:v>
                </c:pt>
                <c:pt idx="30">
                  <c:v>39994</c:v>
                </c:pt>
                <c:pt idx="31">
                  <c:v>40025</c:v>
                </c:pt>
                <c:pt idx="32">
                  <c:v>40056</c:v>
                </c:pt>
                <c:pt idx="33">
                  <c:v>40086</c:v>
                </c:pt>
                <c:pt idx="34">
                  <c:v>40117</c:v>
                </c:pt>
                <c:pt idx="35">
                  <c:v>40147</c:v>
                </c:pt>
                <c:pt idx="36">
                  <c:v>40178</c:v>
                </c:pt>
                <c:pt idx="37">
                  <c:v>40209</c:v>
                </c:pt>
                <c:pt idx="38">
                  <c:v>40237</c:v>
                </c:pt>
                <c:pt idx="39">
                  <c:v>40268</c:v>
                </c:pt>
                <c:pt idx="40">
                  <c:v>40298</c:v>
                </c:pt>
                <c:pt idx="41">
                  <c:v>40329</c:v>
                </c:pt>
                <c:pt idx="42">
                  <c:v>40359</c:v>
                </c:pt>
                <c:pt idx="43">
                  <c:v>40390</c:v>
                </c:pt>
                <c:pt idx="44">
                  <c:v>40421</c:v>
                </c:pt>
                <c:pt idx="45">
                  <c:v>40451</c:v>
                </c:pt>
                <c:pt idx="46">
                  <c:v>40482</c:v>
                </c:pt>
                <c:pt idx="47">
                  <c:v>40512</c:v>
                </c:pt>
                <c:pt idx="48">
                  <c:v>40543</c:v>
                </c:pt>
                <c:pt idx="49">
                  <c:v>40574</c:v>
                </c:pt>
                <c:pt idx="50">
                  <c:v>40602</c:v>
                </c:pt>
                <c:pt idx="51">
                  <c:v>40633</c:v>
                </c:pt>
                <c:pt idx="52">
                  <c:v>40663</c:v>
                </c:pt>
                <c:pt idx="53">
                  <c:v>40694</c:v>
                </c:pt>
                <c:pt idx="54">
                  <c:v>40724</c:v>
                </c:pt>
                <c:pt idx="55">
                  <c:v>40755</c:v>
                </c:pt>
                <c:pt idx="56">
                  <c:v>40786</c:v>
                </c:pt>
                <c:pt idx="57">
                  <c:v>40816</c:v>
                </c:pt>
                <c:pt idx="58">
                  <c:v>40847</c:v>
                </c:pt>
                <c:pt idx="59">
                  <c:v>40877</c:v>
                </c:pt>
                <c:pt idx="60">
                  <c:v>40908</c:v>
                </c:pt>
                <c:pt idx="61">
                  <c:v>40939</c:v>
                </c:pt>
              </c:numCache>
            </c:numRef>
          </c:xVal>
          <c:yVal>
            <c:numRef>
              <c:f>Graph!$B$5:$BK$5</c:f>
              <c:numCache>
                <c:formatCode>"$"#,##0;[Red]"$"#,##0</c:formatCode>
                <c:ptCount val="62"/>
                <c:pt idx="0">
                  <c:v>1000000</c:v>
                </c:pt>
                <c:pt idx="1">
                  <c:v>1023004.4345675737</c:v>
                </c:pt>
                <c:pt idx="2">
                  <c:v>1006808.5304256994</c:v>
                </c:pt>
                <c:pt idx="3">
                  <c:v>1000728.90878495</c:v>
                </c:pt>
                <c:pt idx="4">
                  <c:v>1036481.3987608097</c:v>
                </c:pt>
                <c:pt idx="5">
                  <c:v>1051538.3878165009</c:v>
                </c:pt>
                <c:pt idx="6">
                  <c:v>1035655.4477232946</c:v>
                </c:pt>
                <c:pt idx="7">
                  <c:v>994253.69601328287</c:v>
                </c:pt>
                <c:pt idx="8">
                  <c:v>1000261.4589444138</c:v>
                </c:pt>
                <c:pt idx="9">
                  <c:v>1044592.002248117</c:v>
                </c:pt>
                <c:pt idx="10">
                  <c:v>1075824.4013546021</c:v>
                </c:pt>
                <c:pt idx="11">
                  <c:v>1011497.946522472</c:v>
                </c:pt>
                <c:pt idx="12">
                  <c:v>984818.4684327452</c:v>
                </c:pt>
                <c:pt idx="13">
                  <c:v>937382.85978372185</c:v>
                </c:pt>
                <c:pt idx="14">
                  <c:v>907781.13162810646</c:v>
                </c:pt>
                <c:pt idx="15">
                  <c:v>909436.39773961331</c:v>
                </c:pt>
                <c:pt idx="16">
                  <c:v>951663.42740962224</c:v>
                </c:pt>
                <c:pt idx="17">
                  <c:v>979338.55859998229</c:v>
                </c:pt>
                <c:pt idx="18">
                  <c:v>882320.38490281685</c:v>
                </c:pt>
                <c:pt idx="19">
                  <c:v>887360.55133070052</c:v>
                </c:pt>
                <c:pt idx="20">
                  <c:v>914366.2205778783</c:v>
                </c:pt>
                <c:pt idx="21">
                  <c:v>848383.53733147588</c:v>
                </c:pt>
                <c:pt idx="22">
                  <c:v>696350.84548512113</c:v>
                </c:pt>
                <c:pt idx="23">
                  <c:v>619023.50484206434</c:v>
                </c:pt>
                <c:pt idx="24">
                  <c:v>631511.4423295185</c:v>
                </c:pt>
                <c:pt idx="25">
                  <c:v>579218.94717612432</c:v>
                </c:pt>
                <c:pt idx="26">
                  <c:v>537309.64386163745</c:v>
                </c:pt>
                <c:pt idx="27">
                  <c:v>598785.66217301309</c:v>
                </c:pt>
                <c:pt idx="28">
                  <c:v>709692.69301072112</c:v>
                </c:pt>
                <c:pt idx="29">
                  <c:v>741427.46422370325</c:v>
                </c:pt>
                <c:pt idx="30">
                  <c:v>748717.52749163203</c:v>
                </c:pt>
                <c:pt idx="31">
                  <c:v>830220.41915296996</c:v>
                </c:pt>
                <c:pt idx="32">
                  <c:v>856293.11422564671</c:v>
                </c:pt>
                <c:pt idx="33">
                  <c:v>918067.36947194231</c:v>
                </c:pt>
                <c:pt idx="34">
                  <c:v>895540.79386443843</c:v>
                </c:pt>
                <c:pt idx="35">
                  <c:v>945146.994155347</c:v>
                </c:pt>
                <c:pt idx="36">
                  <c:v>984297.37137967336</c:v>
                </c:pt>
                <c:pt idx="37">
                  <c:v>932165.72116851527</c:v>
                </c:pt>
                <c:pt idx="38">
                  <c:v>970363.500280687</c:v>
                </c:pt>
                <c:pt idx="39">
                  <c:v>1023522.319144026</c:v>
                </c:pt>
                <c:pt idx="40">
                  <c:v>1045668.0530577396</c:v>
                </c:pt>
                <c:pt idx="41">
                  <c:v>968389.58330767648</c:v>
                </c:pt>
                <c:pt idx="42">
                  <c:v>919584.29460590146</c:v>
                </c:pt>
                <c:pt idx="43">
                  <c:v>984060.82752636448</c:v>
                </c:pt>
                <c:pt idx="44">
                  <c:v>932747.24116423645</c:v>
                </c:pt>
                <c:pt idx="45">
                  <c:v>1020444.1944197445</c:v>
                </c:pt>
                <c:pt idx="46">
                  <c:v>1077965.528992251</c:v>
                </c:pt>
                <c:pt idx="47">
                  <c:v>1078313.1058677097</c:v>
                </c:pt>
                <c:pt idx="48">
                  <c:v>1152507.9310616886</c:v>
                </c:pt>
                <c:pt idx="49">
                  <c:v>1165907.3077653486</c:v>
                </c:pt>
                <c:pt idx="50">
                  <c:v>1213678.3747145901</c:v>
                </c:pt>
                <c:pt idx="51">
                  <c:v>1199132.8700939531</c:v>
                </c:pt>
                <c:pt idx="52">
                  <c:v>1224622.1358666301</c:v>
                </c:pt>
                <c:pt idx="53">
                  <c:v>1212677.9854793968</c:v>
                </c:pt>
                <c:pt idx="54">
                  <c:v>1190650.5329413759</c:v>
                </c:pt>
                <c:pt idx="55">
                  <c:v>1175971.7710273536</c:v>
                </c:pt>
                <c:pt idx="56">
                  <c:v>1097384.5110656675</c:v>
                </c:pt>
                <c:pt idx="57">
                  <c:v>1034408.8608630176</c:v>
                </c:pt>
                <c:pt idx="58">
                  <c:v>1161207.2087107964</c:v>
                </c:pt>
                <c:pt idx="59">
                  <c:v>1155670.872807458</c:v>
                </c:pt>
                <c:pt idx="60">
                  <c:v>1143177.2444369534</c:v>
                </c:pt>
                <c:pt idx="61">
                  <c:v>1214813.4972877263</c:v>
                </c:pt>
              </c:numCache>
            </c:numRef>
          </c:yVal>
        </c:ser>
        <c:axId val="92289280"/>
        <c:axId val="92311552"/>
      </c:scatterChart>
      <c:valAx>
        <c:axId val="92289280"/>
        <c:scaling>
          <c:orientation val="minMax"/>
          <c:max val="40939.5"/>
          <c:min val="39082.5"/>
        </c:scaling>
        <c:axPos val="b"/>
        <c:majorGridlines/>
        <c:numFmt formatCode="mm/dd/yy" sourceLinked="1"/>
        <c:tickLblPos val="nextTo"/>
        <c:crossAx val="92311552"/>
        <c:crosses val="autoZero"/>
        <c:crossBetween val="midCat"/>
        <c:majorUnit val="365.25"/>
      </c:valAx>
      <c:valAx>
        <c:axId val="92311552"/>
        <c:scaling>
          <c:orientation val="minMax"/>
          <c:max val="1400000"/>
          <c:min val="400000"/>
        </c:scaling>
        <c:axPos val="l"/>
        <c:majorGridlines/>
        <c:numFmt formatCode="&quot;$&quot;#,##0;[Red]&quot;$&quot;#,##0" sourceLinked="1"/>
        <c:tickLblPos val="nextTo"/>
        <c:crossAx val="92289280"/>
        <c:crosses val="autoZero"/>
        <c:crossBetween val="midCat"/>
      </c:valAx>
    </c:plotArea>
    <c:legend>
      <c:legendPos val="t"/>
      <c:layout/>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51117A-7AFE-D241-8E5E-5F222149D2CD}" type="doc">
      <dgm:prSet loTypeId="urn:microsoft.com/office/officeart/2005/8/layout/vList5" loCatId="list" qsTypeId="urn:microsoft.com/office/officeart/2005/8/quickstyle/simple2" qsCatId="simple" csTypeId="urn:microsoft.com/office/officeart/2005/8/colors/colorful2" csCatId="colorful" phldr="1"/>
      <dgm:spPr/>
      <dgm:t>
        <a:bodyPr/>
        <a:lstStyle/>
        <a:p>
          <a:endParaRPr lang="en-US"/>
        </a:p>
      </dgm:t>
    </dgm:pt>
    <dgm:pt modelId="{37DBF32E-36BF-E742-8A3C-157892809843}">
      <dgm:prSet phldrT="[Text]"/>
      <dgm:spPr/>
      <dgm:t>
        <a:bodyPr/>
        <a:lstStyle/>
        <a:p>
          <a:r>
            <a:rPr lang="en-US" dirty="0"/>
            <a:t>I</a:t>
          </a:r>
          <a:r>
            <a:rPr lang="en-US" dirty="0" smtClean="0"/>
            <a:t>. Historical Cost</a:t>
          </a:r>
          <a:endParaRPr lang="en-US" dirty="0"/>
        </a:p>
      </dgm:t>
    </dgm:pt>
    <dgm:pt modelId="{2DA9E119-721C-5041-9656-9BE2AB904ABF}" type="parTrans" cxnId="{F85C468D-DC51-A542-B37C-E21FCB16419A}">
      <dgm:prSet/>
      <dgm:spPr/>
      <dgm:t>
        <a:bodyPr/>
        <a:lstStyle/>
        <a:p>
          <a:endParaRPr lang="en-US"/>
        </a:p>
      </dgm:t>
    </dgm:pt>
    <dgm:pt modelId="{632C8854-57C2-8246-9B2B-77AF22745441}" type="sibTrans" cxnId="{F85C468D-DC51-A542-B37C-E21FCB16419A}">
      <dgm:prSet/>
      <dgm:spPr/>
      <dgm:t>
        <a:bodyPr/>
        <a:lstStyle/>
        <a:p>
          <a:endParaRPr lang="en-US"/>
        </a:p>
      </dgm:t>
    </dgm:pt>
    <dgm:pt modelId="{8B922D35-334E-1E47-B214-BD7747D98712}">
      <dgm:prSet phldrT="[Text]"/>
      <dgm:spPr/>
      <dgm:t>
        <a:bodyPr/>
        <a:lstStyle/>
        <a:p>
          <a:r>
            <a:rPr lang="en-US" dirty="0"/>
            <a:t>II</a:t>
          </a:r>
          <a:r>
            <a:rPr lang="en-US" dirty="0" smtClean="0"/>
            <a:t>. Replacement Cost</a:t>
          </a:r>
          <a:endParaRPr lang="en-US" dirty="0"/>
        </a:p>
      </dgm:t>
    </dgm:pt>
    <dgm:pt modelId="{A4CF1F39-1B53-B24A-BE80-683970F09FEF}" type="parTrans" cxnId="{368DB0A0-E485-DC4A-BCB9-07C5FE91679D}">
      <dgm:prSet/>
      <dgm:spPr/>
      <dgm:t>
        <a:bodyPr/>
        <a:lstStyle/>
        <a:p>
          <a:endParaRPr lang="en-US"/>
        </a:p>
      </dgm:t>
    </dgm:pt>
    <dgm:pt modelId="{C3DF5887-9309-F14B-84D6-A9A9BB066162}" type="sibTrans" cxnId="{368DB0A0-E485-DC4A-BCB9-07C5FE91679D}">
      <dgm:prSet/>
      <dgm:spPr/>
      <dgm:t>
        <a:bodyPr/>
        <a:lstStyle/>
        <a:p>
          <a:endParaRPr lang="en-US"/>
        </a:p>
      </dgm:t>
    </dgm:pt>
    <dgm:pt modelId="{E3EF79BC-D8A8-F24D-99A7-7D3754E00FBF}">
      <dgm:prSet phldrT="[Text]"/>
      <dgm:spPr/>
      <dgm:t>
        <a:bodyPr/>
        <a:lstStyle/>
        <a:p>
          <a:r>
            <a:rPr lang="en-US" dirty="0"/>
            <a:t>III</a:t>
          </a:r>
          <a:r>
            <a:rPr lang="en-US" dirty="0" smtClean="0"/>
            <a:t>. Opportunity Cost</a:t>
          </a:r>
          <a:endParaRPr lang="en-US" dirty="0"/>
        </a:p>
      </dgm:t>
    </dgm:pt>
    <dgm:pt modelId="{A4D0C537-C375-6744-BDAA-D1ED5E741B30}" type="parTrans" cxnId="{261D7BE0-CD81-F344-8B22-977A421D7D55}">
      <dgm:prSet/>
      <dgm:spPr/>
      <dgm:t>
        <a:bodyPr/>
        <a:lstStyle/>
        <a:p>
          <a:endParaRPr lang="en-US"/>
        </a:p>
      </dgm:t>
    </dgm:pt>
    <dgm:pt modelId="{60902531-EDE2-2543-93E8-65660D4A6A13}" type="sibTrans" cxnId="{261D7BE0-CD81-F344-8B22-977A421D7D55}">
      <dgm:prSet/>
      <dgm:spPr/>
      <dgm:t>
        <a:bodyPr/>
        <a:lstStyle/>
        <a:p>
          <a:endParaRPr lang="en-US"/>
        </a:p>
      </dgm:t>
    </dgm:pt>
    <dgm:pt modelId="{0D86D2ED-587B-AE4F-AF5C-DD22749B0530}">
      <dgm:prSet/>
      <dgm:spPr/>
      <dgm:t>
        <a:bodyPr/>
        <a:lstStyle/>
        <a:p>
          <a:r>
            <a:rPr lang="en-US" dirty="0"/>
            <a:t>IV</a:t>
          </a:r>
          <a:r>
            <a:rPr lang="en-US" dirty="0" smtClean="0"/>
            <a:t>. Present </a:t>
          </a:r>
          <a:r>
            <a:rPr lang="en-US" dirty="0"/>
            <a:t>Value (PV) of </a:t>
          </a:r>
          <a:r>
            <a:rPr lang="en-US" dirty="0" smtClean="0"/>
            <a:t>Compensation</a:t>
          </a:r>
          <a:endParaRPr lang="en-US" dirty="0"/>
        </a:p>
      </dgm:t>
    </dgm:pt>
    <dgm:pt modelId="{FC6A9DB7-E115-9849-A54F-AD324F4810E0}" type="parTrans" cxnId="{F9F61D90-B220-1949-ACE3-7C6776603E3E}">
      <dgm:prSet/>
      <dgm:spPr/>
      <dgm:t>
        <a:bodyPr/>
        <a:lstStyle/>
        <a:p>
          <a:endParaRPr lang="en-US"/>
        </a:p>
      </dgm:t>
    </dgm:pt>
    <dgm:pt modelId="{CF236BD6-980E-8D46-9725-B8E0A78F93D3}" type="sibTrans" cxnId="{F9F61D90-B220-1949-ACE3-7C6776603E3E}">
      <dgm:prSet/>
      <dgm:spPr/>
      <dgm:t>
        <a:bodyPr/>
        <a:lstStyle/>
        <a:p>
          <a:endParaRPr lang="en-US"/>
        </a:p>
      </dgm:t>
    </dgm:pt>
    <dgm:pt modelId="{4A841202-4CDD-6048-9B91-7E277648CA98}" type="pres">
      <dgm:prSet presAssocID="{AF51117A-7AFE-D241-8E5E-5F222149D2CD}" presName="Name0" presStyleCnt="0">
        <dgm:presLayoutVars>
          <dgm:dir/>
          <dgm:animLvl val="lvl"/>
          <dgm:resizeHandles val="exact"/>
        </dgm:presLayoutVars>
      </dgm:prSet>
      <dgm:spPr/>
      <dgm:t>
        <a:bodyPr/>
        <a:lstStyle/>
        <a:p>
          <a:endParaRPr lang="en-US"/>
        </a:p>
      </dgm:t>
    </dgm:pt>
    <dgm:pt modelId="{EE229C2E-8965-A945-9BAA-0DEAA0157E23}" type="pres">
      <dgm:prSet presAssocID="{37DBF32E-36BF-E742-8A3C-157892809843}" presName="linNode" presStyleCnt="0"/>
      <dgm:spPr/>
      <dgm:t>
        <a:bodyPr/>
        <a:lstStyle/>
        <a:p>
          <a:endParaRPr lang="en-US"/>
        </a:p>
      </dgm:t>
    </dgm:pt>
    <dgm:pt modelId="{1D9DF5A1-882B-DB49-9E39-D595EF03AC01}" type="pres">
      <dgm:prSet presAssocID="{37DBF32E-36BF-E742-8A3C-157892809843}" presName="parentText" presStyleLbl="node1" presStyleIdx="0" presStyleCnt="4" custLinFactNeighborX="-323" custLinFactNeighborY="4259">
        <dgm:presLayoutVars>
          <dgm:chMax val="1"/>
          <dgm:bulletEnabled val="1"/>
        </dgm:presLayoutVars>
      </dgm:prSet>
      <dgm:spPr/>
      <dgm:t>
        <a:bodyPr/>
        <a:lstStyle/>
        <a:p>
          <a:endParaRPr lang="en-US"/>
        </a:p>
      </dgm:t>
    </dgm:pt>
    <dgm:pt modelId="{52A3507C-35A3-2C42-AD35-6E2FC48DBF83}" type="pres">
      <dgm:prSet presAssocID="{632C8854-57C2-8246-9B2B-77AF22745441}" presName="sp" presStyleCnt="0"/>
      <dgm:spPr/>
      <dgm:t>
        <a:bodyPr/>
        <a:lstStyle/>
        <a:p>
          <a:endParaRPr lang="en-US"/>
        </a:p>
      </dgm:t>
    </dgm:pt>
    <dgm:pt modelId="{ADB35240-03B2-354B-B755-8E244D4810F6}" type="pres">
      <dgm:prSet presAssocID="{8B922D35-334E-1E47-B214-BD7747D98712}" presName="linNode" presStyleCnt="0"/>
      <dgm:spPr/>
      <dgm:t>
        <a:bodyPr/>
        <a:lstStyle/>
        <a:p>
          <a:endParaRPr lang="en-US"/>
        </a:p>
      </dgm:t>
    </dgm:pt>
    <dgm:pt modelId="{332228D9-E708-8E4B-AB6A-4682306DBB98}" type="pres">
      <dgm:prSet presAssocID="{8B922D35-334E-1E47-B214-BD7747D98712}" presName="parentText" presStyleLbl="node1" presStyleIdx="1" presStyleCnt="4">
        <dgm:presLayoutVars>
          <dgm:chMax val="1"/>
          <dgm:bulletEnabled val="1"/>
        </dgm:presLayoutVars>
      </dgm:prSet>
      <dgm:spPr/>
      <dgm:t>
        <a:bodyPr/>
        <a:lstStyle/>
        <a:p>
          <a:endParaRPr lang="en-US"/>
        </a:p>
      </dgm:t>
    </dgm:pt>
    <dgm:pt modelId="{C90263C0-809C-D64E-BA26-9C463B12F5DA}" type="pres">
      <dgm:prSet presAssocID="{C3DF5887-9309-F14B-84D6-A9A9BB066162}" presName="sp" presStyleCnt="0"/>
      <dgm:spPr/>
      <dgm:t>
        <a:bodyPr/>
        <a:lstStyle/>
        <a:p>
          <a:endParaRPr lang="en-US"/>
        </a:p>
      </dgm:t>
    </dgm:pt>
    <dgm:pt modelId="{8D22D698-F642-5643-AE8E-B9A5AF3EBAE1}" type="pres">
      <dgm:prSet presAssocID="{E3EF79BC-D8A8-F24D-99A7-7D3754E00FBF}" presName="linNode" presStyleCnt="0"/>
      <dgm:spPr/>
      <dgm:t>
        <a:bodyPr/>
        <a:lstStyle/>
        <a:p>
          <a:endParaRPr lang="en-US"/>
        </a:p>
      </dgm:t>
    </dgm:pt>
    <dgm:pt modelId="{B02FC57E-F06F-1346-B556-851307655BFA}" type="pres">
      <dgm:prSet presAssocID="{E3EF79BC-D8A8-F24D-99A7-7D3754E00FBF}" presName="parentText" presStyleLbl="node1" presStyleIdx="2" presStyleCnt="4">
        <dgm:presLayoutVars>
          <dgm:chMax val="1"/>
          <dgm:bulletEnabled val="1"/>
        </dgm:presLayoutVars>
      </dgm:prSet>
      <dgm:spPr/>
      <dgm:t>
        <a:bodyPr/>
        <a:lstStyle/>
        <a:p>
          <a:endParaRPr lang="en-US"/>
        </a:p>
      </dgm:t>
    </dgm:pt>
    <dgm:pt modelId="{6AEB5595-AC25-0642-BFE9-559281918326}" type="pres">
      <dgm:prSet presAssocID="{60902531-EDE2-2543-93E8-65660D4A6A13}" presName="sp" presStyleCnt="0"/>
      <dgm:spPr/>
      <dgm:t>
        <a:bodyPr/>
        <a:lstStyle/>
        <a:p>
          <a:endParaRPr lang="en-US"/>
        </a:p>
      </dgm:t>
    </dgm:pt>
    <dgm:pt modelId="{9A365719-C6C1-224D-BB62-73127EF7211F}" type="pres">
      <dgm:prSet presAssocID="{0D86D2ED-587B-AE4F-AF5C-DD22749B0530}" presName="linNode" presStyleCnt="0"/>
      <dgm:spPr/>
      <dgm:t>
        <a:bodyPr/>
        <a:lstStyle/>
        <a:p>
          <a:endParaRPr lang="en-US"/>
        </a:p>
      </dgm:t>
    </dgm:pt>
    <dgm:pt modelId="{11AFFDEE-676C-F744-8088-94CAE1398EB6}" type="pres">
      <dgm:prSet presAssocID="{0D86D2ED-587B-AE4F-AF5C-DD22749B0530}" presName="parentText" presStyleLbl="node1" presStyleIdx="3" presStyleCnt="4">
        <dgm:presLayoutVars>
          <dgm:chMax val="1"/>
          <dgm:bulletEnabled val="1"/>
        </dgm:presLayoutVars>
      </dgm:prSet>
      <dgm:spPr/>
      <dgm:t>
        <a:bodyPr/>
        <a:lstStyle/>
        <a:p>
          <a:endParaRPr lang="en-US"/>
        </a:p>
      </dgm:t>
    </dgm:pt>
  </dgm:ptLst>
  <dgm:cxnLst>
    <dgm:cxn modelId="{9BB55D31-099B-499A-9593-9E037450054E}" type="presOf" srcId="{E3EF79BC-D8A8-F24D-99A7-7D3754E00FBF}" destId="{B02FC57E-F06F-1346-B556-851307655BFA}" srcOrd="0" destOrd="0" presId="urn:microsoft.com/office/officeart/2005/8/layout/vList5"/>
    <dgm:cxn modelId="{668CD055-DCFE-44BF-9FFC-DBC7DB08A9D7}" type="presOf" srcId="{8B922D35-334E-1E47-B214-BD7747D98712}" destId="{332228D9-E708-8E4B-AB6A-4682306DBB98}" srcOrd="0" destOrd="0" presId="urn:microsoft.com/office/officeart/2005/8/layout/vList5"/>
    <dgm:cxn modelId="{F85C468D-DC51-A542-B37C-E21FCB16419A}" srcId="{AF51117A-7AFE-D241-8E5E-5F222149D2CD}" destId="{37DBF32E-36BF-E742-8A3C-157892809843}" srcOrd="0" destOrd="0" parTransId="{2DA9E119-721C-5041-9656-9BE2AB904ABF}" sibTransId="{632C8854-57C2-8246-9B2B-77AF22745441}"/>
    <dgm:cxn modelId="{C9240AE9-FF19-4A76-BEA5-9F7934454965}" type="presOf" srcId="{37DBF32E-36BF-E742-8A3C-157892809843}" destId="{1D9DF5A1-882B-DB49-9E39-D595EF03AC01}" srcOrd="0" destOrd="0" presId="urn:microsoft.com/office/officeart/2005/8/layout/vList5"/>
    <dgm:cxn modelId="{E5B787C2-2BA6-427F-ADDF-CC5FC936E9D6}" type="presOf" srcId="{0D86D2ED-587B-AE4F-AF5C-DD22749B0530}" destId="{11AFFDEE-676C-F744-8088-94CAE1398EB6}" srcOrd="0" destOrd="0" presId="urn:microsoft.com/office/officeart/2005/8/layout/vList5"/>
    <dgm:cxn modelId="{368DB0A0-E485-DC4A-BCB9-07C5FE91679D}" srcId="{AF51117A-7AFE-D241-8E5E-5F222149D2CD}" destId="{8B922D35-334E-1E47-B214-BD7747D98712}" srcOrd="1" destOrd="0" parTransId="{A4CF1F39-1B53-B24A-BE80-683970F09FEF}" sibTransId="{C3DF5887-9309-F14B-84D6-A9A9BB066162}"/>
    <dgm:cxn modelId="{F9F61D90-B220-1949-ACE3-7C6776603E3E}" srcId="{AF51117A-7AFE-D241-8E5E-5F222149D2CD}" destId="{0D86D2ED-587B-AE4F-AF5C-DD22749B0530}" srcOrd="3" destOrd="0" parTransId="{FC6A9DB7-E115-9849-A54F-AD324F4810E0}" sibTransId="{CF236BD6-980E-8D46-9725-B8E0A78F93D3}"/>
    <dgm:cxn modelId="{261D7BE0-CD81-F344-8B22-977A421D7D55}" srcId="{AF51117A-7AFE-D241-8E5E-5F222149D2CD}" destId="{E3EF79BC-D8A8-F24D-99A7-7D3754E00FBF}" srcOrd="2" destOrd="0" parTransId="{A4D0C537-C375-6744-BDAA-D1ED5E741B30}" sibTransId="{60902531-EDE2-2543-93E8-65660D4A6A13}"/>
    <dgm:cxn modelId="{7DCADBF4-A3F2-48DA-A824-0E976558CE5F}" type="presOf" srcId="{AF51117A-7AFE-D241-8E5E-5F222149D2CD}" destId="{4A841202-4CDD-6048-9B91-7E277648CA98}" srcOrd="0" destOrd="0" presId="urn:microsoft.com/office/officeart/2005/8/layout/vList5"/>
    <dgm:cxn modelId="{D78A32EB-DC69-4481-AF81-DCCB2A4BA8C8}" type="presParOf" srcId="{4A841202-4CDD-6048-9B91-7E277648CA98}" destId="{EE229C2E-8965-A945-9BAA-0DEAA0157E23}" srcOrd="0" destOrd="0" presId="urn:microsoft.com/office/officeart/2005/8/layout/vList5"/>
    <dgm:cxn modelId="{0FEDE94F-D430-4B5B-BCFA-5FC74D85A7F3}" type="presParOf" srcId="{EE229C2E-8965-A945-9BAA-0DEAA0157E23}" destId="{1D9DF5A1-882B-DB49-9E39-D595EF03AC01}" srcOrd="0" destOrd="0" presId="urn:microsoft.com/office/officeart/2005/8/layout/vList5"/>
    <dgm:cxn modelId="{6B8DDBF2-E386-40E5-8197-558656AC2530}" type="presParOf" srcId="{4A841202-4CDD-6048-9B91-7E277648CA98}" destId="{52A3507C-35A3-2C42-AD35-6E2FC48DBF83}" srcOrd="1" destOrd="0" presId="urn:microsoft.com/office/officeart/2005/8/layout/vList5"/>
    <dgm:cxn modelId="{C7BDE55C-E0F9-417D-9F93-3FD51F67D40C}" type="presParOf" srcId="{4A841202-4CDD-6048-9B91-7E277648CA98}" destId="{ADB35240-03B2-354B-B755-8E244D4810F6}" srcOrd="2" destOrd="0" presId="urn:microsoft.com/office/officeart/2005/8/layout/vList5"/>
    <dgm:cxn modelId="{8B2E63BC-9732-4071-94DF-18A85FD55D31}" type="presParOf" srcId="{ADB35240-03B2-354B-B755-8E244D4810F6}" destId="{332228D9-E708-8E4B-AB6A-4682306DBB98}" srcOrd="0" destOrd="0" presId="urn:microsoft.com/office/officeart/2005/8/layout/vList5"/>
    <dgm:cxn modelId="{D27FDF6B-BA18-43D6-8029-62B986960F24}" type="presParOf" srcId="{4A841202-4CDD-6048-9B91-7E277648CA98}" destId="{C90263C0-809C-D64E-BA26-9C463B12F5DA}" srcOrd="3" destOrd="0" presId="urn:microsoft.com/office/officeart/2005/8/layout/vList5"/>
    <dgm:cxn modelId="{8745AC46-A02D-4B9F-9BFD-FC97B394C00B}" type="presParOf" srcId="{4A841202-4CDD-6048-9B91-7E277648CA98}" destId="{8D22D698-F642-5643-AE8E-B9A5AF3EBAE1}" srcOrd="4" destOrd="0" presId="urn:microsoft.com/office/officeart/2005/8/layout/vList5"/>
    <dgm:cxn modelId="{F216ADFA-FBE9-408F-847E-0BC3E65941DC}" type="presParOf" srcId="{8D22D698-F642-5643-AE8E-B9A5AF3EBAE1}" destId="{B02FC57E-F06F-1346-B556-851307655BFA}" srcOrd="0" destOrd="0" presId="urn:microsoft.com/office/officeart/2005/8/layout/vList5"/>
    <dgm:cxn modelId="{F4F66E2B-9FE0-4413-99F6-33222BCC8039}" type="presParOf" srcId="{4A841202-4CDD-6048-9B91-7E277648CA98}" destId="{6AEB5595-AC25-0642-BFE9-559281918326}" srcOrd="5" destOrd="0" presId="urn:microsoft.com/office/officeart/2005/8/layout/vList5"/>
    <dgm:cxn modelId="{21EC911D-8A92-4F6F-A6A0-C348EB15EAF8}" type="presParOf" srcId="{4A841202-4CDD-6048-9B91-7E277648CA98}" destId="{9A365719-C6C1-224D-BB62-73127EF7211F}" srcOrd="6" destOrd="0" presId="urn:microsoft.com/office/officeart/2005/8/layout/vList5"/>
    <dgm:cxn modelId="{304A596E-4811-4054-98E1-C7BEECC0FD09}" type="presParOf" srcId="{9A365719-C6C1-224D-BB62-73127EF7211F}" destId="{11AFFDEE-676C-F744-8088-94CAE1398EB6}"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8A43EE-B7C7-43FB-87BC-B99397CC3FDC}" type="doc">
      <dgm:prSet loTypeId="urn:microsoft.com/office/officeart/2005/8/layout/chevron1" loCatId="process" qsTypeId="urn:microsoft.com/office/officeart/2005/8/quickstyle/simple1" qsCatId="simple" csTypeId="urn:microsoft.com/office/officeart/2005/8/colors/accent3_2" csCatId="accent3" phldr="1"/>
      <dgm:spPr/>
      <dgm:t>
        <a:bodyPr/>
        <a:lstStyle/>
        <a:p>
          <a:endParaRPr lang="en-US"/>
        </a:p>
      </dgm:t>
    </dgm:pt>
    <dgm:pt modelId="{F8750827-9C0A-4B53-828B-146993D703C1}">
      <dgm:prSet phldrT="[Text]"/>
      <dgm:spPr>
        <a:solidFill>
          <a:schemeClr val="accent3"/>
        </a:solidFill>
      </dgm:spPr>
      <dgm:t>
        <a:bodyPr/>
        <a:lstStyle/>
        <a:p>
          <a:r>
            <a:rPr lang="en-US" dirty="0" smtClean="0"/>
            <a:t>1950</a:t>
          </a:r>
          <a:endParaRPr lang="en-US" dirty="0"/>
        </a:p>
      </dgm:t>
    </dgm:pt>
    <dgm:pt modelId="{D3FDA4EB-129C-45B5-A6B2-8F9ACB8D19CE}" type="parTrans" cxnId="{7464C8D8-ABBE-4D02-8E04-684497145603}">
      <dgm:prSet/>
      <dgm:spPr/>
      <dgm:t>
        <a:bodyPr/>
        <a:lstStyle/>
        <a:p>
          <a:endParaRPr lang="en-US"/>
        </a:p>
      </dgm:t>
    </dgm:pt>
    <dgm:pt modelId="{B1193B63-4A4B-4226-8D59-083372980628}" type="sibTrans" cxnId="{7464C8D8-ABBE-4D02-8E04-684497145603}">
      <dgm:prSet/>
      <dgm:spPr/>
      <dgm:t>
        <a:bodyPr/>
        <a:lstStyle/>
        <a:p>
          <a:endParaRPr lang="en-US"/>
        </a:p>
      </dgm:t>
    </dgm:pt>
    <dgm:pt modelId="{4F1DACCF-78C9-4BC2-BD4F-EBD0017F6A67}">
      <dgm:prSet phldrT="[Text]"/>
      <dgm:spPr>
        <a:solidFill>
          <a:schemeClr val="accent3"/>
        </a:solidFill>
      </dgm:spPr>
      <dgm:t>
        <a:bodyPr/>
        <a:lstStyle/>
        <a:p>
          <a:r>
            <a:rPr lang="en-US" dirty="0" smtClean="0"/>
            <a:t>1980</a:t>
          </a:r>
          <a:endParaRPr lang="en-US" dirty="0"/>
        </a:p>
      </dgm:t>
    </dgm:pt>
    <dgm:pt modelId="{8072D96F-61A5-4B56-B78D-93525E8A5B5C}" type="parTrans" cxnId="{B8672A03-900A-4B8E-AD8B-57BF18BA473B}">
      <dgm:prSet/>
      <dgm:spPr/>
      <dgm:t>
        <a:bodyPr/>
        <a:lstStyle/>
        <a:p>
          <a:endParaRPr lang="en-US"/>
        </a:p>
      </dgm:t>
    </dgm:pt>
    <dgm:pt modelId="{126718A9-7FA5-40EF-9435-2B8512D9B4E4}" type="sibTrans" cxnId="{B8672A03-900A-4B8E-AD8B-57BF18BA473B}">
      <dgm:prSet/>
      <dgm:spPr/>
      <dgm:t>
        <a:bodyPr/>
        <a:lstStyle/>
        <a:p>
          <a:endParaRPr lang="en-US"/>
        </a:p>
      </dgm:t>
    </dgm:pt>
    <dgm:pt modelId="{78153893-270A-4455-A746-E14F81A75D2A}">
      <dgm:prSet phldrT="[Text]"/>
      <dgm:spPr>
        <a:solidFill>
          <a:schemeClr val="accent3"/>
        </a:solidFill>
      </dgm:spPr>
      <dgm:t>
        <a:bodyPr/>
        <a:lstStyle/>
        <a:p>
          <a:r>
            <a:rPr lang="en-US" dirty="0" smtClean="0"/>
            <a:t>1970</a:t>
          </a:r>
          <a:endParaRPr lang="en-US" dirty="0"/>
        </a:p>
      </dgm:t>
    </dgm:pt>
    <dgm:pt modelId="{CE482569-B40C-4175-B1F8-BD8679F7041D}" type="parTrans" cxnId="{DE4E619F-F3AE-458D-BAAD-2E322E6E91C2}">
      <dgm:prSet/>
      <dgm:spPr/>
      <dgm:t>
        <a:bodyPr/>
        <a:lstStyle/>
        <a:p>
          <a:endParaRPr lang="en-US"/>
        </a:p>
      </dgm:t>
    </dgm:pt>
    <dgm:pt modelId="{F5CA14FB-46B0-4BE6-B8AC-DE34CEE73157}" type="sibTrans" cxnId="{DE4E619F-F3AE-458D-BAAD-2E322E6E91C2}">
      <dgm:prSet/>
      <dgm:spPr/>
      <dgm:t>
        <a:bodyPr/>
        <a:lstStyle/>
        <a:p>
          <a:endParaRPr lang="en-US"/>
        </a:p>
      </dgm:t>
    </dgm:pt>
    <dgm:pt modelId="{5FA43BD5-B79B-412B-873F-CE29293C92DC}">
      <dgm:prSet phldrT="[Text]"/>
      <dgm:spPr>
        <a:solidFill>
          <a:schemeClr val="accent3"/>
        </a:solidFill>
      </dgm:spPr>
      <dgm:t>
        <a:bodyPr/>
        <a:lstStyle/>
        <a:p>
          <a:r>
            <a:rPr lang="en-US" dirty="0" smtClean="0"/>
            <a:t>1990</a:t>
          </a:r>
          <a:endParaRPr lang="en-US" dirty="0"/>
        </a:p>
      </dgm:t>
    </dgm:pt>
    <dgm:pt modelId="{0E7AEBBC-D42F-4468-9AB1-51A91FC43E51}" type="parTrans" cxnId="{A9575D08-833F-40A0-9EAC-2F88DF59A677}">
      <dgm:prSet/>
      <dgm:spPr/>
      <dgm:t>
        <a:bodyPr/>
        <a:lstStyle/>
        <a:p>
          <a:endParaRPr lang="en-US"/>
        </a:p>
      </dgm:t>
    </dgm:pt>
    <dgm:pt modelId="{6DF76927-E343-4004-9962-45CB05241BDC}" type="sibTrans" cxnId="{A9575D08-833F-40A0-9EAC-2F88DF59A677}">
      <dgm:prSet/>
      <dgm:spPr/>
      <dgm:t>
        <a:bodyPr/>
        <a:lstStyle/>
        <a:p>
          <a:endParaRPr lang="en-US"/>
        </a:p>
      </dgm:t>
    </dgm:pt>
    <dgm:pt modelId="{61FB244A-061F-4D27-AD9E-2F16A2FCBDB5}">
      <dgm:prSet phldrT="[Text]"/>
      <dgm:spPr>
        <a:solidFill>
          <a:schemeClr val="accent3"/>
        </a:solidFill>
      </dgm:spPr>
      <dgm:t>
        <a:bodyPr/>
        <a:lstStyle/>
        <a:p>
          <a:r>
            <a:rPr lang="en-US" dirty="0" smtClean="0"/>
            <a:t>2000</a:t>
          </a:r>
          <a:endParaRPr lang="en-US" dirty="0"/>
        </a:p>
      </dgm:t>
    </dgm:pt>
    <dgm:pt modelId="{E9A07DF7-14C8-438F-8F23-DDC314D582F5}" type="parTrans" cxnId="{51180BDC-E895-475A-B399-48D43EC44552}">
      <dgm:prSet/>
      <dgm:spPr/>
      <dgm:t>
        <a:bodyPr/>
        <a:lstStyle/>
        <a:p>
          <a:endParaRPr lang="en-US"/>
        </a:p>
      </dgm:t>
    </dgm:pt>
    <dgm:pt modelId="{2A22B9EB-582E-4903-A63B-30BDE0B72580}" type="sibTrans" cxnId="{51180BDC-E895-475A-B399-48D43EC44552}">
      <dgm:prSet/>
      <dgm:spPr/>
      <dgm:t>
        <a:bodyPr/>
        <a:lstStyle/>
        <a:p>
          <a:endParaRPr lang="en-US"/>
        </a:p>
      </dgm:t>
    </dgm:pt>
    <dgm:pt modelId="{7AA08DBB-2C13-4F42-928E-B67AC3E012C4}">
      <dgm:prSet phldrT="[Text]"/>
      <dgm:spPr>
        <a:solidFill>
          <a:schemeClr val="accent3"/>
        </a:solidFill>
      </dgm:spPr>
      <dgm:t>
        <a:bodyPr/>
        <a:lstStyle/>
        <a:p>
          <a:r>
            <a:rPr lang="en-US" dirty="0" smtClean="0"/>
            <a:t>1960</a:t>
          </a:r>
          <a:endParaRPr lang="en-US" dirty="0"/>
        </a:p>
      </dgm:t>
    </dgm:pt>
    <dgm:pt modelId="{70ADAF5F-54E1-4011-ABE2-69B4CD65593A}" type="parTrans" cxnId="{8CDC2D4E-241E-421C-93D8-41429D2435D5}">
      <dgm:prSet/>
      <dgm:spPr/>
      <dgm:t>
        <a:bodyPr/>
        <a:lstStyle/>
        <a:p>
          <a:endParaRPr lang="en-US"/>
        </a:p>
      </dgm:t>
    </dgm:pt>
    <dgm:pt modelId="{FEF3BDB1-2221-4CF2-B303-372EEFE07922}" type="sibTrans" cxnId="{8CDC2D4E-241E-421C-93D8-41429D2435D5}">
      <dgm:prSet/>
      <dgm:spPr/>
      <dgm:t>
        <a:bodyPr/>
        <a:lstStyle/>
        <a:p>
          <a:endParaRPr lang="en-US"/>
        </a:p>
      </dgm:t>
    </dgm:pt>
    <dgm:pt modelId="{C1F060D4-E576-4A1B-B386-67E287848E5B}" type="pres">
      <dgm:prSet presAssocID="{6C8A43EE-B7C7-43FB-87BC-B99397CC3FDC}" presName="Name0" presStyleCnt="0">
        <dgm:presLayoutVars>
          <dgm:dir/>
          <dgm:animLvl val="lvl"/>
          <dgm:resizeHandles val="exact"/>
        </dgm:presLayoutVars>
      </dgm:prSet>
      <dgm:spPr/>
      <dgm:t>
        <a:bodyPr/>
        <a:lstStyle/>
        <a:p>
          <a:endParaRPr lang="en-US"/>
        </a:p>
      </dgm:t>
    </dgm:pt>
    <dgm:pt modelId="{56CB4A5E-E25C-4BF0-A2B0-15DEE2F72E1D}" type="pres">
      <dgm:prSet presAssocID="{F8750827-9C0A-4B53-828B-146993D703C1}" presName="parTxOnly" presStyleLbl="node1" presStyleIdx="0" presStyleCnt="6">
        <dgm:presLayoutVars>
          <dgm:chMax val="0"/>
          <dgm:chPref val="0"/>
          <dgm:bulletEnabled val="1"/>
        </dgm:presLayoutVars>
      </dgm:prSet>
      <dgm:spPr/>
      <dgm:t>
        <a:bodyPr/>
        <a:lstStyle/>
        <a:p>
          <a:endParaRPr lang="en-US"/>
        </a:p>
      </dgm:t>
    </dgm:pt>
    <dgm:pt modelId="{21B14363-EE1F-4B1D-B199-19C5F0F654AB}" type="pres">
      <dgm:prSet presAssocID="{B1193B63-4A4B-4226-8D59-083372980628}" presName="parTxOnlySpace" presStyleCnt="0"/>
      <dgm:spPr/>
    </dgm:pt>
    <dgm:pt modelId="{C433DBD4-7867-4D4D-8E86-DF40319C8254}" type="pres">
      <dgm:prSet presAssocID="{4F1DACCF-78C9-4BC2-BD4F-EBD0017F6A67}" presName="parTxOnly" presStyleLbl="node1" presStyleIdx="1" presStyleCnt="6" custLinFactX="124797" custLinFactNeighborX="200000" custLinFactNeighborY="-1435">
        <dgm:presLayoutVars>
          <dgm:chMax val="0"/>
          <dgm:chPref val="0"/>
          <dgm:bulletEnabled val="1"/>
        </dgm:presLayoutVars>
      </dgm:prSet>
      <dgm:spPr/>
      <dgm:t>
        <a:bodyPr/>
        <a:lstStyle/>
        <a:p>
          <a:endParaRPr lang="en-US"/>
        </a:p>
      </dgm:t>
    </dgm:pt>
    <dgm:pt modelId="{AF00FC34-0D49-48A4-B1E2-89453ED30E42}" type="pres">
      <dgm:prSet presAssocID="{126718A9-7FA5-40EF-9435-2B8512D9B4E4}" presName="parTxOnlySpace" presStyleCnt="0"/>
      <dgm:spPr/>
    </dgm:pt>
    <dgm:pt modelId="{567682FC-CA95-426D-A91E-227C34F26F05}" type="pres">
      <dgm:prSet presAssocID="{78153893-270A-4455-A746-E14F81A75D2A}" presName="parTxOnly" presStyleLbl="node1" presStyleIdx="2" presStyleCnt="6" custLinFactX="-12927" custLinFactNeighborX="-100000" custLinFactNeighborY="-1435">
        <dgm:presLayoutVars>
          <dgm:chMax val="0"/>
          <dgm:chPref val="0"/>
          <dgm:bulletEnabled val="1"/>
        </dgm:presLayoutVars>
      </dgm:prSet>
      <dgm:spPr/>
      <dgm:t>
        <a:bodyPr/>
        <a:lstStyle/>
        <a:p>
          <a:endParaRPr lang="en-US"/>
        </a:p>
      </dgm:t>
    </dgm:pt>
    <dgm:pt modelId="{A549C35B-4F09-4B66-ADFA-9608BF44CF79}" type="pres">
      <dgm:prSet presAssocID="{F5CA14FB-46B0-4BE6-B8AC-DE34CEE73157}" presName="parTxOnlySpace" presStyleCnt="0"/>
      <dgm:spPr/>
    </dgm:pt>
    <dgm:pt modelId="{01C12EC9-C78B-4960-B6A7-81B4CF0231CC}" type="pres">
      <dgm:prSet presAssocID="{61FB244A-061F-4D27-AD9E-2F16A2FCBDB5}" presName="parTxOnly" presStyleLbl="node1" presStyleIdx="3" presStyleCnt="6" custLinFactX="96823" custLinFactNeighborX="100000" custLinFactNeighborY="-1435">
        <dgm:presLayoutVars>
          <dgm:chMax val="0"/>
          <dgm:chPref val="0"/>
          <dgm:bulletEnabled val="1"/>
        </dgm:presLayoutVars>
      </dgm:prSet>
      <dgm:spPr/>
      <dgm:t>
        <a:bodyPr/>
        <a:lstStyle/>
        <a:p>
          <a:endParaRPr lang="en-US"/>
        </a:p>
      </dgm:t>
    </dgm:pt>
    <dgm:pt modelId="{17266DF6-EAEF-4CA5-A4D3-6604C86A6975}" type="pres">
      <dgm:prSet presAssocID="{2A22B9EB-582E-4903-A63B-30BDE0B72580}" presName="parTxOnlySpace" presStyleCnt="0"/>
      <dgm:spPr/>
    </dgm:pt>
    <dgm:pt modelId="{E5B193C2-D824-413E-8DFA-4654BE6F6270}" type="pres">
      <dgm:prSet presAssocID="{5FA43BD5-B79B-412B-873F-CE29293C92DC}" presName="parTxOnly" presStyleLbl="node1" presStyleIdx="4" presStyleCnt="6" custLinFactX="-46622" custLinFactNeighborX="-100000" custLinFactNeighborY="-1435">
        <dgm:presLayoutVars>
          <dgm:chMax val="0"/>
          <dgm:chPref val="0"/>
          <dgm:bulletEnabled val="1"/>
        </dgm:presLayoutVars>
      </dgm:prSet>
      <dgm:spPr/>
      <dgm:t>
        <a:bodyPr/>
        <a:lstStyle/>
        <a:p>
          <a:endParaRPr lang="en-US"/>
        </a:p>
      </dgm:t>
    </dgm:pt>
    <dgm:pt modelId="{5F6D2BCC-2899-4A9A-9428-0B07AFE903F4}" type="pres">
      <dgm:prSet presAssocID="{6DF76927-E343-4004-9962-45CB05241BDC}" presName="parTxOnlySpace" presStyleCnt="0"/>
      <dgm:spPr/>
    </dgm:pt>
    <dgm:pt modelId="{37108982-4545-4BD5-AC31-6FD653EA6977}" type="pres">
      <dgm:prSet presAssocID="{7AA08DBB-2C13-4F42-928E-B67AC3E012C4}" presName="parTxOnly" presStyleLbl="node1" presStyleIdx="5" presStyleCnt="6" custLinFactX="-330652" custLinFactNeighborX="-400000" custLinFactNeighborY="-1435">
        <dgm:presLayoutVars>
          <dgm:chMax val="0"/>
          <dgm:chPref val="0"/>
          <dgm:bulletEnabled val="1"/>
        </dgm:presLayoutVars>
      </dgm:prSet>
      <dgm:spPr/>
      <dgm:t>
        <a:bodyPr/>
        <a:lstStyle/>
        <a:p>
          <a:endParaRPr lang="en-US"/>
        </a:p>
      </dgm:t>
    </dgm:pt>
  </dgm:ptLst>
  <dgm:cxnLst>
    <dgm:cxn modelId="{A5BA94DA-76D4-43D8-A683-8B434BE1BA8B}" type="presOf" srcId="{61FB244A-061F-4D27-AD9E-2F16A2FCBDB5}" destId="{01C12EC9-C78B-4960-B6A7-81B4CF0231CC}" srcOrd="0" destOrd="0" presId="urn:microsoft.com/office/officeart/2005/8/layout/chevron1"/>
    <dgm:cxn modelId="{51180BDC-E895-475A-B399-48D43EC44552}" srcId="{6C8A43EE-B7C7-43FB-87BC-B99397CC3FDC}" destId="{61FB244A-061F-4D27-AD9E-2F16A2FCBDB5}" srcOrd="3" destOrd="0" parTransId="{E9A07DF7-14C8-438F-8F23-DDC314D582F5}" sibTransId="{2A22B9EB-582E-4903-A63B-30BDE0B72580}"/>
    <dgm:cxn modelId="{91EFC96B-309C-4602-885F-54D9FBED96C4}" type="presOf" srcId="{5FA43BD5-B79B-412B-873F-CE29293C92DC}" destId="{E5B193C2-D824-413E-8DFA-4654BE6F6270}" srcOrd="0" destOrd="0" presId="urn:microsoft.com/office/officeart/2005/8/layout/chevron1"/>
    <dgm:cxn modelId="{8F970E88-8262-4C91-8168-637267D9940C}" type="presOf" srcId="{78153893-270A-4455-A746-E14F81A75D2A}" destId="{567682FC-CA95-426D-A91E-227C34F26F05}" srcOrd="0" destOrd="0" presId="urn:microsoft.com/office/officeart/2005/8/layout/chevron1"/>
    <dgm:cxn modelId="{8CDC2D4E-241E-421C-93D8-41429D2435D5}" srcId="{6C8A43EE-B7C7-43FB-87BC-B99397CC3FDC}" destId="{7AA08DBB-2C13-4F42-928E-B67AC3E012C4}" srcOrd="5" destOrd="0" parTransId="{70ADAF5F-54E1-4011-ABE2-69B4CD65593A}" sibTransId="{FEF3BDB1-2221-4CF2-B303-372EEFE07922}"/>
    <dgm:cxn modelId="{DE4E619F-F3AE-458D-BAAD-2E322E6E91C2}" srcId="{6C8A43EE-B7C7-43FB-87BC-B99397CC3FDC}" destId="{78153893-270A-4455-A746-E14F81A75D2A}" srcOrd="2" destOrd="0" parTransId="{CE482569-B40C-4175-B1F8-BD8679F7041D}" sibTransId="{F5CA14FB-46B0-4BE6-B8AC-DE34CEE73157}"/>
    <dgm:cxn modelId="{7464C8D8-ABBE-4D02-8E04-684497145603}" srcId="{6C8A43EE-B7C7-43FB-87BC-B99397CC3FDC}" destId="{F8750827-9C0A-4B53-828B-146993D703C1}" srcOrd="0" destOrd="0" parTransId="{D3FDA4EB-129C-45B5-A6B2-8F9ACB8D19CE}" sibTransId="{B1193B63-4A4B-4226-8D59-083372980628}"/>
    <dgm:cxn modelId="{A5018E33-48F2-4F95-BA7B-D9D294CC8D13}" type="presOf" srcId="{6C8A43EE-B7C7-43FB-87BC-B99397CC3FDC}" destId="{C1F060D4-E576-4A1B-B386-67E287848E5B}" srcOrd="0" destOrd="0" presId="urn:microsoft.com/office/officeart/2005/8/layout/chevron1"/>
    <dgm:cxn modelId="{4177FFDF-04A5-4B43-89E4-7943029DFA38}" type="presOf" srcId="{7AA08DBB-2C13-4F42-928E-B67AC3E012C4}" destId="{37108982-4545-4BD5-AC31-6FD653EA6977}" srcOrd="0" destOrd="0" presId="urn:microsoft.com/office/officeart/2005/8/layout/chevron1"/>
    <dgm:cxn modelId="{B8672A03-900A-4B8E-AD8B-57BF18BA473B}" srcId="{6C8A43EE-B7C7-43FB-87BC-B99397CC3FDC}" destId="{4F1DACCF-78C9-4BC2-BD4F-EBD0017F6A67}" srcOrd="1" destOrd="0" parTransId="{8072D96F-61A5-4B56-B78D-93525E8A5B5C}" sibTransId="{126718A9-7FA5-40EF-9435-2B8512D9B4E4}"/>
    <dgm:cxn modelId="{EBC93C0D-DF98-4D10-B10D-C26F911B5E29}" type="presOf" srcId="{4F1DACCF-78C9-4BC2-BD4F-EBD0017F6A67}" destId="{C433DBD4-7867-4D4D-8E86-DF40319C8254}" srcOrd="0" destOrd="0" presId="urn:microsoft.com/office/officeart/2005/8/layout/chevron1"/>
    <dgm:cxn modelId="{A9575D08-833F-40A0-9EAC-2F88DF59A677}" srcId="{6C8A43EE-B7C7-43FB-87BC-B99397CC3FDC}" destId="{5FA43BD5-B79B-412B-873F-CE29293C92DC}" srcOrd="4" destOrd="0" parTransId="{0E7AEBBC-D42F-4468-9AB1-51A91FC43E51}" sibTransId="{6DF76927-E343-4004-9962-45CB05241BDC}"/>
    <dgm:cxn modelId="{F59C1638-6075-4C55-948B-9938A1940DB9}" type="presOf" srcId="{F8750827-9C0A-4B53-828B-146993D703C1}" destId="{56CB4A5E-E25C-4BF0-A2B0-15DEE2F72E1D}" srcOrd="0" destOrd="0" presId="urn:microsoft.com/office/officeart/2005/8/layout/chevron1"/>
    <dgm:cxn modelId="{0BA03E21-4C2A-4B96-8334-6B135772DC21}" type="presParOf" srcId="{C1F060D4-E576-4A1B-B386-67E287848E5B}" destId="{56CB4A5E-E25C-4BF0-A2B0-15DEE2F72E1D}" srcOrd="0" destOrd="0" presId="urn:microsoft.com/office/officeart/2005/8/layout/chevron1"/>
    <dgm:cxn modelId="{36C928EC-07F1-4C31-A4F0-3DBB69A9A91C}" type="presParOf" srcId="{C1F060D4-E576-4A1B-B386-67E287848E5B}" destId="{21B14363-EE1F-4B1D-B199-19C5F0F654AB}" srcOrd="1" destOrd="0" presId="urn:microsoft.com/office/officeart/2005/8/layout/chevron1"/>
    <dgm:cxn modelId="{7360876F-1E5B-4C3B-A0E8-ADFF42FE2972}" type="presParOf" srcId="{C1F060D4-E576-4A1B-B386-67E287848E5B}" destId="{C433DBD4-7867-4D4D-8E86-DF40319C8254}" srcOrd="2" destOrd="0" presId="urn:microsoft.com/office/officeart/2005/8/layout/chevron1"/>
    <dgm:cxn modelId="{411D1D4A-E4A4-4FA7-8004-65870D12FDD0}" type="presParOf" srcId="{C1F060D4-E576-4A1B-B386-67E287848E5B}" destId="{AF00FC34-0D49-48A4-B1E2-89453ED30E42}" srcOrd="3" destOrd="0" presId="urn:microsoft.com/office/officeart/2005/8/layout/chevron1"/>
    <dgm:cxn modelId="{D3EB20D6-1E0B-4C07-9C8B-4EB0EE390861}" type="presParOf" srcId="{C1F060D4-E576-4A1B-B386-67E287848E5B}" destId="{567682FC-CA95-426D-A91E-227C34F26F05}" srcOrd="4" destOrd="0" presId="urn:microsoft.com/office/officeart/2005/8/layout/chevron1"/>
    <dgm:cxn modelId="{6F3097D1-27C5-44EA-920F-2BCBA1386CC0}" type="presParOf" srcId="{C1F060D4-E576-4A1B-B386-67E287848E5B}" destId="{A549C35B-4F09-4B66-ADFA-9608BF44CF79}" srcOrd="5" destOrd="0" presId="urn:microsoft.com/office/officeart/2005/8/layout/chevron1"/>
    <dgm:cxn modelId="{6BC99486-4001-4556-8BB2-65F6C23F8A78}" type="presParOf" srcId="{C1F060D4-E576-4A1B-B386-67E287848E5B}" destId="{01C12EC9-C78B-4960-B6A7-81B4CF0231CC}" srcOrd="6" destOrd="0" presId="urn:microsoft.com/office/officeart/2005/8/layout/chevron1"/>
    <dgm:cxn modelId="{800341E4-184D-45CD-A6EA-5ED87D674550}" type="presParOf" srcId="{C1F060D4-E576-4A1B-B386-67E287848E5B}" destId="{17266DF6-EAEF-4CA5-A4D3-6604C86A6975}" srcOrd="7" destOrd="0" presId="urn:microsoft.com/office/officeart/2005/8/layout/chevron1"/>
    <dgm:cxn modelId="{23ADD0D8-80D6-457E-9587-CFBD4739E14A}" type="presParOf" srcId="{C1F060D4-E576-4A1B-B386-67E287848E5B}" destId="{E5B193C2-D824-413E-8DFA-4654BE6F6270}" srcOrd="8" destOrd="0" presId="urn:microsoft.com/office/officeart/2005/8/layout/chevron1"/>
    <dgm:cxn modelId="{FD318546-8E54-4C9F-8D5F-D367A56C529F}" type="presParOf" srcId="{C1F060D4-E576-4A1B-B386-67E287848E5B}" destId="{5F6D2BCC-2899-4A9A-9428-0B07AFE903F4}" srcOrd="9" destOrd="0" presId="urn:microsoft.com/office/officeart/2005/8/layout/chevron1"/>
    <dgm:cxn modelId="{54A007EC-0F38-4104-9B78-ED5D53EDA7D9}" type="presParOf" srcId="{C1F060D4-E576-4A1B-B386-67E287848E5B}" destId="{37108982-4545-4BD5-AC31-6FD653EA6977}" srcOrd="1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9DF5A1-882B-DB49-9E39-D595EF03AC01}">
      <dsp:nvSpPr>
        <dsp:cNvPr id="0" name=""/>
        <dsp:cNvSpPr/>
      </dsp:nvSpPr>
      <dsp:spPr>
        <a:xfrm>
          <a:off x="2915447" y="50800"/>
          <a:ext cx="3291840" cy="113727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I</a:t>
          </a:r>
          <a:r>
            <a:rPr lang="en-US" sz="2700" kern="1200" dirty="0" smtClean="0"/>
            <a:t>. Historical Cost</a:t>
          </a:r>
          <a:endParaRPr lang="en-US" sz="2700" kern="1200" dirty="0"/>
        </a:p>
      </dsp:txBody>
      <dsp:txXfrm>
        <a:off x="2915447" y="50800"/>
        <a:ext cx="3291840" cy="1137270"/>
      </dsp:txXfrm>
    </dsp:sp>
    <dsp:sp modelId="{332228D9-E708-8E4B-AB6A-4682306DBB98}">
      <dsp:nvSpPr>
        <dsp:cNvPr id="0" name=""/>
        <dsp:cNvSpPr/>
      </dsp:nvSpPr>
      <dsp:spPr>
        <a:xfrm>
          <a:off x="2926080" y="1196498"/>
          <a:ext cx="3291840" cy="1137270"/>
        </a:xfrm>
        <a:prstGeom prst="roundRect">
          <a:avLst/>
        </a:prstGeom>
        <a:solidFill>
          <a:schemeClr val="accent2">
            <a:hueOff val="1560506"/>
            <a:satOff val="-1946"/>
            <a:lumOff val="45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II</a:t>
          </a:r>
          <a:r>
            <a:rPr lang="en-US" sz="2700" kern="1200" dirty="0" smtClean="0"/>
            <a:t>. Replacement Cost</a:t>
          </a:r>
          <a:endParaRPr lang="en-US" sz="2700" kern="1200" dirty="0"/>
        </a:p>
      </dsp:txBody>
      <dsp:txXfrm>
        <a:off x="2926080" y="1196498"/>
        <a:ext cx="3291840" cy="1137270"/>
      </dsp:txXfrm>
    </dsp:sp>
    <dsp:sp modelId="{B02FC57E-F06F-1346-B556-851307655BFA}">
      <dsp:nvSpPr>
        <dsp:cNvPr id="0" name=""/>
        <dsp:cNvSpPr/>
      </dsp:nvSpPr>
      <dsp:spPr>
        <a:xfrm>
          <a:off x="2926080" y="2390631"/>
          <a:ext cx="3291840" cy="1137270"/>
        </a:xfrm>
        <a:prstGeom prst="roundRect">
          <a:avLst/>
        </a:prstGeom>
        <a:solidFill>
          <a:schemeClr val="accent2">
            <a:hueOff val="3121013"/>
            <a:satOff val="-3893"/>
            <a:lumOff val="9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III</a:t>
          </a:r>
          <a:r>
            <a:rPr lang="en-US" sz="2700" kern="1200" dirty="0" smtClean="0"/>
            <a:t>. Opportunity Cost</a:t>
          </a:r>
          <a:endParaRPr lang="en-US" sz="2700" kern="1200" dirty="0"/>
        </a:p>
      </dsp:txBody>
      <dsp:txXfrm>
        <a:off x="2926080" y="2390631"/>
        <a:ext cx="3291840" cy="1137270"/>
      </dsp:txXfrm>
    </dsp:sp>
    <dsp:sp modelId="{11AFFDEE-676C-F744-8088-94CAE1398EB6}">
      <dsp:nvSpPr>
        <dsp:cNvPr id="0" name=""/>
        <dsp:cNvSpPr/>
      </dsp:nvSpPr>
      <dsp:spPr>
        <a:xfrm>
          <a:off x="2926080" y="3584765"/>
          <a:ext cx="3291840" cy="1137270"/>
        </a:xfrm>
        <a:prstGeom prst="roundRect">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IV</a:t>
          </a:r>
          <a:r>
            <a:rPr lang="en-US" sz="2700" kern="1200" dirty="0" smtClean="0"/>
            <a:t>. Present </a:t>
          </a:r>
          <a:r>
            <a:rPr lang="en-US" sz="2700" kern="1200" dirty="0"/>
            <a:t>Value (PV) of </a:t>
          </a:r>
          <a:r>
            <a:rPr lang="en-US" sz="2700" kern="1200" dirty="0" smtClean="0"/>
            <a:t>Compensation</a:t>
          </a:r>
          <a:endParaRPr lang="en-US" sz="2700" kern="1200" dirty="0"/>
        </a:p>
      </dsp:txBody>
      <dsp:txXfrm>
        <a:off x="2926080" y="3584765"/>
        <a:ext cx="3291840" cy="113727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CB4A5E-E25C-4BF0-A2B0-15DEE2F72E1D}">
      <dsp:nvSpPr>
        <dsp:cNvPr id="0" name=""/>
        <dsp:cNvSpPr/>
      </dsp:nvSpPr>
      <dsp:spPr>
        <a:xfrm>
          <a:off x="5001" y="123215"/>
          <a:ext cx="1860423" cy="744169"/>
        </a:xfrm>
        <a:prstGeom prst="chevr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018" tIns="46673" rIns="46673" bIns="46673" numCol="1" spcCol="1270" anchor="ctr" anchorCtr="0">
          <a:noAutofit/>
        </a:bodyPr>
        <a:lstStyle/>
        <a:p>
          <a:pPr lvl="0" algn="ctr" defTabSz="1555750">
            <a:lnSpc>
              <a:spcPct val="90000"/>
            </a:lnSpc>
            <a:spcBef>
              <a:spcPct val="0"/>
            </a:spcBef>
            <a:spcAft>
              <a:spcPct val="35000"/>
            </a:spcAft>
          </a:pPr>
          <a:r>
            <a:rPr lang="en-US" sz="3500" kern="1200" dirty="0" smtClean="0"/>
            <a:t>1950</a:t>
          </a:r>
          <a:endParaRPr lang="en-US" sz="3500" kern="1200" dirty="0"/>
        </a:p>
      </dsp:txBody>
      <dsp:txXfrm>
        <a:off x="5001" y="123215"/>
        <a:ext cx="1860423" cy="744169"/>
      </dsp:txXfrm>
    </dsp:sp>
    <dsp:sp modelId="{C433DBD4-7867-4D4D-8E86-DF40319C8254}">
      <dsp:nvSpPr>
        <dsp:cNvPr id="0" name=""/>
        <dsp:cNvSpPr/>
      </dsp:nvSpPr>
      <dsp:spPr>
        <a:xfrm>
          <a:off x="4373219" y="112536"/>
          <a:ext cx="1860423" cy="744169"/>
        </a:xfrm>
        <a:prstGeom prst="chevr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018" tIns="46673" rIns="46673" bIns="46673" numCol="1" spcCol="1270" anchor="ctr" anchorCtr="0">
          <a:noAutofit/>
        </a:bodyPr>
        <a:lstStyle/>
        <a:p>
          <a:pPr lvl="0" algn="ctr" defTabSz="1555750">
            <a:lnSpc>
              <a:spcPct val="90000"/>
            </a:lnSpc>
            <a:spcBef>
              <a:spcPct val="0"/>
            </a:spcBef>
            <a:spcAft>
              <a:spcPct val="35000"/>
            </a:spcAft>
          </a:pPr>
          <a:r>
            <a:rPr lang="en-US" sz="3500" kern="1200" dirty="0" smtClean="0"/>
            <a:t>1980</a:t>
          </a:r>
          <a:endParaRPr lang="en-US" sz="3500" kern="1200" dirty="0"/>
        </a:p>
      </dsp:txBody>
      <dsp:txXfrm>
        <a:off x="4373219" y="112536"/>
        <a:ext cx="1860423" cy="744169"/>
      </dsp:txXfrm>
    </dsp:sp>
    <dsp:sp modelId="{567682FC-CA95-426D-A91E-227C34F26F05}">
      <dsp:nvSpPr>
        <dsp:cNvPr id="0" name=""/>
        <dsp:cNvSpPr/>
      </dsp:nvSpPr>
      <dsp:spPr>
        <a:xfrm>
          <a:off x="2927224" y="112536"/>
          <a:ext cx="1860423" cy="744169"/>
        </a:xfrm>
        <a:prstGeom prst="chevr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018" tIns="46673" rIns="46673" bIns="46673" numCol="1" spcCol="1270" anchor="ctr" anchorCtr="0">
          <a:noAutofit/>
        </a:bodyPr>
        <a:lstStyle/>
        <a:p>
          <a:pPr lvl="0" algn="ctr" defTabSz="1555750">
            <a:lnSpc>
              <a:spcPct val="90000"/>
            </a:lnSpc>
            <a:spcBef>
              <a:spcPct val="0"/>
            </a:spcBef>
            <a:spcAft>
              <a:spcPct val="35000"/>
            </a:spcAft>
          </a:pPr>
          <a:r>
            <a:rPr lang="en-US" sz="3500" kern="1200" dirty="0" smtClean="0"/>
            <a:t>1970</a:t>
          </a:r>
          <a:endParaRPr lang="en-US" sz="3500" kern="1200" dirty="0"/>
        </a:p>
      </dsp:txBody>
      <dsp:txXfrm>
        <a:off x="2927224" y="112536"/>
        <a:ext cx="1860423" cy="744169"/>
      </dsp:txXfrm>
    </dsp:sp>
    <dsp:sp modelId="{01C12EC9-C78B-4960-B6A7-81B4CF0231CC}">
      <dsp:nvSpPr>
        <dsp:cNvPr id="0" name=""/>
        <dsp:cNvSpPr/>
      </dsp:nvSpPr>
      <dsp:spPr>
        <a:xfrm>
          <a:off x="7015505" y="112536"/>
          <a:ext cx="1860423" cy="744169"/>
        </a:xfrm>
        <a:prstGeom prst="chevr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018" tIns="46673" rIns="46673" bIns="46673" numCol="1" spcCol="1270" anchor="ctr" anchorCtr="0">
          <a:noAutofit/>
        </a:bodyPr>
        <a:lstStyle/>
        <a:p>
          <a:pPr lvl="0" algn="ctr" defTabSz="1555750">
            <a:lnSpc>
              <a:spcPct val="90000"/>
            </a:lnSpc>
            <a:spcBef>
              <a:spcPct val="0"/>
            </a:spcBef>
            <a:spcAft>
              <a:spcPct val="35000"/>
            </a:spcAft>
          </a:pPr>
          <a:r>
            <a:rPr lang="en-US" sz="3500" kern="1200" dirty="0" smtClean="0"/>
            <a:t>2000</a:t>
          </a:r>
          <a:endParaRPr lang="en-US" sz="3500" kern="1200" dirty="0"/>
        </a:p>
      </dsp:txBody>
      <dsp:txXfrm>
        <a:off x="7015505" y="112536"/>
        <a:ext cx="1860423" cy="744169"/>
      </dsp:txXfrm>
    </dsp:sp>
    <dsp:sp modelId="{E5B193C2-D824-413E-8DFA-4654BE6F6270}">
      <dsp:nvSpPr>
        <dsp:cNvPr id="0" name=""/>
        <dsp:cNvSpPr/>
      </dsp:nvSpPr>
      <dsp:spPr>
        <a:xfrm>
          <a:off x="5649117" y="112536"/>
          <a:ext cx="1860423" cy="744169"/>
        </a:xfrm>
        <a:prstGeom prst="chevr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018" tIns="46673" rIns="46673" bIns="46673" numCol="1" spcCol="1270" anchor="ctr" anchorCtr="0">
          <a:noAutofit/>
        </a:bodyPr>
        <a:lstStyle/>
        <a:p>
          <a:pPr lvl="0" algn="ctr" defTabSz="1555750">
            <a:lnSpc>
              <a:spcPct val="90000"/>
            </a:lnSpc>
            <a:spcBef>
              <a:spcPct val="0"/>
            </a:spcBef>
            <a:spcAft>
              <a:spcPct val="35000"/>
            </a:spcAft>
          </a:pPr>
          <a:r>
            <a:rPr lang="en-US" sz="3500" kern="1200" dirty="0" smtClean="0"/>
            <a:t>1990</a:t>
          </a:r>
          <a:endParaRPr lang="en-US" sz="3500" kern="1200" dirty="0"/>
        </a:p>
      </dsp:txBody>
      <dsp:txXfrm>
        <a:off x="5649117" y="112536"/>
        <a:ext cx="1860423" cy="744169"/>
      </dsp:txXfrm>
    </dsp:sp>
    <dsp:sp modelId="{37108982-4545-4BD5-AC31-6FD653EA6977}">
      <dsp:nvSpPr>
        <dsp:cNvPr id="0" name=""/>
        <dsp:cNvSpPr/>
      </dsp:nvSpPr>
      <dsp:spPr>
        <a:xfrm>
          <a:off x="1481210" y="112536"/>
          <a:ext cx="1860423" cy="744169"/>
        </a:xfrm>
        <a:prstGeom prst="chevr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018" tIns="46673" rIns="46673" bIns="46673" numCol="1" spcCol="1270" anchor="ctr" anchorCtr="0">
          <a:noAutofit/>
        </a:bodyPr>
        <a:lstStyle/>
        <a:p>
          <a:pPr lvl="0" algn="ctr" defTabSz="1555750">
            <a:lnSpc>
              <a:spcPct val="90000"/>
            </a:lnSpc>
            <a:spcBef>
              <a:spcPct val="0"/>
            </a:spcBef>
            <a:spcAft>
              <a:spcPct val="35000"/>
            </a:spcAft>
          </a:pPr>
          <a:r>
            <a:rPr lang="en-US" sz="3500" kern="1200" dirty="0" smtClean="0"/>
            <a:t>1960</a:t>
          </a:r>
          <a:endParaRPr lang="en-US" sz="3500" kern="1200" dirty="0"/>
        </a:p>
      </dsp:txBody>
      <dsp:txXfrm>
        <a:off x="1481210" y="112536"/>
        <a:ext cx="1860423" cy="74416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6588" tIns="48294" rIns="96588" bIns="48294" rtlCol="0"/>
          <a:lstStyle>
            <a:lvl1pPr algn="l" fontAlgn="auto">
              <a:spcBef>
                <a:spcPts val="0"/>
              </a:spcBef>
              <a:spcAft>
                <a:spcPts val="0"/>
              </a:spcAft>
              <a:defRPr sz="1300">
                <a:latin typeface="+mn-lt"/>
                <a:cs typeface="+mn-cs"/>
              </a:defRPr>
            </a:lvl1pPr>
          </a:lstStyle>
          <a:p>
            <a:pPr>
              <a:defRPr/>
            </a:pPr>
            <a:endParaRPr lang="en-US" dirty="0"/>
          </a:p>
        </p:txBody>
      </p:sp>
      <p:sp>
        <p:nvSpPr>
          <p:cNvPr id="3" name="Date Placeholder 2"/>
          <p:cNvSpPr>
            <a:spLocks noGrp="1"/>
          </p:cNvSpPr>
          <p:nvPr>
            <p:ph type="dt" sz="quarter" idx="1"/>
          </p:nvPr>
        </p:nvSpPr>
        <p:spPr>
          <a:xfrm>
            <a:off x="4021138" y="0"/>
            <a:ext cx="3076575" cy="512763"/>
          </a:xfrm>
          <a:prstGeom prst="rect">
            <a:avLst/>
          </a:prstGeom>
        </p:spPr>
        <p:txBody>
          <a:bodyPr vert="horz" lIns="96588" tIns="48294" rIns="96588" bIns="48294" rtlCol="0"/>
          <a:lstStyle>
            <a:lvl1pPr algn="r" fontAlgn="auto">
              <a:spcBef>
                <a:spcPts val="0"/>
              </a:spcBef>
              <a:spcAft>
                <a:spcPts val="0"/>
              </a:spcAft>
              <a:defRPr sz="1300">
                <a:latin typeface="+mn-lt"/>
                <a:cs typeface="+mn-cs"/>
              </a:defRPr>
            </a:lvl1pPr>
          </a:lstStyle>
          <a:p>
            <a:pPr>
              <a:defRPr/>
            </a:pPr>
            <a:fld id="{1199727F-99C3-4C03-B5A4-D52AED0D9F66}" type="datetimeFigureOut">
              <a:rPr lang="en-US"/>
              <a:pPr>
                <a:defRPr/>
              </a:pPr>
              <a:t>4/21/2012</a:t>
            </a:fld>
            <a:endParaRPr lang="en-US" dirty="0"/>
          </a:p>
        </p:txBody>
      </p:sp>
      <p:sp>
        <p:nvSpPr>
          <p:cNvPr id="4" name="Footer Placeholder 3"/>
          <p:cNvSpPr>
            <a:spLocks noGrp="1"/>
          </p:cNvSpPr>
          <p:nvPr>
            <p:ph type="ftr" sz="quarter" idx="2"/>
          </p:nvPr>
        </p:nvSpPr>
        <p:spPr>
          <a:xfrm>
            <a:off x="0" y="9720263"/>
            <a:ext cx="3076575" cy="512762"/>
          </a:xfrm>
          <a:prstGeom prst="rect">
            <a:avLst/>
          </a:prstGeom>
        </p:spPr>
        <p:txBody>
          <a:bodyPr vert="horz" lIns="96588" tIns="48294" rIns="96588" bIns="48294" rtlCol="0" anchor="b"/>
          <a:lstStyle>
            <a:lvl1pPr algn="l" fontAlgn="auto">
              <a:spcBef>
                <a:spcPts val="0"/>
              </a:spcBef>
              <a:spcAft>
                <a:spcPts val="0"/>
              </a:spcAft>
              <a:defRPr sz="13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4021138" y="9720263"/>
            <a:ext cx="3076575" cy="512762"/>
          </a:xfrm>
          <a:prstGeom prst="rect">
            <a:avLst/>
          </a:prstGeom>
        </p:spPr>
        <p:txBody>
          <a:bodyPr vert="horz" lIns="96588" tIns="48294" rIns="96588" bIns="48294" rtlCol="0" anchor="b"/>
          <a:lstStyle>
            <a:lvl1pPr algn="r" fontAlgn="auto">
              <a:spcBef>
                <a:spcPts val="0"/>
              </a:spcBef>
              <a:spcAft>
                <a:spcPts val="0"/>
              </a:spcAft>
              <a:defRPr sz="1300">
                <a:latin typeface="+mn-lt"/>
                <a:cs typeface="+mn-cs"/>
              </a:defRPr>
            </a:lvl1pPr>
          </a:lstStyle>
          <a:p>
            <a:pPr>
              <a:defRPr/>
            </a:pPr>
            <a:fld id="{02A10E55-4701-4192-A81A-4BB14E5A76D9}" type="slidenum">
              <a:rPr lang="en-US"/>
              <a:pPr>
                <a:defRPr/>
              </a:pPr>
              <a:t>‹#›</a:t>
            </a:fld>
            <a:endParaRPr lang="en-US" dirty="0"/>
          </a:p>
        </p:txBody>
      </p:sp>
    </p:spTree>
    <p:extLst>
      <p:ext uri="{BB962C8B-B14F-4D97-AF65-F5344CB8AC3E}">
        <p14:creationId xmlns:p14="http://schemas.microsoft.com/office/powerpoint/2010/main" xmlns="" val="728318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42" tIns="49520" rIns="99042" bIns="49520" rtlCol="0"/>
          <a:lstStyle>
            <a:lvl1pPr algn="l" fontAlgn="auto">
              <a:spcBef>
                <a:spcPts val="0"/>
              </a:spcBef>
              <a:spcAft>
                <a:spcPts val="0"/>
              </a:spcAft>
              <a:defRPr sz="1300">
                <a:latin typeface="+mn-lt"/>
                <a:cs typeface="+mn-cs"/>
              </a:defRPr>
            </a:lvl1pPr>
          </a:lstStyle>
          <a:p>
            <a:pPr>
              <a:defRPr/>
            </a:pPr>
            <a:endParaRPr lang="en-US" dirty="0"/>
          </a:p>
        </p:txBody>
      </p:sp>
      <p:sp>
        <p:nvSpPr>
          <p:cNvPr id="3" name="Date Placeholder 2"/>
          <p:cNvSpPr>
            <a:spLocks noGrp="1"/>
          </p:cNvSpPr>
          <p:nvPr>
            <p:ph type="dt" idx="1"/>
          </p:nvPr>
        </p:nvSpPr>
        <p:spPr>
          <a:xfrm>
            <a:off x="4021138" y="0"/>
            <a:ext cx="3076575" cy="511175"/>
          </a:xfrm>
          <a:prstGeom prst="rect">
            <a:avLst/>
          </a:prstGeom>
        </p:spPr>
        <p:txBody>
          <a:bodyPr vert="horz" lIns="99042" tIns="49520" rIns="99042" bIns="49520" rtlCol="0"/>
          <a:lstStyle>
            <a:lvl1pPr algn="r" fontAlgn="auto">
              <a:spcBef>
                <a:spcPts val="0"/>
              </a:spcBef>
              <a:spcAft>
                <a:spcPts val="0"/>
              </a:spcAft>
              <a:defRPr sz="1300">
                <a:latin typeface="+mn-lt"/>
                <a:cs typeface="+mn-cs"/>
              </a:defRPr>
            </a:lvl1pPr>
          </a:lstStyle>
          <a:p>
            <a:pPr>
              <a:defRPr/>
            </a:pPr>
            <a:fld id="{0ABB1330-8C41-48BC-B432-E02B7793D61C}" type="datetimeFigureOut">
              <a:rPr lang="en-US"/>
              <a:pPr>
                <a:defRPr/>
              </a:pPr>
              <a:t>4/21/2012</a:t>
            </a:fld>
            <a:endParaRPr lang="en-US" dirty="0"/>
          </a:p>
        </p:txBody>
      </p:sp>
      <p:sp>
        <p:nvSpPr>
          <p:cNvPr id="4" name="Slide Image Placeholder 3"/>
          <p:cNvSpPr>
            <a:spLocks noGrp="1" noRot="1" noChangeAspect="1"/>
          </p:cNvSpPr>
          <p:nvPr>
            <p:ph type="sldImg" idx="2"/>
          </p:nvPr>
        </p:nvSpPr>
        <p:spPr>
          <a:xfrm>
            <a:off x="992188" y="766763"/>
            <a:ext cx="5116512" cy="3838575"/>
          </a:xfrm>
          <a:prstGeom prst="rect">
            <a:avLst/>
          </a:prstGeom>
          <a:noFill/>
          <a:ln w="12700">
            <a:solidFill>
              <a:prstClr val="black"/>
            </a:solidFill>
          </a:ln>
        </p:spPr>
        <p:txBody>
          <a:bodyPr vert="horz" lIns="99042" tIns="49520" rIns="99042" bIns="49520" rtlCol="0" anchor="ctr"/>
          <a:lstStyle/>
          <a:p>
            <a:pPr lvl="0"/>
            <a:endParaRPr lang="en-US" noProof="0" dirty="0"/>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9042" tIns="49520" rIns="99042" bIns="495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721850"/>
            <a:ext cx="3076575" cy="511175"/>
          </a:xfrm>
          <a:prstGeom prst="rect">
            <a:avLst/>
          </a:prstGeom>
        </p:spPr>
        <p:txBody>
          <a:bodyPr vert="horz" lIns="99042" tIns="49520" rIns="99042" bIns="49520" rtlCol="0" anchor="b"/>
          <a:lstStyle>
            <a:lvl1pPr algn="l" fontAlgn="auto">
              <a:spcBef>
                <a:spcPts val="0"/>
              </a:spcBef>
              <a:spcAft>
                <a:spcPts val="0"/>
              </a:spcAft>
              <a:defRPr sz="13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9042" tIns="49520" rIns="99042" bIns="49520" rtlCol="0" anchor="b"/>
          <a:lstStyle>
            <a:lvl1pPr algn="r" fontAlgn="auto">
              <a:spcBef>
                <a:spcPts val="0"/>
              </a:spcBef>
              <a:spcAft>
                <a:spcPts val="0"/>
              </a:spcAft>
              <a:defRPr sz="1300">
                <a:latin typeface="+mn-lt"/>
                <a:cs typeface="+mn-cs"/>
              </a:defRPr>
            </a:lvl1pPr>
          </a:lstStyle>
          <a:p>
            <a:pPr>
              <a:defRPr/>
            </a:pPr>
            <a:fld id="{21EE9671-9C85-4462-9DBD-A2694999D19A}" type="slidenum">
              <a:rPr lang="en-US"/>
              <a:pPr>
                <a:defRPr/>
              </a:pPr>
              <a:t>‹#›</a:t>
            </a:fld>
            <a:endParaRPr lang="en-US" dirty="0"/>
          </a:p>
        </p:txBody>
      </p:sp>
    </p:spTree>
    <p:extLst>
      <p:ext uri="{BB962C8B-B14F-4D97-AF65-F5344CB8AC3E}">
        <p14:creationId xmlns:p14="http://schemas.microsoft.com/office/powerpoint/2010/main" xmlns="" val="41629862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a:xfrm>
            <a:off x="709613" y="4860925"/>
            <a:ext cx="5680075" cy="4605338"/>
          </a:xfrm>
          <a:noFill/>
          <a:ln/>
        </p:spPr>
        <p:txBody>
          <a:bodyPr lIns="99039" tIns="49519" rIns="99039" bIns="49519"/>
          <a:lstStyle/>
          <a:p>
            <a:pPr eaLnBrk="1" hangingPunct="1">
              <a:spcBef>
                <a:spcPct val="0"/>
              </a:spcBef>
            </a:pPr>
            <a:endParaRPr lang="en-US" dirty="0" smtClean="0"/>
          </a:p>
        </p:txBody>
      </p:sp>
      <p:sp>
        <p:nvSpPr>
          <p:cNvPr id="43012" name="Slide Number Placeholder 3"/>
          <p:cNvSpPr txBox="1">
            <a:spLocks noGrp="1"/>
          </p:cNvSpPr>
          <p:nvPr/>
        </p:nvSpPr>
        <p:spPr bwMode="auto">
          <a:xfrm>
            <a:off x="4021138" y="9721850"/>
            <a:ext cx="3076575" cy="511175"/>
          </a:xfrm>
          <a:prstGeom prst="rect">
            <a:avLst/>
          </a:prstGeom>
          <a:noFill/>
          <a:ln w="9525">
            <a:noFill/>
            <a:miter lim="800000"/>
            <a:headEnd/>
            <a:tailEnd/>
          </a:ln>
        </p:spPr>
        <p:txBody>
          <a:bodyPr lIns="99039" tIns="49519" rIns="99039" bIns="49519" anchor="b"/>
          <a:lstStyle/>
          <a:p>
            <a:pPr algn="r"/>
            <a:fld id="{6DFE2DE5-9D02-4884-A28F-C9EAF6851896}" type="slidenum">
              <a:rPr lang="en-US" sz="1300">
                <a:latin typeface="Calibri" pitchFamily="34" charset="0"/>
              </a:rPr>
              <a:pPr algn="r"/>
              <a:t>1</a:t>
            </a:fld>
            <a:endParaRPr lang="en-US" sz="1300"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p:txBody>
          <a:bodyPr/>
          <a:lstStyle/>
          <a:p>
            <a:pPr>
              <a:defRPr/>
            </a:pPr>
            <a:fld id="{E127A92B-48BD-4CB4-933B-EC8207F95495}" type="slidenum">
              <a:rPr lang="en-US"/>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http://www.ey.com/US/en/Services/Assurance/Accounting-and-Financial-Reporting/US-GAAP-vs--IFRS--the-basics--March-2010---Intangible-assets</a:t>
            </a:r>
          </a:p>
          <a:p>
            <a:endParaRPr lang="en-US" dirty="0" smtClean="0"/>
          </a:p>
          <a:p>
            <a:r>
              <a:rPr lang="en-US" dirty="0" smtClean="0"/>
              <a:t>What is the difference?</a:t>
            </a:r>
            <a:r>
              <a:rPr lang="en-US" baseline="0" dirty="0" smtClean="0"/>
              <a:t> </a:t>
            </a:r>
          </a:p>
          <a:p>
            <a:r>
              <a:rPr lang="en-US" baseline="0" dirty="0" smtClean="0"/>
              <a:t>As you can see from the chart, there are very few differences. Overall, however, US GAAP is mainly known as a rule-based standard system, whereas IFRS is considered a principles-based system (It is said that IFRS Standards fit into a book 2 inches thick, while US GAAP takes up over 9 inches thick.)</a:t>
            </a:r>
          </a:p>
          <a:p>
            <a:endParaRPr lang="en-US" baseline="0" dirty="0" smtClean="0"/>
          </a:p>
          <a:p>
            <a:r>
              <a:rPr lang="en-US" baseline="0" dirty="0" smtClean="0"/>
              <a:t>Which one is better? CHECK OUT this website for more info regarding this question: http://www.journalofaccountancy.com/Issues/2007/Jun/IfrsComingToAmerica.htm</a:t>
            </a:r>
            <a:endParaRPr lang="en-US" dirty="0" smtClean="0"/>
          </a:p>
          <a:p>
            <a:endParaRPr lang="en-US" dirty="0" smtClean="0"/>
          </a:p>
          <a:p>
            <a:r>
              <a:rPr lang="en-US" dirty="0" smtClean="0"/>
              <a:t>IFRS</a:t>
            </a:r>
            <a:r>
              <a:rPr lang="en-US" baseline="0" dirty="0" smtClean="0"/>
              <a:t> seems to serve investors interests better when it comes to portraying the true value of a company in its financial statements due to its treatment of valuing assets at their fair value. </a:t>
            </a:r>
          </a:p>
          <a:p>
            <a:pPr marL="228600" indent="-228600">
              <a:buAutoNum type="arabicParenR"/>
            </a:pPr>
            <a:r>
              <a:rPr lang="en-US" baseline="0" dirty="0" smtClean="0"/>
              <a:t>The standards more accurately reflect the actual value of intangible assets on the balance sheet as previously impaired intangible asset can be revalued upwards to more accurately reflect their actual value. However, it must be stated that this is rarely done in practice because there usually needs to be a market value to reference to establish a fair value.  </a:t>
            </a:r>
          </a:p>
          <a:p>
            <a:pPr marL="228600" indent="-228600">
              <a:buAutoNum type="arabicParenR"/>
            </a:pPr>
            <a:r>
              <a:rPr lang="en-US" baseline="0" dirty="0" smtClean="0"/>
              <a:t>Research and development costs can begin to be capitalized as assets, not simply expensed, once the technical and feasibility of a project can be demonstrated. US GAAP only allows the capitalization of assets related to software for external use once technical feasibility is established. Internally used software expenses can only be capitalized during the application development stage.</a:t>
            </a:r>
            <a:endParaRPr lang="en-US" dirty="0" smtClean="0"/>
          </a:p>
        </p:txBody>
      </p:sp>
      <p:sp>
        <p:nvSpPr>
          <p:cNvPr id="4" name="Slide Number Placeholder 3"/>
          <p:cNvSpPr>
            <a:spLocks noGrp="1"/>
          </p:cNvSpPr>
          <p:nvPr>
            <p:ph type="sldNum" sz="quarter" idx="10"/>
          </p:nvPr>
        </p:nvSpPr>
        <p:spPr/>
        <p:txBody>
          <a:bodyPr/>
          <a:lstStyle/>
          <a:p>
            <a:fld id="{94FB3BFD-32CF-47E1-957B-C8BCA8712263}" type="slidenum">
              <a:rPr lang="en-US" smtClean="0"/>
              <a:pPr/>
              <a:t>44</a:t>
            </a:fld>
            <a:endParaRPr lang="en-US"/>
          </a:p>
        </p:txBody>
      </p:sp>
    </p:spTree>
    <p:extLst>
      <p:ext uri="{BB962C8B-B14F-4D97-AF65-F5344CB8AC3E}">
        <p14:creationId xmlns:p14="http://schemas.microsoft.com/office/powerpoint/2010/main" xmlns="" val="623459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B3BFD-32CF-47E1-957B-C8BCA8712263}" type="slidenum">
              <a:rPr lang="en-US" smtClean="0"/>
              <a:pPr/>
              <a:t>46</a:t>
            </a:fld>
            <a:endParaRPr lang="en-US" dirty="0"/>
          </a:p>
        </p:txBody>
      </p:sp>
    </p:spTree>
    <p:extLst>
      <p:ext uri="{BB962C8B-B14F-4D97-AF65-F5344CB8AC3E}">
        <p14:creationId xmlns:p14="http://schemas.microsoft.com/office/powerpoint/2010/main" xmlns="" val="2488402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JOE report reference – top issues</a:t>
            </a:r>
          </a:p>
          <a:p>
            <a:r>
              <a:rPr lang="en-GB" dirty="0" smtClean="0"/>
              <a:t>International</a:t>
            </a:r>
            <a:r>
              <a:rPr lang="en-GB" baseline="0" dirty="0" smtClean="0"/>
              <a:t> governments acting – world bank national ecosystem value</a:t>
            </a:r>
          </a:p>
          <a:p>
            <a:r>
              <a:rPr lang="en-GB" baseline="0" dirty="0" smtClean="0"/>
              <a:t>Businesses slower to react</a:t>
            </a:r>
          </a:p>
          <a:p>
            <a:endParaRPr lang="en-GB" dirty="0"/>
          </a:p>
        </p:txBody>
      </p:sp>
      <p:sp>
        <p:nvSpPr>
          <p:cNvPr id="4" name="Slide Number Placeholder 3"/>
          <p:cNvSpPr>
            <a:spLocks noGrp="1"/>
          </p:cNvSpPr>
          <p:nvPr>
            <p:ph type="sldNum" sz="quarter" idx="10"/>
          </p:nvPr>
        </p:nvSpPr>
        <p:spPr/>
        <p:txBody>
          <a:bodyPr/>
          <a:lstStyle/>
          <a:p>
            <a:fld id="{6B2C06E8-48A6-4E03-8711-C45C0018F498}" type="slidenum">
              <a:rPr lang="en-GB" smtClean="0"/>
              <a:pPr/>
              <a:t>47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C83D96-1ED5-4C1F-9241-E1C29B2F8D6C}" type="slidenum">
              <a:rPr lang="en-US">
                <a:cs typeface="Arial" charset="0"/>
              </a:rPr>
              <a:pPr fontAlgn="base">
                <a:spcBef>
                  <a:spcPct val="0"/>
                </a:spcBef>
                <a:spcAft>
                  <a:spcPct val="0"/>
                </a:spcAft>
                <a:defRPr/>
              </a:pPr>
              <a:t>51</a:t>
            </a:fld>
            <a:endParaRPr lang="en-US" dirty="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a:xfrm>
            <a:off x="709613" y="4860925"/>
            <a:ext cx="5680075" cy="4605338"/>
          </a:xfrm>
          <a:noFill/>
          <a:ln/>
        </p:spPr>
        <p:txBody>
          <a:bodyPr lIns="99039" tIns="49519" rIns="99039" bIns="49519"/>
          <a:lstStyle/>
          <a:p>
            <a:pPr eaLnBrk="1" hangingPunct="1">
              <a:spcBef>
                <a:spcPct val="0"/>
              </a:spcBef>
            </a:pPr>
            <a:endParaRPr lang="en-US" dirty="0" smtClean="0"/>
          </a:p>
        </p:txBody>
      </p:sp>
      <p:sp>
        <p:nvSpPr>
          <p:cNvPr id="43012" name="Slide Number Placeholder 3"/>
          <p:cNvSpPr txBox="1">
            <a:spLocks noGrp="1"/>
          </p:cNvSpPr>
          <p:nvPr/>
        </p:nvSpPr>
        <p:spPr bwMode="auto">
          <a:xfrm>
            <a:off x="4021138" y="9721850"/>
            <a:ext cx="3076575" cy="511175"/>
          </a:xfrm>
          <a:prstGeom prst="rect">
            <a:avLst/>
          </a:prstGeom>
          <a:noFill/>
          <a:ln w="9525">
            <a:noFill/>
            <a:miter lim="800000"/>
            <a:headEnd/>
            <a:tailEnd/>
          </a:ln>
        </p:spPr>
        <p:txBody>
          <a:bodyPr lIns="99039" tIns="49519" rIns="99039" bIns="49519" anchor="b"/>
          <a:lstStyle/>
          <a:p>
            <a:pPr algn="r"/>
            <a:fld id="{6DFE2DE5-9D02-4884-A28F-C9EAF6851896}" type="slidenum">
              <a:rPr lang="en-US" sz="1300">
                <a:latin typeface="Calibri" pitchFamily="34" charset="0"/>
              </a:rPr>
              <a:pPr algn="r"/>
              <a:t>52</a:t>
            </a:fld>
            <a:endParaRPr lang="en-US" sz="1300" dirty="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4D15F7C-BA1E-44AB-8A84-B1C23811170F}" type="datetime1">
              <a:rPr lang="en-US"/>
              <a:pPr>
                <a:defRPr/>
              </a:pPr>
              <a:t>4/21/2012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B725520-B1E3-42AC-A1C1-2C94A00C7A4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A7570B-9FEA-4746-952B-5628083A85E1}" type="datetime1">
              <a:rPr lang="en-US"/>
              <a:pPr>
                <a:defRPr/>
              </a:pPr>
              <a:t>4/21/2012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D3316D3-37FE-437B-ADD1-9D08FCCE7B1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3B3E00-BE76-4DD1-8EE7-F7A202777659}" type="datetime1">
              <a:rPr lang="en-US"/>
              <a:pPr>
                <a:defRPr/>
              </a:pPr>
              <a:t>4/21/2012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A2BC9FD-4A69-4CFA-B1BD-AD2624CC8FB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en-GB" noProof="0" smtClean="0"/>
              <a:t>Click to edit Master title style</a:t>
            </a:r>
            <a:endParaRPr lang="en-GB"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Date Placeholder 8"/>
          <p:cNvSpPr>
            <a:spLocks noGrp="1"/>
          </p:cNvSpPr>
          <p:nvPr>
            <p:ph type="dt" sz="half" idx="16"/>
          </p:nvPr>
        </p:nvSpPr>
        <p:spPr/>
        <p:txBody>
          <a:bodyPr/>
          <a:lstStyle/>
          <a:p>
            <a:r>
              <a:rPr lang="en-GB" smtClean="0"/>
              <a:t>January 2012</a:t>
            </a:r>
            <a:endParaRPr lang="en-GB"/>
          </a:p>
        </p:txBody>
      </p:sp>
      <p:sp>
        <p:nvSpPr>
          <p:cNvPr id="10" name="Footer Placeholder 9"/>
          <p:cNvSpPr>
            <a:spLocks noGrp="1"/>
          </p:cNvSpPr>
          <p:nvPr>
            <p:ph type="ftr" sz="quarter" idx="17"/>
          </p:nvPr>
        </p:nvSpPr>
        <p:spPr/>
        <p:txBody>
          <a:bodyPr/>
          <a:lstStyle/>
          <a:p>
            <a:r>
              <a:rPr lang="en-GB" smtClean="0"/>
              <a:t>PUMA's Environmental P&amp;L</a:t>
            </a:r>
            <a:endParaRPr lang="en-GB"/>
          </a:p>
        </p:txBody>
      </p:sp>
      <p:sp>
        <p:nvSpPr>
          <p:cNvPr id="16" name="Slide Number Placeholder 15"/>
          <p:cNvSpPr>
            <a:spLocks noGrp="1"/>
          </p:cNvSpPr>
          <p:nvPr>
            <p:ph type="sldNum" sz="quarter" idx="18"/>
          </p:nvPr>
        </p:nvSpPr>
        <p:spPr/>
        <p:txBody>
          <a:bodyPr/>
          <a:lstStyle/>
          <a:p>
            <a:r>
              <a:rPr lang="en-GB" smtClean="0"/>
              <a:t>Slide </a:t>
            </a:r>
            <a:fld id="{DD721801-A0D8-4BE1-8FC8-194370D92FD1}" type="slidenum">
              <a:rPr lang="en-GB" smtClean="0"/>
              <a:pPr/>
              <a:t>‹#›</a:t>
            </a:fld>
            <a:endParaRPr lang="en-GB"/>
          </a:p>
        </p:txBody>
      </p:sp>
      <p:sp>
        <p:nvSpPr>
          <p:cNvPr id="17"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effectLst/>
                <a:latin typeface="Arial"/>
              </a:rPr>
              <a:t>PwC</a:t>
            </a:r>
            <a:endParaRPr kumimoji="0" lang="en-GB" sz="1000" b="0" i="0" u="none" baseline="0" dirty="0" err="1" smtClean="0">
              <a:effectLst/>
              <a:latin typeface="Arial"/>
            </a:endParaRPr>
          </a:p>
        </p:txBody>
      </p:sp>
    </p:spTree>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smtClean="0"/>
              <a:t>Click to edit Master title style</a:t>
            </a:r>
            <a:endParaRPr lang="en-GB" noProof="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p>
            <a:r>
              <a:rPr lang="en-GB" smtClean="0"/>
              <a:t>January 2012</a:t>
            </a:r>
            <a:endParaRPr lang="en-GB"/>
          </a:p>
        </p:txBody>
      </p:sp>
      <p:sp>
        <p:nvSpPr>
          <p:cNvPr id="9" name="Footer Placeholder 8"/>
          <p:cNvSpPr>
            <a:spLocks noGrp="1"/>
          </p:cNvSpPr>
          <p:nvPr>
            <p:ph type="ftr" sz="quarter" idx="11"/>
          </p:nvPr>
        </p:nvSpPr>
        <p:spPr/>
        <p:txBody>
          <a:bodyPr/>
          <a:lstStyle/>
          <a:p>
            <a:r>
              <a:rPr lang="en-GB" smtClean="0"/>
              <a:t>PUMA's Environmental P&amp;L</a:t>
            </a:r>
            <a:endParaRPr lang="en-GB"/>
          </a:p>
        </p:txBody>
      </p:sp>
      <p:sp>
        <p:nvSpPr>
          <p:cNvPr id="11" name="Slide Number Placeholder 10"/>
          <p:cNvSpPr>
            <a:spLocks noGrp="1"/>
          </p:cNvSpPr>
          <p:nvPr>
            <p:ph type="sldNum" sz="quarter" idx="12"/>
          </p:nvPr>
        </p:nvSpPr>
        <p:spPr/>
        <p:txBody>
          <a:bodyPr/>
          <a:lstStyle/>
          <a:p>
            <a:r>
              <a:rPr lang="en-GB" smtClean="0"/>
              <a:t>Slide </a:t>
            </a:r>
            <a:fld id="{6C4939BA-7E31-4033-97FA-EA92B5CF3E06}" type="slidenum">
              <a:rPr lang="en-GB" smtClean="0"/>
              <a:pPr/>
              <a:t>‹#›</a:t>
            </a:fld>
            <a:endParaRPr lang="en-GB"/>
          </a:p>
        </p:txBody>
      </p:sp>
      <p:sp>
        <p:nvSpPr>
          <p:cNvPr id="12"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effectLst/>
                <a:latin typeface="Arial"/>
              </a:rPr>
              <a:t>PwC</a:t>
            </a:r>
            <a:endParaRPr kumimoji="0" lang="en-GB" sz="1000" b="0" i="0" u="none" baseline="0" dirty="0" err="1" smtClean="0">
              <a:effectLst/>
              <a:latin typeface="Arial"/>
            </a:endParaRPr>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HIP_powerpoint_bg.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normAutofit/>
          </a:bodyPr>
          <a:lstStyle>
            <a:lvl1pPr algn="r">
              <a:defRPr sz="2800" b="1" baseline="0">
                <a:solidFill>
                  <a:srgbClr val="A6B17B"/>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533400" y="1600200"/>
            <a:ext cx="8153400" cy="4525963"/>
          </a:xfrm>
        </p:spPr>
        <p:txBody>
          <a:bodyPr>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4AAC785-85C2-46E8-9426-915A70D81F1F}" type="datetime1">
              <a:rPr lang="en-US"/>
              <a:pPr>
                <a:defRPr/>
              </a:pPr>
              <a:t>4/21/2012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dirty="0" smtClean="0"/>
              <a:t>CONFIDENTIAL © 2006-2012 HIP Investor Inc.     </a:t>
            </a:r>
            <a:fld id="{1C773F54-E88D-44A8-91FF-4EAD5773A9C3}" type="slidenum">
              <a:rPr lang="en-US" sz="1400" b="1" smtClean="0"/>
              <a:pPr>
                <a:defRPr/>
              </a:pPr>
              <a:t>‹#›</a:t>
            </a:fld>
            <a:endParaRPr lang="en-US" sz="1400" b="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7DDCE31-35FE-43B3-96B5-1C93CAC301B3}" type="datetime1">
              <a:rPr lang="en-US"/>
              <a:pPr>
                <a:defRPr/>
              </a:pPr>
              <a:t>4/21/2012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A2DCD9-8C44-4044-8A8A-7AA79B8267D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3574FDD-7066-4AE5-86B4-7673AAB19E6E}" type="datetime1">
              <a:rPr lang="en-US"/>
              <a:pPr>
                <a:defRPr/>
              </a:pPr>
              <a:t>4/21/2012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4DE45A7-6AD1-4CF5-A18D-A90DF96A9F7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A0C094E-58F2-41CF-80EE-D436E12AAB9F}" type="datetime1">
              <a:rPr lang="en-US"/>
              <a:pPr>
                <a:defRPr/>
              </a:pPr>
              <a:t>4/21/2012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DD1099F-515F-41E6-80F6-722EFBAB548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751CE1F-AB28-4692-9587-B050C088A168}" type="datetime1">
              <a:rPr lang="en-US"/>
              <a:pPr>
                <a:defRPr/>
              </a:pPr>
              <a:t>4/21/2012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8CD8760-105C-4EE7-B8B3-8F67A90DC78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BA391E-A41F-48C4-B579-B1EAE778348B}" type="datetime1">
              <a:rPr lang="en-US"/>
              <a:pPr>
                <a:defRPr/>
              </a:pPr>
              <a:t>4/21/2012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29BA4DB-47B9-41F4-8CE8-AE2AEC21452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C8530E-55F0-467E-AC7F-AAE93EA57721}" type="datetime1">
              <a:rPr lang="en-US"/>
              <a:pPr>
                <a:defRPr/>
              </a:pPr>
              <a:t>4/21/2012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870837C-1C43-40C2-8C5D-635BA62253D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D598CA-FB6B-49BB-9DC6-404E6102AB46}" type="datetime1">
              <a:rPr lang="en-US"/>
              <a:pPr>
                <a:defRPr/>
              </a:pPr>
              <a:t>4/21/2012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2875A8A-1E97-4C76-8450-F77C7234873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2B39391-B09A-43FA-A061-C1635B335834}" type="datetime1">
              <a:rPr lang="en-US"/>
              <a:pPr>
                <a:defRPr/>
              </a:pPr>
              <a:t>4/21/2012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72ACDA4-5B95-4041-9CB9-94E99276C6C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6" r:id="rId1"/>
    <p:sldLayoutId id="214748369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8" r:id="rId12"/>
    <p:sldLayoutId id="2147483699"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ipinvestor.com/the-hip-investor-book-pre-order-available-now/"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money.cnn.com/magazines/fortune/bestcompanies/2011/full_list/"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fic.wharton.upenn.edu/fic/papers/09/0917.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greatplacetowork.com/what_we_believe/graphs.php"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hcminst.com/products-services/human-capital-financial-statement/" TargetMode="External"/><Relationship Id="rId2" Type="http://schemas.openxmlformats.org/officeDocument/2006/relationships/hyperlink" Target="http://www.investopedia.com/terms/c/civ.asp"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png"/><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8.png"/><Relationship Id="rId18" Type="http://schemas.openxmlformats.org/officeDocument/2006/relationships/image" Target="../media/image52.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47.png"/><Relationship Id="rId17" Type="http://schemas.openxmlformats.org/officeDocument/2006/relationships/image" Target="../media/image21.jpeg"/><Relationship Id="rId2" Type="http://schemas.openxmlformats.org/officeDocument/2006/relationships/notesSlide" Target="../notesSlides/notesSlide4.xml"/><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46.png"/><Relationship Id="rId5" Type="http://schemas.openxmlformats.org/officeDocument/2006/relationships/diagramQuickStyle" Target="../diagrams/quickStyle2.xml"/><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diagramLayout" Target="../diagrams/layout2.xml"/><Relationship Id="rId9" Type="http://schemas.openxmlformats.org/officeDocument/2006/relationships/image" Target="../media/image20.png"/><Relationship Id="rId14" Type="http://schemas.openxmlformats.org/officeDocument/2006/relationships/image" Target="../media/image49.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4.png"/><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12.xml"/><Relationship Id="rId6" Type="http://schemas.openxmlformats.org/officeDocument/2006/relationships/image" Target="../media/image60.png"/><Relationship Id="rId5" Type="http://schemas.openxmlformats.org/officeDocument/2006/relationships/image" Target="../media/image59.wmf"/><Relationship Id="rId4" Type="http://schemas.openxmlformats.org/officeDocument/2006/relationships/image" Target="../media/image58.png"/></Relationships>
</file>

<file path=ppt/slides/_rels/slide51.xml.rels><?xml version="1.0" encoding="UTF-8" standalone="yes"?>
<Relationships xmlns="http://schemas.openxmlformats.org/package/2006/relationships"><Relationship Id="rId3" Type="http://schemas.openxmlformats.org/officeDocument/2006/relationships/hyperlink" Target="mailto:Paul@HIPinvestor.com" TargetMode="External"/><Relationship Id="rId7" Type="http://schemas.openxmlformats.org/officeDocument/2006/relationships/image" Target="../media/image6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52.xml.rels><?xml version="1.0" encoding="UTF-8" standalone="yes"?>
<Relationships xmlns="http://schemas.openxmlformats.org/package/2006/relationships"><Relationship Id="rId3" Type="http://schemas.openxmlformats.org/officeDocument/2006/relationships/hyperlink" Target="http://www.hipinvestor.com/the-hip-investor-book-pre-order-available-no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dproject.net/en-US/Respond/Documents/2011-Workshops/US/Hideki-Suzuki-Bloomberg.pdf"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www.pwc.de/de_DE/de/nachhaltigkeit/assets/CDP-G500-2011-Report.pdf"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5"/>
          <p:cNvSpPr txBox="1">
            <a:spLocks noChangeArrowheads="1"/>
          </p:cNvSpPr>
          <p:nvPr/>
        </p:nvSpPr>
        <p:spPr bwMode="auto">
          <a:xfrm>
            <a:off x="1219200" y="6364288"/>
            <a:ext cx="184150" cy="641350"/>
          </a:xfrm>
          <a:prstGeom prst="rect">
            <a:avLst/>
          </a:prstGeom>
          <a:noFill/>
          <a:ln w="9525">
            <a:noFill/>
            <a:miter lim="800000"/>
            <a:headEnd/>
            <a:tailEnd/>
          </a:ln>
        </p:spPr>
        <p:txBody>
          <a:bodyPr wrap="none">
            <a:spAutoFit/>
          </a:bodyPr>
          <a:lstStyle/>
          <a:p>
            <a:endParaRPr lang="en-US" i="1" dirty="0">
              <a:solidFill>
                <a:srgbClr val="404A0D"/>
              </a:solidFill>
              <a:latin typeface="Myriad Pro"/>
            </a:endParaRPr>
          </a:p>
          <a:p>
            <a:endParaRPr lang="en-US" dirty="0">
              <a:latin typeface="Calibri" pitchFamily="34" charset="0"/>
            </a:endParaRPr>
          </a:p>
        </p:txBody>
      </p:sp>
      <p:pic>
        <p:nvPicPr>
          <p:cNvPr id="13316" name="Picture 4" descr="Herman_HIPinvestor-BOOK-Wiley-April2010">
            <a:hlinkClick r:id="rId3"/>
          </p:cNvPr>
          <p:cNvPicPr>
            <a:picLocks noChangeAspect="1" noChangeArrowheads="1"/>
          </p:cNvPicPr>
          <p:nvPr/>
        </p:nvPicPr>
        <p:blipFill>
          <a:blip r:embed="rId4" cstate="print"/>
          <a:srcRect/>
          <a:stretch>
            <a:fillRect/>
          </a:stretch>
        </p:blipFill>
        <p:spPr bwMode="auto">
          <a:xfrm>
            <a:off x="4191000" y="198438"/>
            <a:ext cx="4419600" cy="6126162"/>
          </a:xfrm>
          <a:prstGeom prst="rect">
            <a:avLst/>
          </a:prstGeom>
          <a:noFill/>
          <a:ln w="9525">
            <a:noFill/>
            <a:miter lim="800000"/>
            <a:headEnd/>
            <a:tailEnd/>
          </a:ln>
        </p:spPr>
      </p:pic>
      <p:sp>
        <p:nvSpPr>
          <p:cNvPr id="13317" name="Title 4"/>
          <p:cNvSpPr txBox="1">
            <a:spLocks/>
          </p:cNvSpPr>
          <p:nvPr/>
        </p:nvSpPr>
        <p:spPr bwMode="auto">
          <a:xfrm>
            <a:off x="0" y="5089029"/>
            <a:ext cx="3962400" cy="1692771"/>
          </a:xfrm>
          <a:prstGeom prst="rect">
            <a:avLst/>
          </a:prstGeom>
          <a:noFill/>
          <a:ln w="9525">
            <a:noFill/>
            <a:miter lim="800000"/>
            <a:headEnd/>
            <a:tailEnd/>
          </a:ln>
        </p:spPr>
        <p:txBody>
          <a:bodyPr anchor="ctr">
            <a:spAutoFit/>
          </a:bodyPr>
          <a:lstStyle/>
          <a:p>
            <a:pPr algn="ctr"/>
            <a:r>
              <a:rPr lang="en-US" sz="2400" b="1" i="1" dirty="0">
                <a:solidFill>
                  <a:srgbClr val="008000"/>
                </a:solidFill>
                <a:latin typeface="Myriad Pro"/>
              </a:rPr>
              <a:t>Published </a:t>
            </a:r>
            <a:r>
              <a:rPr lang="en-US" sz="2400" b="1" i="1" dirty="0" smtClean="0">
                <a:solidFill>
                  <a:srgbClr val="008000"/>
                </a:solidFill>
                <a:latin typeface="Myriad Pro"/>
              </a:rPr>
              <a:t>2010</a:t>
            </a:r>
            <a:endParaRPr lang="en-US" sz="2400" b="1" i="1" dirty="0">
              <a:solidFill>
                <a:srgbClr val="008000"/>
              </a:solidFill>
              <a:latin typeface="Calibri" pitchFamily="34" charset="0"/>
            </a:endParaRPr>
          </a:p>
          <a:p>
            <a:pPr algn="ctr"/>
            <a:r>
              <a:rPr lang="en-US" sz="2000" b="1" i="1" dirty="0">
                <a:solidFill>
                  <a:srgbClr val="008000"/>
                </a:solidFill>
                <a:latin typeface="Myriad Pro"/>
              </a:rPr>
              <a:t>(John Wiley &amp; Sons</a:t>
            </a:r>
            <a:r>
              <a:rPr lang="en-US" sz="2000" b="1" i="1" dirty="0" smtClean="0">
                <a:solidFill>
                  <a:srgbClr val="008000"/>
                </a:solidFill>
                <a:latin typeface="Myriad Pro"/>
              </a:rPr>
              <a:t>)</a:t>
            </a:r>
          </a:p>
          <a:p>
            <a:pPr algn="ctr"/>
            <a:r>
              <a:rPr lang="en-US" sz="2000" b="1" i="1" dirty="0" smtClean="0">
                <a:solidFill>
                  <a:srgbClr val="008000"/>
                </a:solidFill>
                <a:latin typeface="Myriad Pro"/>
              </a:rPr>
              <a:t>*Amazon.com</a:t>
            </a:r>
          </a:p>
          <a:p>
            <a:pPr algn="ctr"/>
            <a:r>
              <a:rPr lang="en-US" sz="2000" b="1" i="1" dirty="0" smtClean="0">
                <a:solidFill>
                  <a:srgbClr val="008000"/>
                </a:solidFill>
                <a:latin typeface="Myriad Pro"/>
              </a:rPr>
              <a:t>*BetterWorldBooks</a:t>
            </a:r>
            <a:br>
              <a:rPr lang="en-US" sz="2000" b="1" i="1" dirty="0" smtClean="0">
                <a:solidFill>
                  <a:srgbClr val="008000"/>
                </a:solidFill>
                <a:latin typeface="Myriad Pro"/>
              </a:rPr>
            </a:br>
            <a:r>
              <a:rPr lang="en-US" sz="2000" b="1" i="1" dirty="0" smtClean="0">
                <a:solidFill>
                  <a:srgbClr val="008000"/>
                </a:solidFill>
                <a:latin typeface="Myriad Pro"/>
              </a:rPr>
              <a:t>* Wiley.com</a:t>
            </a:r>
            <a:endParaRPr lang="en-US" sz="2000" b="1" i="1" dirty="0">
              <a:solidFill>
                <a:srgbClr val="008000"/>
              </a:solidFill>
              <a:latin typeface="Myriad Pro"/>
            </a:endParaRPr>
          </a:p>
        </p:txBody>
      </p:sp>
      <p:pic>
        <p:nvPicPr>
          <p:cNvPr id="13318" name="Picture 6" descr="Inc800ceoRead-logos.bmp"/>
          <p:cNvPicPr>
            <a:picLocks noChangeAspect="1"/>
          </p:cNvPicPr>
          <p:nvPr/>
        </p:nvPicPr>
        <p:blipFill>
          <a:blip r:embed="rId5" cstate="print"/>
          <a:srcRect/>
          <a:stretch>
            <a:fillRect/>
          </a:stretch>
        </p:blipFill>
        <p:spPr bwMode="auto">
          <a:xfrm>
            <a:off x="76200" y="1374775"/>
            <a:ext cx="4114800" cy="430213"/>
          </a:xfrm>
          <a:prstGeom prst="rect">
            <a:avLst/>
          </a:prstGeom>
          <a:noFill/>
          <a:ln w="9525">
            <a:noFill/>
            <a:miter lim="800000"/>
            <a:headEnd/>
            <a:tailEnd/>
          </a:ln>
        </p:spPr>
      </p:pic>
      <p:sp>
        <p:nvSpPr>
          <p:cNvPr id="13319" name="Rectangle 9"/>
          <p:cNvSpPr>
            <a:spLocks noChangeArrowheads="1"/>
          </p:cNvSpPr>
          <p:nvPr/>
        </p:nvSpPr>
        <p:spPr bwMode="auto">
          <a:xfrm>
            <a:off x="457200" y="1981200"/>
            <a:ext cx="4572000" cy="2677656"/>
          </a:xfrm>
          <a:prstGeom prst="rect">
            <a:avLst/>
          </a:prstGeom>
          <a:noFill/>
          <a:ln w="9525">
            <a:noFill/>
            <a:miter lim="800000"/>
            <a:headEnd/>
            <a:tailEnd/>
          </a:ln>
        </p:spPr>
        <p:txBody>
          <a:bodyPr>
            <a:spAutoFit/>
          </a:bodyPr>
          <a:lstStyle/>
          <a:p>
            <a:r>
              <a:rPr lang="en-US" sz="2400" b="1" dirty="0"/>
              <a:t>Business Book </a:t>
            </a:r>
          </a:p>
          <a:p>
            <a:r>
              <a:rPr lang="en-US" sz="2400" b="1" dirty="0"/>
              <a:t>Bestseller List </a:t>
            </a:r>
            <a:endParaRPr lang="en-US" sz="2400" dirty="0"/>
          </a:p>
          <a:p>
            <a:endParaRPr lang="en-US" sz="2400" b="1" dirty="0" smtClean="0"/>
          </a:p>
          <a:p>
            <a:r>
              <a:rPr lang="en-US" sz="2400" b="1" dirty="0" smtClean="0"/>
              <a:t>10 University Curricula</a:t>
            </a:r>
          </a:p>
          <a:p>
            <a:endParaRPr lang="en-US" sz="2400" b="1" dirty="0" smtClean="0"/>
          </a:p>
          <a:p>
            <a:r>
              <a:rPr lang="en-US" sz="2400" b="1" dirty="0" smtClean="0"/>
              <a:t>Global Libraries </a:t>
            </a:r>
            <a:br>
              <a:rPr lang="en-US" sz="2400" b="1" dirty="0" smtClean="0"/>
            </a:br>
            <a:r>
              <a:rPr lang="en-US" sz="2400" b="1" dirty="0" smtClean="0"/>
              <a:t>on 5 Continents</a:t>
            </a:r>
            <a:endParaRPr lang="en-US" sz="2400" b="1" dirty="0"/>
          </a:p>
        </p:txBody>
      </p:sp>
      <p:sp>
        <p:nvSpPr>
          <p:cNvPr id="9"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1</a:t>
            </a:fld>
            <a:endParaRPr lang="en-US" sz="1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idx="4294967295"/>
          </p:nvPr>
        </p:nvSpPr>
        <p:spPr/>
        <p:txBody>
          <a:bodyPr/>
          <a:lstStyle/>
          <a:p>
            <a:r>
              <a:rPr lang="en-US" i="1" dirty="0" smtClean="0"/>
              <a:t>Pop Quiz:</a:t>
            </a:r>
          </a:p>
        </p:txBody>
      </p:sp>
      <p:sp>
        <p:nvSpPr>
          <p:cNvPr id="6147" name="Rectangle 3"/>
          <p:cNvSpPr>
            <a:spLocks noGrp="1"/>
          </p:cNvSpPr>
          <p:nvPr>
            <p:ph type="body" idx="4294967295"/>
          </p:nvPr>
        </p:nvSpPr>
        <p:spPr>
          <a:xfrm>
            <a:off x="457200" y="1371600"/>
            <a:ext cx="8229600" cy="4754563"/>
          </a:xfrm>
        </p:spPr>
        <p:txBody>
          <a:bodyPr/>
          <a:lstStyle/>
          <a:p>
            <a:pPr algn="ctr">
              <a:lnSpc>
                <a:spcPct val="90000"/>
              </a:lnSpc>
              <a:buFont typeface="Arial" pitchFamily="34" charset="0"/>
              <a:buNone/>
            </a:pPr>
            <a:r>
              <a:rPr lang="en-US" sz="7200" dirty="0" smtClean="0"/>
              <a:t>What is </a:t>
            </a:r>
          </a:p>
          <a:p>
            <a:pPr algn="ctr">
              <a:lnSpc>
                <a:spcPct val="90000"/>
              </a:lnSpc>
              <a:buFont typeface="Arial" pitchFamily="34" charset="0"/>
              <a:buNone/>
            </a:pPr>
            <a:r>
              <a:rPr lang="en-US" sz="7200" dirty="0" smtClean="0"/>
              <a:t>your company’s </a:t>
            </a:r>
          </a:p>
          <a:p>
            <a:pPr algn="ctr">
              <a:lnSpc>
                <a:spcPct val="90000"/>
              </a:lnSpc>
              <a:buFont typeface="Arial" pitchFamily="34" charset="0"/>
              <a:buNone/>
            </a:pPr>
            <a:r>
              <a:rPr lang="en-US" sz="7200" dirty="0" smtClean="0"/>
              <a:t>most important ASSET?</a:t>
            </a:r>
          </a:p>
        </p:txBody>
      </p:sp>
      <p:sp>
        <p:nvSpPr>
          <p:cNvPr id="4"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10</a:t>
            </a:fld>
            <a:endParaRPr lang="en-US" sz="1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idx="4294967295"/>
          </p:nvPr>
        </p:nvSpPr>
        <p:spPr/>
        <p:txBody>
          <a:bodyPr/>
          <a:lstStyle/>
          <a:p>
            <a:r>
              <a:rPr lang="en-US" i="1" dirty="0" smtClean="0"/>
              <a:t>Most important asset?</a:t>
            </a:r>
          </a:p>
        </p:txBody>
      </p:sp>
      <p:sp>
        <p:nvSpPr>
          <p:cNvPr id="7171" name="Rectangle 3"/>
          <p:cNvSpPr>
            <a:spLocks noGrp="1"/>
          </p:cNvSpPr>
          <p:nvPr>
            <p:ph type="body" idx="4294967295"/>
          </p:nvPr>
        </p:nvSpPr>
        <p:spPr/>
        <p:txBody>
          <a:bodyPr/>
          <a:lstStyle/>
          <a:p>
            <a:r>
              <a:rPr lang="en-US" sz="6000" dirty="0" smtClean="0"/>
              <a:t>A. Brand</a:t>
            </a:r>
          </a:p>
          <a:p>
            <a:r>
              <a:rPr lang="en-US" sz="6000" dirty="0" smtClean="0"/>
              <a:t>B. Ideas, patents, I.P.</a:t>
            </a:r>
          </a:p>
          <a:p>
            <a:r>
              <a:rPr lang="en-US" sz="6000" dirty="0" smtClean="0"/>
              <a:t>C. People</a:t>
            </a:r>
          </a:p>
          <a:p>
            <a:r>
              <a:rPr lang="en-US" sz="6000" dirty="0" smtClean="0"/>
              <a:t>D. All of the above</a:t>
            </a:r>
          </a:p>
        </p:txBody>
      </p:sp>
      <p:sp>
        <p:nvSpPr>
          <p:cNvPr id="4"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11</a:t>
            </a:fld>
            <a:endParaRPr lang="en-US" sz="1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idx="4294967295"/>
          </p:nvPr>
        </p:nvSpPr>
        <p:spPr/>
        <p:txBody>
          <a:bodyPr/>
          <a:lstStyle/>
          <a:p>
            <a:r>
              <a:rPr lang="en-US" i="1" dirty="0" smtClean="0"/>
              <a:t>If People Are Important:</a:t>
            </a:r>
          </a:p>
        </p:txBody>
      </p:sp>
      <p:sp>
        <p:nvSpPr>
          <p:cNvPr id="8195" name="Rectangle 3"/>
          <p:cNvSpPr>
            <a:spLocks noGrp="1"/>
          </p:cNvSpPr>
          <p:nvPr>
            <p:ph type="body" idx="4294967295"/>
          </p:nvPr>
        </p:nvSpPr>
        <p:spPr>
          <a:xfrm>
            <a:off x="457200" y="1371600"/>
            <a:ext cx="8229600" cy="4754563"/>
          </a:xfrm>
        </p:spPr>
        <p:txBody>
          <a:bodyPr/>
          <a:lstStyle/>
          <a:p>
            <a:pPr algn="ctr">
              <a:buFont typeface="Arial" pitchFamily="34" charset="0"/>
              <a:buNone/>
            </a:pPr>
            <a:r>
              <a:rPr lang="en-US" sz="7200" dirty="0" smtClean="0"/>
              <a:t>Where are People on the financial statements?</a:t>
            </a:r>
          </a:p>
        </p:txBody>
      </p:sp>
      <p:sp>
        <p:nvSpPr>
          <p:cNvPr id="4"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12</a:t>
            </a:fld>
            <a:endParaRPr lang="en-US" sz="1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idx="4294967295"/>
          </p:nvPr>
        </p:nvSpPr>
        <p:spPr>
          <a:xfrm>
            <a:off x="685800" y="274638"/>
            <a:ext cx="8458200" cy="1143000"/>
          </a:xfrm>
        </p:spPr>
        <p:txBody>
          <a:bodyPr/>
          <a:lstStyle/>
          <a:p>
            <a:r>
              <a:rPr lang="en-US" i="1" dirty="0" smtClean="0"/>
              <a:t>…where on financial statements?</a:t>
            </a:r>
          </a:p>
        </p:txBody>
      </p:sp>
      <p:sp>
        <p:nvSpPr>
          <p:cNvPr id="9219" name="Rectangle 3"/>
          <p:cNvSpPr>
            <a:spLocks noGrp="1"/>
          </p:cNvSpPr>
          <p:nvPr>
            <p:ph type="body" idx="4294967295"/>
          </p:nvPr>
        </p:nvSpPr>
        <p:spPr/>
        <p:txBody>
          <a:bodyPr/>
          <a:lstStyle/>
          <a:p>
            <a:r>
              <a:rPr lang="en-US" sz="6000" dirty="0" smtClean="0"/>
              <a:t>A. Expense (on inc.stmt)</a:t>
            </a:r>
          </a:p>
          <a:p>
            <a:r>
              <a:rPr lang="en-US" sz="6000" dirty="0" smtClean="0"/>
              <a:t>B. Liability (on bal.sheet)</a:t>
            </a:r>
          </a:p>
          <a:p>
            <a:r>
              <a:rPr lang="en-US" sz="6000" dirty="0" smtClean="0"/>
              <a:t>C. Asset (as “goodwill”)</a:t>
            </a:r>
          </a:p>
          <a:p>
            <a:r>
              <a:rPr lang="en-US" sz="6000" dirty="0" smtClean="0"/>
              <a:t>D. All of the above</a:t>
            </a:r>
          </a:p>
        </p:txBody>
      </p:sp>
      <p:sp>
        <p:nvSpPr>
          <p:cNvPr id="4"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13</a:t>
            </a:fld>
            <a:endParaRPr lang="en-US" sz="1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229600" cy="1143000"/>
          </a:xfrm>
        </p:spPr>
        <p:txBody>
          <a:bodyPr>
            <a:noAutofit/>
          </a:bodyPr>
          <a:lstStyle/>
          <a:p>
            <a:pPr>
              <a:defRPr/>
            </a:pPr>
            <a:r>
              <a:rPr lang="en-US" sz="4400" dirty="0" smtClean="0">
                <a:solidFill>
                  <a:schemeClr val="tx1"/>
                </a:solidFill>
              </a:rPr>
              <a:t>80% of Market Value = Intangible</a:t>
            </a:r>
            <a:endParaRPr lang="en-US" sz="4400" dirty="0">
              <a:solidFill>
                <a:schemeClr val="tx1"/>
              </a:solidFill>
            </a:endParaRPr>
          </a:p>
        </p:txBody>
      </p:sp>
      <p:sp>
        <p:nvSpPr>
          <p:cNvPr id="10245" name="Rectangle 4"/>
          <p:cNvSpPr>
            <a:spLocks noChangeArrowheads="1"/>
          </p:cNvSpPr>
          <p:nvPr/>
        </p:nvSpPr>
        <p:spPr bwMode="auto">
          <a:xfrm>
            <a:off x="1295400" y="6397624"/>
            <a:ext cx="1600200" cy="246063"/>
          </a:xfrm>
          <a:prstGeom prst="rect">
            <a:avLst/>
          </a:prstGeom>
          <a:noFill/>
          <a:ln w="9525">
            <a:noFill/>
            <a:miter lim="800000"/>
            <a:headEnd/>
            <a:tailEnd/>
          </a:ln>
        </p:spPr>
        <p:txBody>
          <a:bodyPr wrap="square" anchor="ctr">
            <a:spAutoFit/>
          </a:bodyPr>
          <a:lstStyle/>
          <a:p>
            <a:r>
              <a:rPr lang="en-US" sz="1000" dirty="0"/>
              <a:t>www.AgeOfVolatility.com </a:t>
            </a:r>
          </a:p>
        </p:txBody>
      </p:sp>
      <p:pic>
        <p:nvPicPr>
          <p:cNvPr id="8" name="Content Placeholder 7" descr="IntangibleValue-OceanTomo-ComponentsSP500_2010.gif"/>
          <p:cNvPicPr>
            <a:picLocks noGrp="1" noChangeAspect="1"/>
          </p:cNvPicPr>
          <p:nvPr>
            <p:ph idx="1"/>
          </p:nvPr>
        </p:nvPicPr>
        <p:blipFill>
          <a:blip r:embed="rId2" cstate="print"/>
          <a:stretch>
            <a:fillRect/>
          </a:stretch>
        </p:blipFill>
        <p:spPr>
          <a:xfrm>
            <a:off x="152400" y="1066800"/>
            <a:ext cx="8839200" cy="5255741"/>
          </a:xfrm>
        </p:spPr>
      </p:pic>
      <p:sp>
        <p:nvSpPr>
          <p:cNvPr id="6"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14</a:t>
            </a:fld>
            <a:endParaRPr lang="en-US" sz="1400" b="1" dirty="0"/>
          </a:p>
        </p:txBody>
      </p:sp>
      <p:sp>
        <p:nvSpPr>
          <p:cNvPr id="3" name="TextBox 2"/>
          <p:cNvSpPr txBox="1"/>
          <p:nvPr/>
        </p:nvSpPr>
        <p:spPr>
          <a:xfrm>
            <a:off x="1099645" y="1828803"/>
            <a:ext cx="914400" cy="461665"/>
          </a:xfrm>
          <a:prstGeom prst="rect">
            <a:avLst/>
          </a:prstGeom>
          <a:solidFill>
            <a:schemeClr val="bg1"/>
          </a:solidFill>
        </p:spPr>
        <p:txBody>
          <a:bodyPr wrap="square" rtlCol="0">
            <a:spAutoFit/>
          </a:bodyPr>
          <a:lstStyle/>
          <a:p>
            <a:pPr algn="ctr"/>
            <a:r>
              <a:rPr lang="en-US" sz="2400" b="1" dirty="0" smtClean="0"/>
              <a:t>83%</a:t>
            </a:r>
            <a:endParaRPr lang="en-US" sz="2400" b="1" dirty="0"/>
          </a:p>
        </p:txBody>
      </p:sp>
      <p:sp>
        <p:nvSpPr>
          <p:cNvPr id="9" name="TextBox 8"/>
          <p:cNvSpPr txBox="1"/>
          <p:nvPr/>
        </p:nvSpPr>
        <p:spPr>
          <a:xfrm>
            <a:off x="2766847" y="1813039"/>
            <a:ext cx="914400" cy="461665"/>
          </a:xfrm>
          <a:prstGeom prst="rect">
            <a:avLst/>
          </a:prstGeom>
          <a:solidFill>
            <a:schemeClr val="bg1"/>
          </a:solidFill>
        </p:spPr>
        <p:txBody>
          <a:bodyPr wrap="square" rtlCol="0">
            <a:spAutoFit/>
          </a:bodyPr>
          <a:lstStyle/>
          <a:p>
            <a:pPr algn="ctr"/>
            <a:r>
              <a:rPr lang="en-US" sz="2400" b="1" dirty="0" smtClean="0"/>
              <a:t>68%</a:t>
            </a:r>
            <a:endParaRPr lang="en-US" sz="2400" b="1" dirty="0"/>
          </a:p>
        </p:txBody>
      </p:sp>
      <p:sp>
        <p:nvSpPr>
          <p:cNvPr id="10" name="TextBox 9"/>
          <p:cNvSpPr txBox="1"/>
          <p:nvPr/>
        </p:nvSpPr>
        <p:spPr>
          <a:xfrm>
            <a:off x="4419600" y="1823552"/>
            <a:ext cx="914400" cy="461665"/>
          </a:xfrm>
          <a:prstGeom prst="rect">
            <a:avLst/>
          </a:prstGeom>
          <a:solidFill>
            <a:schemeClr val="bg1"/>
          </a:solidFill>
        </p:spPr>
        <p:txBody>
          <a:bodyPr wrap="square" rtlCol="0">
            <a:spAutoFit/>
          </a:bodyPr>
          <a:lstStyle/>
          <a:p>
            <a:pPr algn="ctr"/>
            <a:r>
              <a:rPr lang="en-US" sz="2400" b="1" dirty="0" smtClean="0"/>
              <a:t>32%</a:t>
            </a:r>
            <a:endParaRPr lang="en-US" sz="2400" b="1" dirty="0"/>
          </a:p>
        </p:txBody>
      </p:sp>
      <p:sp>
        <p:nvSpPr>
          <p:cNvPr id="11" name="TextBox 10"/>
          <p:cNvSpPr txBox="1"/>
          <p:nvPr/>
        </p:nvSpPr>
        <p:spPr>
          <a:xfrm>
            <a:off x="6043448" y="1823551"/>
            <a:ext cx="914400" cy="461665"/>
          </a:xfrm>
          <a:prstGeom prst="rect">
            <a:avLst/>
          </a:prstGeom>
          <a:solidFill>
            <a:schemeClr val="bg1"/>
          </a:solidFill>
        </p:spPr>
        <p:txBody>
          <a:bodyPr wrap="square" rtlCol="0">
            <a:spAutoFit/>
          </a:bodyPr>
          <a:lstStyle/>
          <a:p>
            <a:pPr algn="ctr"/>
            <a:r>
              <a:rPr lang="en-US" sz="2400" b="1" dirty="0" smtClean="0"/>
              <a:t>20%</a:t>
            </a:r>
            <a:endParaRPr lang="en-US" sz="2400" b="1" dirty="0"/>
          </a:p>
        </p:txBody>
      </p:sp>
      <p:sp>
        <p:nvSpPr>
          <p:cNvPr id="12" name="TextBox 11"/>
          <p:cNvSpPr txBox="1"/>
          <p:nvPr/>
        </p:nvSpPr>
        <p:spPr>
          <a:xfrm>
            <a:off x="7696200" y="1839316"/>
            <a:ext cx="914400" cy="461665"/>
          </a:xfrm>
          <a:prstGeom prst="rect">
            <a:avLst/>
          </a:prstGeom>
          <a:solidFill>
            <a:schemeClr val="bg1"/>
          </a:solidFill>
        </p:spPr>
        <p:txBody>
          <a:bodyPr wrap="square" rtlCol="0">
            <a:spAutoFit/>
          </a:bodyPr>
          <a:lstStyle/>
          <a:p>
            <a:pPr algn="ctr"/>
            <a:r>
              <a:rPr lang="en-US" sz="2400" b="1" dirty="0" smtClean="0"/>
              <a:t>20%</a:t>
            </a:r>
            <a:endParaRPr lang="en-US" sz="2400" b="1" dirty="0"/>
          </a:p>
        </p:txBody>
      </p:sp>
      <p:sp>
        <p:nvSpPr>
          <p:cNvPr id="13" name="TextBox 12"/>
          <p:cNvSpPr txBox="1"/>
          <p:nvPr/>
        </p:nvSpPr>
        <p:spPr>
          <a:xfrm>
            <a:off x="1099645" y="4648200"/>
            <a:ext cx="914400" cy="461665"/>
          </a:xfrm>
          <a:prstGeom prst="rect">
            <a:avLst/>
          </a:prstGeom>
          <a:solidFill>
            <a:srgbClr val="9A6700"/>
          </a:solidFill>
        </p:spPr>
        <p:txBody>
          <a:bodyPr wrap="square" rtlCol="0">
            <a:spAutoFit/>
          </a:bodyPr>
          <a:lstStyle/>
          <a:p>
            <a:pPr algn="ctr"/>
            <a:r>
              <a:rPr lang="en-US" sz="2400" b="1" dirty="0" smtClean="0"/>
              <a:t>17%</a:t>
            </a:r>
            <a:endParaRPr lang="en-US" sz="2400" b="1" dirty="0"/>
          </a:p>
        </p:txBody>
      </p:sp>
      <p:sp>
        <p:nvSpPr>
          <p:cNvPr id="14" name="TextBox 13"/>
          <p:cNvSpPr txBox="1"/>
          <p:nvPr/>
        </p:nvSpPr>
        <p:spPr>
          <a:xfrm>
            <a:off x="2766847" y="4163674"/>
            <a:ext cx="914400" cy="461665"/>
          </a:xfrm>
          <a:prstGeom prst="rect">
            <a:avLst/>
          </a:prstGeom>
          <a:solidFill>
            <a:srgbClr val="9A6700"/>
          </a:solidFill>
        </p:spPr>
        <p:txBody>
          <a:bodyPr wrap="square" rtlCol="0">
            <a:spAutoFit/>
          </a:bodyPr>
          <a:lstStyle/>
          <a:p>
            <a:pPr algn="ctr"/>
            <a:r>
              <a:rPr lang="en-US" sz="2400" b="1" dirty="0" smtClean="0"/>
              <a:t>32%</a:t>
            </a:r>
            <a:endParaRPr lang="en-US" sz="2400" b="1" dirty="0"/>
          </a:p>
        </p:txBody>
      </p:sp>
      <p:sp>
        <p:nvSpPr>
          <p:cNvPr id="15" name="TextBox 14"/>
          <p:cNvSpPr txBox="1"/>
          <p:nvPr/>
        </p:nvSpPr>
        <p:spPr>
          <a:xfrm>
            <a:off x="4419600" y="2895598"/>
            <a:ext cx="914400" cy="461665"/>
          </a:xfrm>
          <a:prstGeom prst="rect">
            <a:avLst/>
          </a:prstGeom>
          <a:solidFill>
            <a:srgbClr val="9A6700"/>
          </a:solidFill>
        </p:spPr>
        <p:txBody>
          <a:bodyPr wrap="square" rtlCol="0">
            <a:spAutoFit/>
          </a:bodyPr>
          <a:lstStyle/>
          <a:p>
            <a:pPr algn="ctr"/>
            <a:r>
              <a:rPr lang="en-US" sz="2400" b="1" dirty="0" smtClean="0"/>
              <a:t>68%</a:t>
            </a:r>
            <a:endParaRPr lang="en-US" sz="2400" b="1" dirty="0"/>
          </a:p>
        </p:txBody>
      </p:sp>
      <p:sp>
        <p:nvSpPr>
          <p:cNvPr id="16" name="TextBox 15"/>
          <p:cNvSpPr txBox="1"/>
          <p:nvPr/>
        </p:nvSpPr>
        <p:spPr>
          <a:xfrm>
            <a:off x="5791200" y="2447072"/>
            <a:ext cx="1424152" cy="769441"/>
          </a:xfrm>
          <a:prstGeom prst="rect">
            <a:avLst/>
          </a:prstGeom>
          <a:solidFill>
            <a:srgbClr val="9A6700"/>
          </a:solidFill>
        </p:spPr>
        <p:txBody>
          <a:bodyPr wrap="square" rtlCol="0">
            <a:spAutoFit/>
          </a:bodyPr>
          <a:lstStyle/>
          <a:p>
            <a:pPr algn="ctr"/>
            <a:r>
              <a:rPr lang="en-US" sz="4400" b="1" dirty="0" smtClean="0"/>
              <a:t>80%</a:t>
            </a:r>
            <a:endParaRPr lang="en-US" sz="4400" b="1" dirty="0"/>
          </a:p>
        </p:txBody>
      </p:sp>
      <p:sp>
        <p:nvSpPr>
          <p:cNvPr id="17" name="TextBox 16"/>
          <p:cNvSpPr txBox="1"/>
          <p:nvPr/>
        </p:nvSpPr>
        <p:spPr>
          <a:xfrm>
            <a:off x="7438697" y="2438400"/>
            <a:ext cx="1424152" cy="769441"/>
          </a:xfrm>
          <a:prstGeom prst="rect">
            <a:avLst/>
          </a:prstGeom>
          <a:solidFill>
            <a:srgbClr val="9A6700"/>
          </a:solidFill>
        </p:spPr>
        <p:txBody>
          <a:bodyPr wrap="square" rtlCol="0">
            <a:spAutoFit/>
          </a:bodyPr>
          <a:lstStyle/>
          <a:p>
            <a:pPr algn="ctr"/>
            <a:r>
              <a:rPr lang="en-US" sz="4400" b="1" dirty="0" smtClean="0"/>
              <a:t>80%</a:t>
            </a:r>
            <a:endParaRPr lang="en-US" sz="4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15</a:t>
            </a:fld>
            <a:endParaRPr lang="en-US" sz="1400" b="1" dirty="0"/>
          </a:p>
        </p:txBody>
      </p:sp>
      <p:pic>
        <p:nvPicPr>
          <p:cNvPr id="2051" name="Picture 3" descr="C:\Users\TPB\Desktop\HIP Investor\Conference Slides\HRA Screenshots\OTP Captur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1145628"/>
            <a:ext cx="7924800" cy="521422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itle 1"/>
          <p:cNvSpPr>
            <a:spLocks noGrp="1"/>
          </p:cNvSpPr>
          <p:nvPr>
            <p:ph type="title"/>
          </p:nvPr>
        </p:nvSpPr>
        <p:spPr>
          <a:xfrm>
            <a:off x="838200" y="1295400"/>
            <a:ext cx="7924800" cy="533400"/>
          </a:xfrm>
          <a:solidFill>
            <a:schemeClr val="bg1"/>
          </a:solidFill>
        </p:spPr>
        <p:txBody>
          <a:bodyPr>
            <a:noAutofit/>
          </a:bodyPr>
          <a:lstStyle/>
          <a:p>
            <a:pPr algn="ctr"/>
            <a:r>
              <a:rPr lang="en-US" sz="2400" i="1" dirty="0" smtClean="0">
                <a:solidFill>
                  <a:schemeClr val="tx1"/>
                </a:solidFill>
              </a:rPr>
              <a:t>Ocean Tomo Patent ETF (OTP)</a:t>
            </a:r>
            <a:endParaRPr lang="en-US" sz="2400" i="1" dirty="0">
              <a:solidFill>
                <a:schemeClr val="tx1"/>
              </a:solidFill>
            </a:endParaRPr>
          </a:p>
        </p:txBody>
      </p:sp>
      <p:sp>
        <p:nvSpPr>
          <p:cNvPr id="5" name="Title 1"/>
          <p:cNvSpPr txBox="1">
            <a:spLocks/>
          </p:cNvSpPr>
          <p:nvPr/>
        </p:nvSpPr>
        <p:spPr bwMode="auto">
          <a:xfrm>
            <a:off x="838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mn-lt"/>
                <a:ea typeface="+mj-ea"/>
                <a:cs typeface="+mj-cs"/>
              </a:rPr>
              <a:t>Intangibles </a:t>
            </a:r>
            <a:r>
              <a:rPr lang="en-US" sz="4000" b="1" dirty="0" smtClean="0">
                <a:latin typeface="+mn-lt"/>
                <a:ea typeface="+mj-ea"/>
                <a:cs typeface="+mj-cs"/>
              </a:rPr>
              <a:t>Index</a:t>
            </a:r>
            <a:r>
              <a:rPr kumimoji="0" lang="en-US" sz="4000" b="1" i="0" u="none" strike="noStrike" kern="1200" cap="none" spc="0" normalizeH="0" baseline="0" noProof="0" dirty="0" smtClean="0">
                <a:ln>
                  <a:noFill/>
                </a:ln>
                <a:solidFill>
                  <a:schemeClr val="tx1"/>
                </a:solidFill>
                <a:effectLst/>
                <a:uLnTx/>
                <a:uFillTx/>
                <a:latin typeface="+mn-lt"/>
                <a:ea typeface="+mj-ea"/>
                <a:cs typeface="+mj-cs"/>
              </a:rPr>
              <a:t> </a:t>
            </a:r>
            <a:r>
              <a:rPr lang="en-US" sz="4000" b="1" dirty="0" smtClean="0">
                <a:latin typeface="+mn-lt"/>
                <a:ea typeface="+mj-ea"/>
                <a:cs typeface="+mj-cs"/>
              </a:rPr>
              <a:t>Beats S&amp;P500 </a:t>
            </a:r>
            <a:br>
              <a:rPr lang="en-US" sz="4000" b="1" dirty="0" smtClean="0">
                <a:latin typeface="+mn-lt"/>
                <a:ea typeface="+mj-ea"/>
                <a:cs typeface="+mj-cs"/>
              </a:rPr>
            </a:br>
            <a:r>
              <a:rPr lang="en-US" sz="2800" b="1" dirty="0" smtClean="0">
                <a:latin typeface="+mn-lt"/>
                <a:ea typeface="+mj-ea"/>
                <a:cs typeface="+mj-cs"/>
              </a:rPr>
              <a:t>(12/29/06 to 3/05/11)</a:t>
            </a:r>
            <a:endParaRPr kumimoji="0" lang="en-US" sz="4000" b="1" i="0" u="none" strike="noStrike" kern="1200" cap="none" spc="0" normalizeH="0" baseline="0" noProof="0" dirty="0">
              <a:ln>
                <a:noFill/>
              </a:ln>
              <a:solidFill>
                <a:schemeClr val="tx1"/>
              </a:solidFill>
              <a:effectLst/>
              <a:uLnTx/>
              <a:uFillTx/>
              <a:latin typeface="+mn-lt"/>
              <a:ea typeface="+mj-ea"/>
              <a:cs typeface="+mj-cs"/>
            </a:endParaRPr>
          </a:p>
        </p:txBody>
      </p:sp>
      <p:sp>
        <p:nvSpPr>
          <p:cNvPr id="3" name="TextBox 2"/>
          <p:cNvSpPr txBox="1"/>
          <p:nvPr/>
        </p:nvSpPr>
        <p:spPr>
          <a:xfrm>
            <a:off x="3200400" y="1752600"/>
            <a:ext cx="3048000" cy="685800"/>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6477000" y="3048000"/>
            <a:ext cx="1600200" cy="523220"/>
          </a:xfrm>
          <a:prstGeom prst="rect">
            <a:avLst/>
          </a:prstGeom>
          <a:solidFill>
            <a:srgbClr val="00B0F0"/>
          </a:solidFill>
        </p:spPr>
        <p:txBody>
          <a:bodyPr wrap="square" rtlCol="0">
            <a:spAutoFit/>
          </a:bodyPr>
          <a:lstStyle/>
          <a:p>
            <a:pPr algn="ctr"/>
            <a:r>
              <a:rPr lang="en-US" sz="2800" b="1" dirty="0" smtClean="0">
                <a:solidFill>
                  <a:srgbClr val="FFFF00"/>
                </a:solidFill>
              </a:rPr>
              <a:t>+7.7%</a:t>
            </a:r>
            <a:endParaRPr lang="en-US" sz="2800" b="1" dirty="0">
              <a:solidFill>
                <a:srgbClr val="FFFF00"/>
              </a:solidFill>
            </a:endParaRPr>
          </a:p>
        </p:txBody>
      </p:sp>
      <p:sp>
        <p:nvSpPr>
          <p:cNvPr id="9" name="TextBox 8"/>
          <p:cNvSpPr txBox="1"/>
          <p:nvPr/>
        </p:nvSpPr>
        <p:spPr>
          <a:xfrm>
            <a:off x="6629400" y="4658380"/>
            <a:ext cx="1600200" cy="523220"/>
          </a:xfrm>
          <a:prstGeom prst="rect">
            <a:avLst/>
          </a:prstGeom>
          <a:solidFill>
            <a:srgbClr val="FF0000"/>
          </a:solidFill>
        </p:spPr>
        <p:txBody>
          <a:bodyPr wrap="square" rtlCol="0">
            <a:spAutoFit/>
          </a:bodyPr>
          <a:lstStyle/>
          <a:p>
            <a:pPr algn="ctr"/>
            <a:r>
              <a:rPr lang="en-US" sz="2800" b="1" dirty="0" smtClean="0"/>
              <a:t>-3.9%</a:t>
            </a:r>
            <a:endParaRPr lang="en-US" sz="2800" b="1" dirty="0"/>
          </a:p>
        </p:txBody>
      </p:sp>
    </p:spTree>
    <p:extLst>
      <p:ext uri="{BB962C8B-B14F-4D97-AF65-F5344CB8AC3E}">
        <p14:creationId xmlns:p14="http://schemas.microsoft.com/office/powerpoint/2010/main" xmlns="" val="1946866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85800" y="2667000"/>
            <a:ext cx="6705600" cy="1143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200" dirty="0" smtClean="0">
                <a:solidFill>
                  <a:schemeClr val="tx1"/>
                </a:solidFill>
              </a:rPr>
              <a:t>Today’s Agenda</a:t>
            </a:r>
            <a:endParaRPr lang="en-US" sz="3200" dirty="0">
              <a:solidFill>
                <a:schemeClr val="tx1"/>
              </a:solidFill>
            </a:endParaRPr>
          </a:p>
        </p:txBody>
      </p:sp>
      <p:sp>
        <p:nvSpPr>
          <p:cNvPr id="3" name="Content Placeholder 2"/>
          <p:cNvSpPr>
            <a:spLocks noGrp="1"/>
          </p:cNvSpPr>
          <p:nvPr>
            <p:ph idx="1"/>
          </p:nvPr>
        </p:nvSpPr>
        <p:spPr>
          <a:xfrm>
            <a:off x="1066800" y="1371600"/>
            <a:ext cx="7162800" cy="4525963"/>
          </a:xfrm>
        </p:spPr>
        <p:txBody>
          <a:bodyPr>
            <a:noAutofit/>
          </a:bodyPr>
          <a:lstStyle/>
          <a:p>
            <a:r>
              <a:rPr lang="en-US" sz="2800" dirty="0" smtClean="0"/>
              <a:t>What Are Your Firm’s </a:t>
            </a:r>
            <a:br>
              <a:rPr lang="en-US" sz="2800" dirty="0" smtClean="0"/>
            </a:br>
            <a:r>
              <a:rPr lang="en-US" sz="2800" dirty="0" smtClean="0"/>
              <a:t>Most Valuable Assets?</a:t>
            </a:r>
            <a:br>
              <a:rPr lang="en-US" sz="2800" dirty="0" smtClean="0"/>
            </a:br>
            <a:endParaRPr lang="en-US" sz="2800" dirty="0" smtClean="0"/>
          </a:p>
          <a:p>
            <a:r>
              <a:rPr lang="en-US" sz="2800" b="1" dirty="0" smtClean="0"/>
              <a:t>Can Managing those Assets Well </a:t>
            </a:r>
            <a:br>
              <a:rPr lang="en-US" sz="2800" b="1" dirty="0" smtClean="0"/>
            </a:br>
            <a:r>
              <a:rPr lang="en-US" sz="2800" b="1" dirty="0" smtClean="0"/>
              <a:t>Generate Shareholder Returns?</a:t>
            </a:r>
            <a:r>
              <a:rPr lang="en-US" sz="2800" dirty="0" smtClean="0"/>
              <a:t/>
            </a:r>
            <a:br>
              <a:rPr lang="en-US" sz="2800" dirty="0" smtClean="0"/>
            </a:br>
            <a:endParaRPr lang="en-US" sz="2800" dirty="0" smtClean="0"/>
          </a:p>
          <a:p>
            <a:r>
              <a:rPr lang="en-US" sz="2800" dirty="0" smtClean="0"/>
              <a:t>How Can You Value and Account for </a:t>
            </a:r>
            <a:br>
              <a:rPr lang="en-US" sz="2800" dirty="0" smtClean="0"/>
            </a:br>
            <a:r>
              <a:rPr lang="en-US" sz="2800" dirty="0" smtClean="0"/>
              <a:t>Your Most Valuable Assets?</a:t>
            </a:r>
          </a:p>
          <a:p>
            <a:endParaRPr lang="en-US" sz="2800" dirty="0" smtClean="0"/>
          </a:p>
          <a:p>
            <a:r>
              <a:rPr lang="en-US" sz="2800" dirty="0" smtClean="0"/>
              <a:t>Where Does This Fit Your Company?</a:t>
            </a:r>
          </a:p>
        </p:txBody>
      </p:sp>
      <p:sp>
        <p:nvSpPr>
          <p:cNvPr id="5"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16</a:t>
            </a:fld>
            <a:endParaRPr lang="en-US" sz="1400" b="1" dirty="0"/>
          </a:p>
        </p:txBody>
      </p:sp>
    </p:spTree>
    <p:extLst>
      <p:ext uri="{BB962C8B-B14F-4D97-AF65-F5344CB8AC3E}">
        <p14:creationId xmlns:p14="http://schemas.microsoft.com/office/powerpoint/2010/main" xmlns="" val="2342272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Content Placeholder 4" descr="fortuneBestCoWorkFor.jpg"/>
          <p:cNvPicPr>
            <a:picLocks noGrp="1" noChangeAspect="1"/>
          </p:cNvPicPr>
          <p:nvPr>
            <p:ph idx="1"/>
          </p:nvPr>
        </p:nvPicPr>
        <p:blipFill>
          <a:blip r:embed="rId2" cstate="print"/>
          <a:srcRect/>
          <a:stretch>
            <a:fillRect/>
          </a:stretch>
        </p:blipFill>
        <p:spPr>
          <a:xfrm>
            <a:off x="2743200" y="122238"/>
            <a:ext cx="4670425" cy="6126162"/>
          </a:xfrm>
        </p:spPr>
      </p:pic>
      <p:sp>
        <p:nvSpPr>
          <p:cNvPr id="5" name="TextBox 4"/>
          <p:cNvSpPr txBox="1"/>
          <p:nvPr/>
        </p:nvSpPr>
        <p:spPr>
          <a:xfrm>
            <a:off x="2671594" y="6172200"/>
            <a:ext cx="4948406" cy="276999"/>
          </a:xfrm>
          <a:prstGeom prst="rect">
            <a:avLst/>
          </a:prstGeom>
          <a:noFill/>
        </p:spPr>
        <p:txBody>
          <a:bodyPr wrap="none" rtlCol="0">
            <a:spAutoFit/>
          </a:bodyPr>
          <a:lstStyle/>
          <a:p>
            <a:r>
              <a:rPr lang="en-US" sz="1200" dirty="0" smtClean="0">
                <a:hlinkClick r:id="rId3"/>
              </a:rPr>
              <a:t>http://money.cnn.com/magazines/fortune/bestcompanies/2011/full_list/</a:t>
            </a:r>
            <a:endParaRPr lang="en-US" sz="1200" dirty="0"/>
          </a:p>
        </p:txBody>
      </p:sp>
      <p:sp>
        <p:nvSpPr>
          <p:cNvPr id="6"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17</a:t>
            </a:fld>
            <a:endParaRPr lang="en-US" sz="1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200" dirty="0" smtClean="0">
                <a:solidFill>
                  <a:schemeClr val="tx1"/>
                </a:solidFill>
              </a:rPr>
              <a:t>Wharton Professor Alex Edmans’</a:t>
            </a:r>
            <a:br>
              <a:rPr lang="en-US" sz="3200" dirty="0" smtClean="0">
                <a:solidFill>
                  <a:schemeClr val="tx1"/>
                </a:solidFill>
              </a:rPr>
            </a:br>
            <a:r>
              <a:rPr lang="en-US" sz="3200" dirty="0" smtClean="0">
                <a:solidFill>
                  <a:schemeClr val="tx1"/>
                </a:solidFill>
              </a:rPr>
              <a:t>Peer-Reviewed Academic Analysis</a:t>
            </a:r>
            <a:endParaRPr lang="en-US" sz="3200" dirty="0">
              <a:solidFill>
                <a:schemeClr val="tx1"/>
              </a:solidFill>
            </a:endParaRPr>
          </a:p>
        </p:txBody>
      </p:sp>
      <p:sp>
        <p:nvSpPr>
          <p:cNvPr id="16389" name="Rectangle 5"/>
          <p:cNvSpPr>
            <a:spLocks noChangeArrowheads="1"/>
          </p:cNvSpPr>
          <p:nvPr/>
        </p:nvSpPr>
        <p:spPr bwMode="auto">
          <a:xfrm>
            <a:off x="228600" y="1371600"/>
            <a:ext cx="3352800" cy="5078413"/>
          </a:xfrm>
          <a:prstGeom prst="rect">
            <a:avLst/>
          </a:prstGeom>
          <a:noFill/>
          <a:ln w="9525">
            <a:noFill/>
            <a:miter lim="800000"/>
            <a:headEnd/>
            <a:tailEnd/>
          </a:ln>
        </p:spPr>
        <p:txBody>
          <a:bodyPr>
            <a:spAutoFit/>
          </a:bodyPr>
          <a:lstStyle/>
          <a:p>
            <a:r>
              <a:rPr lang="en-US" sz="3600" b="1" i="1" dirty="0"/>
              <a:t>“Does the Stock Market Fully Value Intangibles? </a:t>
            </a:r>
          </a:p>
          <a:p>
            <a:r>
              <a:rPr lang="en-US" sz="3600" b="1" i="1" dirty="0"/>
              <a:t> * * *</a:t>
            </a:r>
          </a:p>
          <a:p>
            <a:r>
              <a:rPr lang="en-US" sz="3600" b="1" i="1" dirty="0"/>
              <a:t>Employee Satisfaction and Equity Prices”</a:t>
            </a:r>
          </a:p>
        </p:txBody>
      </p:sp>
      <p:sp>
        <p:nvSpPr>
          <p:cNvPr id="6" name="TextBox 5"/>
          <p:cNvSpPr txBox="1"/>
          <p:nvPr/>
        </p:nvSpPr>
        <p:spPr>
          <a:xfrm>
            <a:off x="4038600" y="5758278"/>
            <a:ext cx="4211409" cy="307777"/>
          </a:xfrm>
          <a:prstGeom prst="rect">
            <a:avLst/>
          </a:prstGeom>
          <a:noFill/>
        </p:spPr>
        <p:txBody>
          <a:bodyPr wrap="none" rtlCol="0">
            <a:spAutoFit/>
          </a:bodyPr>
          <a:lstStyle/>
          <a:p>
            <a:r>
              <a:rPr lang="en-US" sz="1400" dirty="0" smtClean="0">
                <a:hlinkClick r:id="rId2"/>
              </a:rPr>
              <a:t>http://fic.wharton.upenn.edu/fic/papers/09/0917.pdf</a:t>
            </a:r>
            <a:endParaRPr lang="en-US" sz="1400" dirty="0"/>
          </a:p>
        </p:txBody>
      </p:sp>
      <p:pic>
        <p:nvPicPr>
          <p:cNvPr id="1026" name="Picture 2" descr="C:\Users\TPB\Desktop\HIP Investor\Conference Slides\HRA Screenshots\Alex Edman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67564" y="1524000"/>
            <a:ext cx="3048680" cy="423427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18</a:t>
            </a:fld>
            <a:endParaRPr lang="en-US" sz="1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458200" cy="1143000"/>
          </a:xfrm>
        </p:spPr>
        <p:txBody>
          <a:bodyPr>
            <a:noAutofit/>
          </a:bodyPr>
          <a:lstStyle/>
          <a:p>
            <a:pPr algn="ctr">
              <a:defRPr/>
            </a:pPr>
            <a:r>
              <a:rPr lang="en-US" sz="4000" dirty="0" smtClean="0">
                <a:solidFill>
                  <a:schemeClr val="tx1"/>
                </a:solidFill>
              </a:rPr>
              <a:t>Investing in “100 Best” to Work For </a:t>
            </a:r>
            <a:br>
              <a:rPr lang="en-US" sz="4000" dirty="0" smtClean="0">
                <a:solidFill>
                  <a:schemeClr val="tx1"/>
                </a:solidFill>
              </a:rPr>
            </a:br>
            <a:r>
              <a:rPr lang="en-US" sz="4000" dirty="0" smtClean="0">
                <a:solidFill>
                  <a:schemeClr val="tx1"/>
                </a:solidFill>
              </a:rPr>
              <a:t>Can Beat the Market (1998-2010)</a:t>
            </a:r>
          </a:p>
        </p:txBody>
      </p:sp>
      <p:pic>
        <p:nvPicPr>
          <p:cNvPr id="18436" name="Content Placeholder 8" descr="GreatPlaces-Russell-2008returns.gif"/>
          <p:cNvPicPr>
            <a:picLocks noGrp="1" noChangeAspect="1"/>
          </p:cNvPicPr>
          <p:nvPr>
            <p:ph idx="1"/>
          </p:nvPr>
        </p:nvPicPr>
        <p:blipFill>
          <a:blip r:embed="rId2" cstate="print"/>
          <a:srcRect/>
          <a:stretch>
            <a:fillRect/>
          </a:stretch>
        </p:blipFill>
        <p:spPr>
          <a:xfrm>
            <a:off x="2057400" y="1828800"/>
            <a:ext cx="5029200" cy="4031509"/>
          </a:xfrm>
        </p:spPr>
      </p:pic>
      <p:sp>
        <p:nvSpPr>
          <p:cNvPr id="18437" name="Rectangle 9"/>
          <p:cNvSpPr>
            <a:spLocks noChangeArrowheads="1"/>
          </p:cNvSpPr>
          <p:nvPr/>
        </p:nvSpPr>
        <p:spPr bwMode="auto">
          <a:xfrm>
            <a:off x="-381000" y="6248400"/>
            <a:ext cx="4114800" cy="600164"/>
          </a:xfrm>
          <a:prstGeom prst="rect">
            <a:avLst/>
          </a:prstGeom>
          <a:noFill/>
          <a:ln w="9525">
            <a:noFill/>
            <a:miter lim="800000"/>
            <a:headEnd/>
            <a:tailEnd/>
          </a:ln>
        </p:spPr>
        <p:txBody>
          <a:bodyPr>
            <a:spAutoFit/>
          </a:bodyPr>
          <a:lstStyle/>
          <a:p>
            <a:pPr lvl="1"/>
            <a:r>
              <a:rPr lang="en-US" sz="1100" dirty="0"/>
              <a:t>Source: </a:t>
            </a:r>
            <a:r>
              <a:rPr lang="en-US" sz="1100" dirty="0" smtClean="0">
                <a:hlinkClick r:id="rId3"/>
              </a:rPr>
              <a:t>Russell</a:t>
            </a:r>
            <a:r>
              <a:rPr lang="en-US" sz="1100" dirty="0" smtClean="0"/>
              <a:t> Investment Group, </a:t>
            </a:r>
            <a:r>
              <a:rPr lang="en-US" sz="1100" dirty="0"/>
              <a:t>via </a:t>
            </a:r>
          </a:p>
          <a:p>
            <a:pPr lvl="1"/>
            <a:r>
              <a:rPr lang="en-US" sz="1100" dirty="0" smtClean="0"/>
              <a:t>© Great </a:t>
            </a:r>
            <a:r>
              <a:rPr lang="en-US" sz="1100" dirty="0"/>
              <a:t>Places To </a:t>
            </a:r>
            <a:r>
              <a:rPr lang="en-US" sz="1100" dirty="0" smtClean="0"/>
              <a:t>Work® Institute</a:t>
            </a:r>
          </a:p>
          <a:p>
            <a:pPr lvl="1"/>
            <a:r>
              <a:rPr lang="en-US" sz="1100" dirty="0" smtClean="0"/>
              <a:t>1998-2010, </a:t>
            </a:r>
            <a:r>
              <a:rPr lang="en-US" sz="1100" b="1" dirty="0" smtClean="0"/>
              <a:t>ANNUALIZED RETURNS</a:t>
            </a:r>
            <a:endParaRPr lang="en-US" sz="1100" b="1" dirty="0"/>
          </a:p>
        </p:txBody>
      </p:sp>
      <p:pic>
        <p:nvPicPr>
          <p:cNvPr id="78850" name="Picture 2" descr="graph_23.jpg"/>
          <p:cNvPicPr>
            <a:picLocks noChangeAspect="1" noChangeArrowheads="1"/>
          </p:cNvPicPr>
          <p:nvPr/>
        </p:nvPicPr>
        <p:blipFill>
          <a:blip r:embed="rId4" cstate="print"/>
          <a:srcRect/>
          <a:stretch>
            <a:fillRect/>
          </a:stretch>
        </p:blipFill>
        <p:spPr bwMode="auto">
          <a:xfrm>
            <a:off x="1066800" y="1447800"/>
            <a:ext cx="7620000" cy="4780770"/>
          </a:xfrm>
          <a:prstGeom prst="rect">
            <a:avLst/>
          </a:prstGeom>
          <a:noFill/>
        </p:spPr>
      </p:pic>
      <p:sp>
        <p:nvSpPr>
          <p:cNvPr id="3" name="TextBox 2"/>
          <p:cNvSpPr txBox="1"/>
          <p:nvPr/>
        </p:nvSpPr>
        <p:spPr>
          <a:xfrm>
            <a:off x="2209800" y="1447800"/>
            <a:ext cx="1505606" cy="461665"/>
          </a:xfrm>
          <a:prstGeom prst="rect">
            <a:avLst/>
          </a:prstGeom>
          <a:solidFill>
            <a:schemeClr val="bg1"/>
          </a:solidFill>
        </p:spPr>
        <p:txBody>
          <a:bodyPr wrap="square" rtlCol="0">
            <a:spAutoFit/>
          </a:bodyPr>
          <a:lstStyle/>
          <a:p>
            <a:r>
              <a:rPr lang="en-US" sz="2400" b="1" dirty="0" smtClean="0">
                <a:latin typeface="Arial Black" pitchFamily="34" charset="0"/>
              </a:rPr>
              <a:t>+11.1%</a:t>
            </a:r>
            <a:endParaRPr lang="en-US" sz="2400" b="1" dirty="0">
              <a:latin typeface="Arial Black" pitchFamily="34" charset="0"/>
            </a:endParaRPr>
          </a:p>
        </p:txBody>
      </p:sp>
      <p:sp>
        <p:nvSpPr>
          <p:cNvPr id="5" name="TextBox 4"/>
          <p:cNvSpPr txBox="1"/>
          <p:nvPr/>
        </p:nvSpPr>
        <p:spPr>
          <a:xfrm>
            <a:off x="3962400" y="2600576"/>
            <a:ext cx="1371599" cy="461665"/>
          </a:xfrm>
          <a:prstGeom prst="rect">
            <a:avLst/>
          </a:prstGeom>
          <a:solidFill>
            <a:schemeClr val="bg1"/>
          </a:solidFill>
        </p:spPr>
        <p:txBody>
          <a:bodyPr wrap="square" rtlCol="0">
            <a:spAutoFit/>
          </a:bodyPr>
          <a:lstStyle/>
          <a:p>
            <a:r>
              <a:rPr lang="en-US" sz="2400" b="1" dirty="0" smtClean="0">
                <a:latin typeface="Arial Black" pitchFamily="34" charset="0"/>
              </a:rPr>
              <a:t>+6.7%</a:t>
            </a:r>
            <a:endParaRPr lang="en-US" sz="2400" b="1" dirty="0">
              <a:latin typeface="Arial Black" pitchFamily="34" charset="0"/>
            </a:endParaRPr>
          </a:p>
        </p:txBody>
      </p:sp>
      <p:sp>
        <p:nvSpPr>
          <p:cNvPr id="6" name="TextBox 5"/>
          <p:cNvSpPr txBox="1"/>
          <p:nvPr/>
        </p:nvSpPr>
        <p:spPr>
          <a:xfrm>
            <a:off x="5486401" y="3653135"/>
            <a:ext cx="1219200" cy="461665"/>
          </a:xfrm>
          <a:prstGeom prst="rect">
            <a:avLst/>
          </a:prstGeom>
          <a:solidFill>
            <a:schemeClr val="bg1"/>
          </a:solidFill>
        </p:spPr>
        <p:txBody>
          <a:bodyPr wrap="square" rtlCol="0">
            <a:spAutoFit/>
          </a:bodyPr>
          <a:lstStyle/>
          <a:p>
            <a:r>
              <a:rPr lang="en-US" sz="2400" b="1" dirty="0" smtClean="0"/>
              <a:t>+ 3.9%</a:t>
            </a:r>
            <a:endParaRPr lang="en-US" sz="2400" b="1" dirty="0"/>
          </a:p>
        </p:txBody>
      </p:sp>
      <p:sp>
        <p:nvSpPr>
          <p:cNvPr id="7" name="TextBox 6"/>
          <p:cNvSpPr txBox="1"/>
          <p:nvPr/>
        </p:nvSpPr>
        <p:spPr>
          <a:xfrm>
            <a:off x="7162800" y="3500735"/>
            <a:ext cx="1216572" cy="461665"/>
          </a:xfrm>
          <a:prstGeom prst="rect">
            <a:avLst/>
          </a:prstGeom>
          <a:solidFill>
            <a:schemeClr val="bg1"/>
          </a:solidFill>
        </p:spPr>
        <p:txBody>
          <a:bodyPr wrap="square" rtlCol="0">
            <a:spAutoFit/>
          </a:bodyPr>
          <a:lstStyle/>
          <a:p>
            <a:r>
              <a:rPr lang="en-US" sz="2400" b="1" dirty="0" smtClean="0"/>
              <a:t>+ 4.3%</a:t>
            </a:r>
            <a:endParaRPr lang="en-US" sz="2400" b="1" dirty="0"/>
          </a:p>
        </p:txBody>
      </p:sp>
      <p:sp>
        <p:nvSpPr>
          <p:cNvPr id="11"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19</a:t>
            </a:fld>
            <a:endParaRPr lang="en-US" sz="1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503237"/>
            <a:ext cx="8610600" cy="6126163"/>
          </a:xfrm>
        </p:spPr>
        <p:txBody>
          <a:bodyPr>
            <a:normAutofit/>
          </a:bodyPr>
          <a:lstStyle/>
          <a:p>
            <a:pPr algn="ctr">
              <a:buNone/>
            </a:pPr>
            <a:r>
              <a:rPr lang="en-US" sz="4800" dirty="0" smtClean="0">
                <a:latin typeface="Arial Black" pitchFamily="34" charset="0"/>
                <a:cs typeface="Aharoni" pitchFamily="2" charset="-79"/>
              </a:rPr>
              <a:t>Surprising </a:t>
            </a:r>
          </a:p>
          <a:p>
            <a:pPr algn="ctr">
              <a:buNone/>
            </a:pPr>
            <a:r>
              <a:rPr lang="en-US" sz="4800" dirty="0" smtClean="0">
                <a:latin typeface="Arial Black" pitchFamily="34" charset="0"/>
                <a:cs typeface="Aharoni" pitchFamily="2" charset="-79"/>
              </a:rPr>
              <a:t>Business Value</a:t>
            </a:r>
          </a:p>
          <a:p>
            <a:pPr algn="ctr">
              <a:buNone/>
            </a:pPr>
            <a:r>
              <a:rPr lang="en-US" sz="4800" dirty="0" smtClean="0">
                <a:latin typeface="Arial Black" pitchFamily="34" charset="0"/>
                <a:cs typeface="Aharoni" pitchFamily="2" charset="-79"/>
              </a:rPr>
              <a:t>From</a:t>
            </a:r>
          </a:p>
          <a:p>
            <a:pPr algn="ctr">
              <a:buNone/>
            </a:pPr>
            <a:r>
              <a:rPr lang="en-US" sz="4800" dirty="0" smtClean="0">
                <a:latin typeface="Arial Black" pitchFamily="34" charset="0"/>
                <a:cs typeface="Aharoni" pitchFamily="2" charset="-79"/>
              </a:rPr>
              <a:t>New Metrics </a:t>
            </a:r>
          </a:p>
          <a:p>
            <a:pPr algn="ctr">
              <a:buNone/>
            </a:pPr>
            <a:r>
              <a:rPr lang="en-US" sz="4800" dirty="0" smtClean="0">
                <a:latin typeface="Arial Black" pitchFamily="34" charset="0"/>
                <a:cs typeface="Aharoni" pitchFamily="2" charset="-79"/>
              </a:rPr>
              <a:t>of Sustainability</a:t>
            </a:r>
            <a:endParaRPr lang="en-US" sz="4800" dirty="0">
              <a:latin typeface="Arial Black" pitchFamily="34" charset="0"/>
              <a:cs typeface="Aharoni" pitchFamily="2" charset="-79"/>
            </a:endParaRPr>
          </a:p>
        </p:txBody>
      </p:sp>
      <p:pic>
        <p:nvPicPr>
          <p:cNvPr id="1028" name="Picture 4"/>
          <p:cNvPicPr>
            <a:picLocks noChangeAspect="1" noChangeArrowheads="1"/>
          </p:cNvPicPr>
          <p:nvPr/>
        </p:nvPicPr>
        <p:blipFill>
          <a:blip r:embed="rId2" cstate="print"/>
          <a:srcRect/>
          <a:stretch>
            <a:fillRect/>
          </a:stretch>
        </p:blipFill>
        <p:spPr bwMode="auto">
          <a:xfrm>
            <a:off x="6400800" y="6148953"/>
            <a:ext cx="2743200" cy="709047"/>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srcRect/>
          <a:stretch>
            <a:fillRect/>
          </a:stretch>
        </p:blipFill>
        <p:spPr bwMode="auto">
          <a:xfrm>
            <a:off x="2743200" y="4783243"/>
            <a:ext cx="3219450" cy="2074757"/>
          </a:xfrm>
          <a:prstGeom prst="rect">
            <a:avLst/>
          </a:prstGeom>
          <a:noFill/>
          <a:ln w="9525">
            <a:noFill/>
            <a:miter lim="800000"/>
            <a:headEnd/>
            <a:tailEnd/>
          </a:ln>
        </p:spPr>
      </p:pic>
      <p:pic>
        <p:nvPicPr>
          <p:cNvPr id="1031" name="Picture 7"/>
          <p:cNvPicPr>
            <a:picLocks noChangeAspect="1" noChangeArrowheads="1"/>
          </p:cNvPicPr>
          <p:nvPr/>
        </p:nvPicPr>
        <p:blipFill>
          <a:blip r:embed="rId4" cstate="print"/>
          <a:srcRect/>
          <a:stretch>
            <a:fillRect/>
          </a:stretch>
        </p:blipFill>
        <p:spPr bwMode="auto">
          <a:xfrm>
            <a:off x="0" y="6096000"/>
            <a:ext cx="1807535"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PB\Desktop\HIP Investor\Conference Slides\HRA Screenshots\PARWX Captur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2324" y="1277158"/>
            <a:ext cx="8789276" cy="488674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20</a:t>
            </a:fld>
            <a:endParaRPr lang="en-US" sz="1400" b="1" dirty="0"/>
          </a:p>
        </p:txBody>
      </p:sp>
      <p:sp>
        <p:nvSpPr>
          <p:cNvPr id="7" name="Title 1"/>
          <p:cNvSpPr>
            <a:spLocks noGrp="1"/>
          </p:cNvSpPr>
          <p:nvPr>
            <p:ph type="title"/>
          </p:nvPr>
        </p:nvSpPr>
        <p:spPr>
          <a:xfrm>
            <a:off x="202324" y="1295400"/>
            <a:ext cx="8713076" cy="487362"/>
          </a:xfrm>
          <a:solidFill>
            <a:schemeClr val="bg1"/>
          </a:solidFill>
        </p:spPr>
        <p:txBody>
          <a:bodyPr>
            <a:noAutofit/>
          </a:bodyPr>
          <a:lstStyle/>
          <a:p>
            <a:pPr algn="ctr"/>
            <a:r>
              <a:rPr lang="en-US" sz="2400" i="1" dirty="0" smtClean="0">
                <a:solidFill>
                  <a:schemeClr val="tx1"/>
                </a:solidFill>
              </a:rPr>
              <a:t>Parnassus Workplace Fund (PARWX)</a:t>
            </a:r>
            <a:endParaRPr lang="en-US" sz="2400" i="1" dirty="0">
              <a:solidFill>
                <a:schemeClr val="tx1"/>
              </a:solidFill>
            </a:endParaRPr>
          </a:p>
        </p:txBody>
      </p:sp>
      <p:sp>
        <p:nvSpPr>
          <p:cNvPr id="5" name="Title 1"/>
          <p:cNvSpPr txBox="1">
            <a:spLocks/>
          </p:cNvSpPr>
          <p:nvPr/>
        </p:nvSpPr>
        <p:spPr bwMode="auto">
          <a:xfrm>
            <a:off x="609600" y="152400"/>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n-lt"/>
                <a:ea typeface="+mj-ea"/>
                <a:cs typeface="+mj-cs"/>
              </a:rPr>
              <a:t>Investing in “Best” Companies to Work For</a:t>
            </a:r>
            <a:br>
              <a:rPr kumimoji="0" lang="en-US" sz="3200" b="1" i="0" u="none" strike="noStrike" kern="1200" cap="none" spc="0" normalizeH="0" baseline="0" noProof="0" dirty="0" smtClean="0">
                <a:ln>
                  <a:noFill/>
                </a:ln>
                <a:solidFill>
                  <a:schemeClr val="tx1"/>
                </a:solidFill>
                <a:effectLst/>
                <a:uLnTx/>
                <a:uFillTx/>
                <a:latin typeface="+mn-lt"/>
                <a:ea typeface="+mj-ea"/>
                <a:cs typeface="+mj-cs"/>
              </a:rPr>
            </a:br>
            <a:r>
              <a:rPr kumimoji="0" lang="en-US" sz="3200" b="1" i="0" u="none" strike="noStrike" kern="1200" cap="none" spc="0" normalizeH="0" baseline="0" noProof="0" dirty="0" smtClean="0">
                <a:ln>
                  <a:noFill/>
                </a:ln>
                <a:solidFill>
                  <a:schemeClr val="tx1"/>
                </a:solidFill>
                <a:effectLst/>
                <a:uLnTx/>
                <a:uFillTx/>
                <a:latin typeface="+mn-lt"/>
                <a:ea typeface="+mj-ea"/>
                <a:cs typeface="+mj-cs"/>
              </a:rPr>
              <a:t>Can</a:t>
            </a:r>
            <a:r>
              <a:rPr kumimoji="0" lang="en-US" sz="3200" b="1" i="0" u="none" strike="noStrike" kern="1200" cap="none" spc="0" normalizeH="0" noProof="0" dirty="0" smtClean="0">
                <a:ln>
                  <a:noFill/>
                </a:ln>
                <a:solidFill>
                  <a:schemeClr val="tx1"/>
                </a:solidFill>
                <a:effectLst/>
                <a:uLnTx/>
                <a:uFillTx/>
                <a:latin typeface="+mn-lt"/>
                <a:ea typeface="+mj-ea"/>
                <a:cs typeface="+mj-cs"/>
              </a:rPr>
              <a:t> B</a:t>
            </a:r>
            <a:r>
              <a:rPr kumimoji="0" lang="en-US" sz="3200" b="1" i="0" u="none" strike="noStrike" kern="1200" cap="none" spc="0" normalizeH="0" baseline="0" noProof="0" dirty="0" smtClean="0">
                <a:ln>
                  <a:noFill/>
                </a:ln>
                <a:solidFill>
                  <a:schemeClr val="tx1"/>
                </a:solidFill>
                <a:effectLst/>
                <a:uLnTx/>
                <a:uFillTx/>
                <a:latin typeface="+mn-lt"/>
                <a:ea typeface="+mj-ea"/>
                <a:cs typeface="+mj-cs"/>
              </a:rPr>
              <a:t>eat S&amp;P500 </a:t>
            </a:r>
            <a:r>
              <a:rPr kumimoji="0" lang="en-US" sz="2400" b="1" i="0" u="none" strike="noStrike" kern="1200" cap="none" spc="0" normalizeH="0" baseline="0" noProof="0" dirty="0" smtClean="0">
                <a:ln>
                  <a:noFill/>
                </a:ln>
                <a:solidFill>
                  <a:schemeClr val="tx1"/>
                </a:solidFill>
                <a:effectLst/>
                <a:uLnTx/>
                <a:uFillTx/>
                <a:latin typeface="+mn-lt"/>
                <a:ea typeface="+mj-ea"/>
                <a:cs typeface="+mj-cs"/>
              </a:rPr>
              <a:t>(4/21/06-3/05/12)</a:t>
            </a:r>
            <a:endParaRPr kumimoji="0" lang="en-US" sz="3200" b="1" i="0" u="none" strike="noStrike" kern="1200" cap="none" spc="0" normalizeH="0" baseline="0" noProof="0" dirty="0" smtClean="0">
              <a:ln>
                <a:noFill/>
              </a:ln>
              <a:solidFill>
                <a:schemeClr val="tx1"/>
              </a:solidFill>
              <a:effectLst/>
              <a:uLnTx/>
              <a:uFillTx/>
              <a:latin typeface="+mn-lt"/>
              <a:ea typeface="+mj-ea"/>
              <a:cs typeface="+mj-cs"/>
            </a:endParaRPr>
          </a:p>
        </p:txBody>
      </p:sp>
      <p:sp>
        <p:nvSpPr>
          <p:cNvPr id="8" name="TextBox 7"/>
          <p:cNvSpPr txBox="1"/>
          <p:nvPr/>
        </p:nvSpPr>
        <p:spPr>
          <a:xfrm>
            <a:off x="4495800" y="2753380"/>
            <a:ext cx="1600200" cy="523220"/>
          </a:xfrm>
          <a:prstGeom prst="rect">
            <a:avLst/>
          </a:prstGeom>
          <a:solidFill>
            <a:srgbClr val="00B0F0"/>
          </a:solidFill>
        </p:spPr>
        <p:txBody>
          <a:bodyPr wrap="square" rtlCol="0">
            <a:spAutoFit/>
          </a:bodyPr>
          <a:lstStyle/>
          <a:p>
            <a:pPr algn="ctr"/>
            <a:r>
              <a:rPr lang="en-US" sz="2800" b="1" dirty="0" smtClean="0">
                <a:solidFill>
                  <a:srgbClr val="FFFF00"/>
                </a:solidFill>
              </a:rPr>
              <a:t>+33.2%</a:t>
            </a:r>
            <a:endParaRPr lang="en-US" sz="2800" b="1" dirty="0">
              <a:solidFill>
                <a:srgbClr val="FFFF00"/>
              </a:solidFill>
            </a:endParaRPr>
          </a:p>
        </p:txBody>
      </p:sp>
      <p:sp>
        <p:nvSpPr>
          <p:cNvPr id="9" name="TextBox 8"/>
          <p:cNvSpPr txBox="1"/>
          <p:nvPr/>
        </p:nvSpPr>
        <p:spPr>
          <a:xfrm>
            <a:off x="5181600" y="4582180"/>
            <a:ext cx="1600200" cy="523220"/>
          </a:xfrm>
          <a:prstGeom prst="rect">
            <a:avLst/>
          </a:prstGeom>
          <a:solidFill>
            <a:srgbClr val="FF0000"/>
          </a:solidFill>
        </p:spPr>
        <p:txBody>
          <a:bodyPr wrap="square" rtlCol="0">
            <a:spAutoFit/>
          </a:bodyPr>
          <a:lstStyle/>
          <a:p>
            <a:pPr algn="ctr"/>
            <a:r>
              <a:rPr lang="en-US" sz="2800" b="1" dirty="0" smtClean="0"/>
              <a:t>+6.6%</a:t>
            </a:r>
            <a:endParaRPr lang="en-US" sz="2800" b="1" dirty="0"/>
          </a:p>
        </p:txBody>
      </p:sp>
    </p:spTree>
    <p:extLst>
      <p:ext uri="{BB962C8B-B14F-4D97-AF65-F5344CB8AC3E}">
        <p14:creationId xmlns:p14="http://schemas.microsoft.com/office/powerpoint/2010/main" xmlns="" val="21163672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pPr algn="ctr">
              <a:defRPr/>
            </a:pPr>
            <a:r>
              <a:rPr lang="en-US" sz="4000" dirty="0" smtClean="0">
                <a:solidFill>
                  <a:schemeClr val="tx1"/>
                </a:solidFill>
              </a:rPr>
              <a:t> “Best Companies to Work For” </a:t>
            </a:r>
            <a:br>
              <a:rPr lang="en-US" sz="4000" dirty="0" smtClean="0">
                <a:solidFill>
                  <a:schemeClr val="tx1"/>
                </a:solidFill>
              </a:rPr>
            </a:br>
            <a:r>
              <a:rPr lang="en-US" sz="4000" dirty="0" smtClean="0">
                <a:solidFill>
                  <a:schemeClr val="tx1"/>
                </a:solidFill>
              </a:rPr>
              <a:t>Applying HIP-Weights </a:t>
            </a:r>
            <a:r>
              <a:rPr lang="en-US" sz="2400" dirty="0" smtClean="0">
                <a:solidFill>
                  <a:schemeClr val="tx1"/>
                </a:solidFill>
              </a:rPr>
              <a:t>(12/31/06-1/31/12)</a:t>
            </a:r>
            <a:endParaRPr lang="en-US" sz="4000" dirty="0">
              <a:solidFill>
                <a:schemeClr val="tx1"/>
              </a:solidFill>
            </a:endParaRPr>
          </a:p>
        </p:txBody>
      </p:sp>
      <p:sp>
        <p:nvSpPr>
          <p:cNvPr id="17413" name="Rectangle 4"/>
          <p:cNvSpPr>
            <a:spLocks noChangeArrowheads="1"/>
          </p:cNvSpPr>
          <p:nvPr/>
        </p:nvSpPr>
        <p:spPr bwMode="auto">
          <a:xfrm>
            <a:off x="381000" y="6519863"/>
            <a:ext cx="4572000" cy="261937"/>
          </a:xfrm>
          <a:prstGeom prst="rect">
            <a:avLst/>
          </a:prstGeom>
          <a:noFill/>
          <a:ln w="9525">
            <a:noFill/>
            <a:miter lim="800000"/>
            <a:headEnd/>
            <a:tailEnd/>
          </a:ln>
        </p:spPr>
        <p:txBody>
          <a:bodyPr>
            <a:spAutoFit/>
          </a:bodyPr>
          <a:lstStyle/>
          <a:p>
            <a:pPr lvl="1"/>
            <a:r>
              <a:rPr lang="en-US" sz="1100" dirty="0"/>
              <a:t>Source: the abstract  (papers.ssrn.com)</a:t>
            </a:r>
          </a:p>
        </p:txBody>
      </p:sp>
      <p:sp>
        <p:nvSpPr>
          <p:cNvPr id="6"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21</a:t>
            </a:fld>
            <a:endParaRPr lang="en-US" sz="1400" b="1" dirty="0"/>
          </a:p>
        </p:txBody>
      </p:sp>
      <p:graphicFrame>
        <p:nvGraphicFramePr>
          <p:cNvPr id="7" name="Content Placeholder 6"/>
          <p:cNvGraphicFramePr>
            <a:graphicFrameLocks noGrp="1"/>
          </p:cNvGraphicFramePr>
          <p:nvPr>
            <p:ph idx="1"/>
          </p:nvPr>
        </p:nvGraphicFramePr>
        <p:xfrm>
          <a:off x="533400" y="1676400"/>
          <a:ext cx="81534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5575170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1143000"/>
          </a:xfrm>
        </p:spPr>
        <p:txBody>
          <a:bodyPr>
            <a:normAutofit/>
          </a:bodyPr>
          <a:lstStyle/>
          <a:p>
            <a:pPr algn="ctr"/>
            <a:r>
              <a:rPr lang="en-US" sz="3600" i="1" dirty="0" smtClean="0">
                <a:solidFill>
                  <a:schemeClr val="tx1"/>
                </a:solidFill>
                <a:latin typeface="Georgia" pitchFamily="18" charset="0"/>
              </a:rPr>
              <a:t>Every Portfolio Has Impact</a:t>
            </a:r>
            <a:endParaRPr lang="en-US" sz="3600" dirty="0"/>
          </a:p>
        </p:txBody>
      </p:sp>
      <p:sp>
        <p:nvSpPr>
          <p:cNvPr id="4" name="Slide Number Placeholder 3"/>
          <p:cNvSpPr>
            <a:spLocks noGrp="1"/>
          </p:cNvSpPr>
          <p:nvPr>
            <p:ph type="sldNum" sz="quarter" idx="12"/>
          </p:nvPr>
        </p:nvSpPr>
        <p:spPr/>
        <p:txBody>
          <a:bodyPr/>
          <a:lstStyle/>
          <a:p>
            <a:pPr>
              <a:defRPr/>
            </a:pPr>
            <a:r>
              <a:rPr lang="en-US" dirty="0" smtClean="0"/>
              <a:t>CONFIDENTIAL © 2006-2012 HIP Investor Inc.     </a:t>
            </a:r>
            <a:fld id="{1C773F54-E88D-44A8-91FF-4EAD5773A9C3}" type="slidenum">
              <a:rPr lang="en-US" sz="1400" b="1" smtClean="0"/>
              <a:pPr>
                <a:defRPr/>
              </a:pPr>
              <a:t>22</a:t>
            </a:fld>
            <a:endParaRPr lang="en-US" sz="1400" b="1" dirty="0"/>
          </a:p>
        </p:txBody>
      </p:sp>
      <p:pic>
        <p:nvPicPr>
          <p:cNvPr id="93186" name="Picture 2" descr="C:\Users\RPaulH\Desktop\HIPinvestor\Presidio\HIP_Sample_Portfolio_Performance.jpg"/>
          <p:cNvPicPr>
            <a:picLocks noGrp="1" noChangeAspect="1" noChangeArrowheads="1"/>
          </p:cNvPicPr>
          <p:nvPr>
            <p:ph idx="1"/>
          </p:nvPr>
        </p:nvPicPr>
        <p:blipFill>
          <a:blip r:embed="rId2" cstate="print"/>
          <a:srcRect/>
          <a:stretch>
            <a:fillRect/>
          </a:stretch>
        </p:blipFill>
        <p:spPr bwMode="auto">
          <a:xfrm>
            <a:off x="914400" y="1060835"/>
            <a:ext cx="7645231" cy="579716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85800" y="3962400"/>
            <a:ext cx="6705600" cy="1143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200" dirty="0" smtClean="0">
                <a:solidFill>
                  <a:schemeClr val="tx1"/>
                </a:solidFill>
              </a:rPr>
              <a:t>Today’s Agenda</a:t>
            </a:r>
            <a:endParaRPr lang="en-US" sz="3200" dirty="0">
              <a:solidFill>
                <a:schemeClr val="tx1"/>
              </a:solidFill>
            </a:endParaRPr>
          </a:p>
        </p:txBody>
      </p:sp>
      <p:sp>
        <p:nvSpPr>
          <p:cNvPr id="3" name="Content Placeholder 2"/>
          <p:cNvSpPr>
            <a:spLocks noGrp="1"/>
          </p:cNvSpPr>
          <p:nvPr>
            <p:ph idx="1"/>
          </p:nvPr>
        </p:nvSpPr>
        <p:spPr>
          <a:xfrm>
            <a:off x="1066800" y="1371600"/>
            <a:ext cx="7162800" cy="4525963"/>
          </a:xfrm>
        </p:spPr>
        <p:txBody>
          <a:bodyPr>
            <a:noAutofit/>
          </a:bodyPr>
          <a:lstStyle/>
          <a:p>
            <a:r>
              <a:rPr lang="en-US" sz="2800" dirty="0" smtClean="0"/>
              <a:t>What Are Your Firm’s </a:t>
            </a:r>
            <a:br>
              <a:rPr lang="en-US" sz="2800" dirty="0" smtClean="0"/>
            </a:br>
            <a:r>
              <a:rPr lang="en-US" sz="2800" dirty="0" smtClean="0"/>
              <a:t>Most Valuable Assets?</a:t>
            </a:r>
            <a:br>
              <a:rPr lang="en-US" sz="2800" dirty="0" smtClean="0"/>
            </a:br>
            <a:endParaRPr lang="en-US" sz="2800" dirty="0" smtClean="0"/>
          </a:p>
          <a:p>
            <a:r>
              <a:rPr lang="en-US" sz="2800" dirty="0" smtClean="0"/>
              <a:t>Can Managing those Assets Well </a:t>
            </a:r>
            <a:br>
              <a:rPr lang="en-US" sz="2800" dirty="0" smtClean="0"/>
            </a:br>
            <a:r>
              <a:rPr lang="en-US" sz="2800" dirty="0" smtClean="0"/>
              <a:t>Generate Shareholder Returns?</a:t>
            </a:r>
            <a:br>
              <a:rPr lang="en-US" sz="2800" dirty="0" smtClean="0"/>
            </a:br>
            <a:endParaRPr lang="en-US" sz="2800" dirty="0" smtClean="0"/>
          </a:p>
          <a:p>
            <a:r>
              <a:rPr lang="en-US" sz="2800" b="1" dirty="0" smtClean="0"/>
              <a:t>How Can You Value and Account for </a:t>
            </a:r>
            <a:br>
              <a:rPr lang="en-US" sz="2800" b="1" dirty="0" smtClean="0"/>
            </a:br>
            <a:r>
              <a:rPr lang="en-US" sz="2800" b="1" dirty="0" smtClean="0"/>
              <a:t>Your Most Valuable Assets?</a:t>
            </a:r>
          </a:p>
          <a:p>
            <a:endParaRPr lang="en-US" sz="2800" dirty="0" smtClean="0"/>
          </a:p>
          <a:p>
            <a:r>
              <a:rPr lang="en-US" sz="2800" dirty="0" smtClean="0"/>
              <a:t>Where Does This Fit Your Company?</a:t>
            </a:r>
          </a:p>
        </p:txBody>
      </p:sp>
      <p:sp>
        <p:nvSpPr>
          <p:cNvPr id="5"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23</a:t>
            </a:fld>
            <a:endParaRPr lang="en-US" sz="1400" b="1" dirty="0"/>
          </a:p>
        </p:txBody>
      </p:sp>
    </p:spTree>
    <p:extLst>
      <p:ext uri="{BB962C8B-B14F-4D97-AF65-F5344CB8AC3E}">
        <p14:creationId xmlns:p14="http://schemas.microsoft.com/office/powerpoint/2010/main" xmlns="" val="2342272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1858" y="1507153"/>
            <a:ext cx="4955942" cy="4339650"/>
          </a:xfrm>
          <a:prstGeom prst="rect">
            <a:avLst/>
          </a:prstGeom>
          <a:noFill/>
        </p:spPr>
        <p:txBody>
          <a:bodyPr wrap="square" rtlCol="0">
            <a:spAutoFit/>
          </a:bodyPr>
          <a:lstStyle/>
          <a:p>
            <a:pPr>
              <a:tabLst>
                <a:tab pos="511175" algn="l"/>
              </a:tabLst>
            </a:pPr>
            <a:r>
              <a:rPr lang="en-US" sz="2800" dirty="0" smtClean="0"/>
              <a:t>“</a:t>
            </a:r>
            <a:r>
              <a:rPr lang="en-US" sz="3600" b="1" dirty="0" smtClean="0"/>
              <a:t>Total </a:t>
            </a:r>
            <a:r>
              <a:rPr lang="en-US" sz="3600" b="1" dirty="0"/>
              <a:t>wealth includes</a:t>
            </a:r>
            <a:r>
              <a:rPr lang="en-US" sz="3600" dirty="0"/>
              <a:t> </a:t>
            </a:r>
            <a:r>
              <a:rPr lang="en-US" sz="2800" dirty="0"/>
              <a:t>all sources of </a:t>
            </a:r>
            <a:r>
              <a:rPr lang="en-US" sz="2800" dirty="0" smtClean="0"/>
              <a:t>‘income’ </a:t>
            </a:r>
            <a:r>
              <a:rPr lang="en-US" sz="2800" dirty="0"/>
              <a:t>or consumable services. </a:t>
            </a:r>
            <a:r>
              <a:rPr lang="en-US" sz="2800" dirty="0" smtClean="0"/>
              <a:t> One </a:t>
            </a:r>
            <a:r>
              <a:rPr lang="en-US" sz="2800" dirty="0"/>
              <a:t>such source is the </a:t>
            </a:r>
            <a:r>
              <a:rPr lang="en-US" sz="3600" b="1" dirty="0"/>
              <a:t>productive capacity of human </a:t>
            </a:r>
            <a:r>
              <a:rPr lang="en-US" sz="3600" b="1" dirty="0" smtClean="0"/>
              <a:t>beings</a:t>
            </a:r>
            <a:r>
              <a:rPr lang="en-US" sz="2800" dirty="0" smtClean="0"/>
              <a:t>.” </a:t>
            </a:r>
            <a:r>
              <a:rPr lang="en-US" sz="2800" dirty="0"/>
              <a:t>	 </a:t>
            </a:r>
            <a:r>
              <a:rPr lang="en-US" sz="2800" dirty="0" smtClean="0"/>
              <a:t>                         </a:t>
            </a:r>
          </a:p>
          <a:p>
            <a:pPr>
              <a:tabLst>
                <a:tab pos="511175" algn="l"/>
              </a:tabLst>
            </a:pPr>
            <a:endParaRPr lang="en-US" sz="2800" dirty="0" smtClean="0"/>
          </a:p>
          <a:p>
            <a:pPr>
              <a:tabLst>
                <a:tab pos="511175" algn="l"/>
              </a:tabLst>
            </a:pPr>
            <a:r>
              <a:rPr lang="en-US" sz="2800" dirty="0" smtClean="0"/>
              <a:t>	– </a:t>
            </a:r>
            <a:r>
              <a:rPr lang="en-US" sz="2800" b="1" dirty="0" smtClean="0"/>
              <a:t>‘</a:t>
            </a:r>
            <a:r>
              <a:rPr lang="en-US" sz="2800" b="1" i="1" dirty="0" smtClean="0"/>
              <a:t>The Quantity Theory </a:t>
            </a:r>
            <a:br>
              <a:rPr lang="en-US" sz="2800" b="1" i="1" dirty="0" smtClean="0"/>
            </a:br>
            <a:r>
              <a:rPr lang="en-US" sz="2800" b="1" i="1" dirty="0" smtClean="0"/>
              <a:t>		of Money</a:t>
            </a:r>
            <a:r>
              <a:rPr lang="en-US" sz="2800" b="1" dirty="0" smtClean="0"/>
              <a:t>’ (1956)</a:t>
            </a:r>
            <a:endParaRPr lang="en-US" sz="2800" b="1"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86400" y="1820758"/>
            <a:ext cx="3124200" cy="3570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le 3"/>
          <p:cNvSpPr>
            <a:spLocks noGrp="1"/>
          </p:cNvSpPr>
          <p:nvPr>
            <p:ph type="title"/>
          </p:nvPr>
        </p:nvSpPr>
        <p:spPr>
          <a:xfrm>
            <a:off x="457200" y="152400"/>
            <a:ext cx="8229600" cy="1143000"/>
          </a:xfrm>
        </p:spPr>
        <p:txBody>
          <a:bodyPr>
            <a:noAutofit/>
          </a:bodyPr>
          <a:lstStyle/>
          <a:p>
            <a:pPr algn="ctr"/>
            <a:r>
              <a:rPr lang="en-US" sz="3200" dirty="0" smtClean="0">
                <a:solidFill>
                  <a:schemeClr val="tx1"/>
                </a:solidFill>
              </a:rPr>
              <a:t>Nobel Laureate in Economics</a:t>
            </a:r>
            <a:br>
              <a:rPr lang="en-US" sz="3200" dirty="0" smtClean="0">
                <a:solidFill>
                  <a:schemeClr val="tx1"/>
                </a:solidFill>
              </a:rPr>
            </a:br>
            <a:r>
              <a:rPr lang="en-US" sz="3200" dirty="0" smtClean="0">
                <a:solidFill>
                  <a:schemeClr val="tx1"/>
                </a:solidFill>
              </a:rPr>
              <a:t>Dr. Milton Friedman</a:t>
            </a:r>
            <a:endParaRPr lang="en-US" sz="3200" dirty="0">
              <a:solidFill>
                <a:schemeClr val="tx1"/>
              </a:solidFill>
            </a:endParaRPr>
          </a:p>
        </p:txBody>
      </p:sp>
      <p:sp>
        <p:nvSpPr>
          <p:cNvPr id="6"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24</a:t>
            </a:fld>
            <a:endParaRPr lang="en-US" sz="1400" b="1" dirty="0"/>
          </a:p>
        </p:txBody>
      </p:sp>
    </p:spTree>
    <p:extLst>
      <p:ext uri="{BB962C8B-B14F-4D97-AF65-F5344CB8AC3E}">
        <p14:creationId xmlns:p14="http://schemas.microsoft.com/office/powerpoint/2010/main" xmlns="" val="21969734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TPB\Desktop\PutPeopleOnYourBS.PN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33" y="228600"/>
            <a:ext cx="8984567" cy="42672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C:\Users\TPB\Desktop\HIP Investor\Conference Slides\HRA Screenshots\HBR_Compact_Logo__Web_.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381000"/>
            <a:ext cx="2209800" cy="86550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25</a:t>
            </a:fld>
            <a:endParaRPr lang="en-US" sz="14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TPB\Desktop\PutPeopleOnYourBS.PN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33" y="228600"/>
            <a:ext cx="8984567" cy="42672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C:\Users\TPB\Desktop\HIP Investor\Conference Slides\HRA Screenshots\HBR_Compact_Logo__Web_.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381000"/>
            <a:ext cx="2209800" cy="86550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26</a:t>
            </a:fld>
            <a:endParaRPr lang="en-US" sz="1400" b="1" dirty="0"/>
          </a:p>
        </p:txBody>
      </p:sp>
      <p:sp>
        <p:nvSpPr>
          <p:cNvPr id="9" name="TextBox 8"/>
          <p:cNvSpPr txBox="1"/>
          <p:nvPr/>
        </p:nvSpPr>
        <p:spPr>
          <a:xfrm>
            <a:off x="1143000" y="4800600"/>
            <a:ext cx="6781800" cy="923330"/>
          </a:xfrm>
          <a:prstGeom prst="rect">
            <a:avLst/>
          </a:prstGeom>
          <a:solidFill>
            <a:schemeClr val="bg1"/>
          </a:solidFill>
        </p:spPr>
        <p:txBody>
          <a:bodyPr wrap="square" rtlCol="0">
            <a:spAutoFit/>
          </a:bodyPr>
          <a:lstStyle/>
          <a:p>
            <a:r>
              <a:rPr lang="en-US" sz="5400" b="1" i="1" dirty="0" smtClean="0">
                <a:latin typeface="Georgia" pitchFamily="18" charset="0"/>
              </a:rPr>
              <a:t>In January 1967 !!</a:t>
            </a:r>
            <a:endParaRPr lang="en-US" sz="5400" b="1" i="1" dirty="0">
              <a:latin typeface="Georgia"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r>
              <a:rPr lang="en-US" smtClean="0"/>
              <a:t>CONFIDENTIAL © 2006-2012 HIP Investor Inc.     </a:t>
            </a:r>
            <a:fld id="{1C773F54-E88D-44A8-91FF-4EAD5773A9C3}" type="slidenum">
              <a:rPr lang="en-US" sz="1400" b="1" smtClean="0"/>
              <a:pPr>
                <a:defRPr/>
              </a:pPr>
              <a:t>27</a:t>
            </a:fld>
            <a:endParaRPr lang="en-US" sz="1400" b="1" dirty="0"/>
          </a:p>
        </p:txBody>
      </p:sp>
      <p:pic>
        <p:nvPicPr>
          <p:cNvPr id="6146" name="Picture 2"/>
          <p:cNvPicPr>
            <a:picLocks noChangeAspect="1" noChangeArrowheads="1"/>
          </p:cNvPicPr>
          <p:nvPr/>
        </p:nvPicPr>
        <p:blipFill>
          <a:blip r:embed="rId2" cstate="print"/>
          <a:srcRect/>
          <a:stretch>
            <a:fillRect/>
          </a:stretch>
        </p:blipFill>
        <p:spPr bwMode="auto">
          <a:xfrm>
            <a:off x="0" y="1295400"/>
            <a:ext cx="9144000" cy="5565377"/>
          </a:xfrm>
          <a:prstGeom prst="rect">
            <a:avLst/>
          </a:prstGeom>
          <a:noFill/>
          <a:ln w="9525">
            <a:noFill/>
            <a:miter lim="800000"/>
            <a:headEnd/>
            <a:tailEnd/>
          </a:ln>
        </p:spPr>
      </p:pic>
      <p:sp>
        <p:nvSpPr>
          <p:cNvPr id="6" name="TextBox 5"/>
          <p:cNvSpPr txBox="1"/>
          <p:nvPr/>
        </p:nvSpPr>
        <p:spPr>
          <a:xfrm>
            <a:off x="228600" y="268069"/>
            <a:ext cx="8686800" cy="646331"/>
          </a:xfrm>
          <a:prstGeom prst="rect">
            <a:avLst/>
          </a:prstGeom>
          <a:solidFill>
            <a:schemeClr val="bg1"/>
          </a:solidFill>
        </p:spPr>
        <p:txBody>
          <a:bodyPr wrap="square" rtlCol="0">
            <a:spAutoFit/>
          </a:bodyPr>
          <a:lstStyle/>
          <a:p>
            <a:pPr algn="r"/>
            <a:r>
              <a:rPr lang="en-US" sz="3600" b="1" i="1" dirty="0" smtClean="0">
                <a:latin typeface="Georgia" pitchFamily="18" charset="0"/>
              </a:rPr>
              <a:t>2003 Survey</a:t>
            </a:r>
          </a:p>
        </p:txBody>
      </p:sp>
      <p:pic>
        <p:nvPicPr>
          <p:cNvPr id="7" name="Picture 6"/>
          <p:cNvPicPr>
            <a:picLocks noChangeAspect="1" noChangeArrowheads="1"/>
          </p:cNvPicPr>
          <p:nvPr/>
        </p:nvPicPr>
        <p:blipFill>
          <a:blip r:embed="rId3" cstate="print"/>
          <a:srcRect/>
          <a:stretch>
            <a:fillRect/>
          </a:stretch>
        </p:blipFill>
        <p:spPr bwMode="auto">
          <a:xfrm>
            <a:off x="76200" y="76200"/>
            <a:ext cx="2874335" cy="12117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86200" y="1371600"/>
            <a:ext cx="4953000" cy="4647426"/>
          </a:xfrm>
          <a:prstGeom prst="rect">
            <a:avLst/>
          </a:prstGeom>
          <a:noFill/>
        </p:spPr>
        <p:txBody>
          <a:bodyPr wrap="square" rtlCol="0">
            <a:spAutoFit/>
          </a:bodyPr>
          <a:lstStyle/>
          <a:p>
            <a:r>
              <a:rPr lang="en-US" sz="2400" dirty="0" smtClean="0"/>
              <a:t>“There </a:t>
            </a:r>
            <a:r>
              <a:rPr lang="en-US" sz="2400" dirty="0"/>
              <a:t>is </a:t>
            </a:r>
            <a:r>
              <a:rPr lang="en-US" sz="3200" b="1" dirty="0"/>
              <a:t>one and only one social responsibility of </a:t>
            </a:r>
            <a:r>
              <a:rPr lang="en-US" sz="3200" b="1" dirty="0" smtClean="0"/>
              <a:t>business</a:t>
            </a:r>
            <a:r>
              <a:rPr lang="en-US" sz="3200" dirty="0" smtClean="0"/>
              <a:t> </a:t>
            </a:r>
            <a:r>
              <a:rPr lang="en-US" sz="2400" dirty="0" smtClean="0"/>
              <a:t>– to use </a:t>
            </a:r>
            <a:r>
              <a:rPr lang="en-US" sz="2400" dirty="0"/>
              <a:t>its resources and engage in activities designed to </a:t>
            </a:r>
            <a:r>
              <a:rPr lang="en-US" sz="3200" b="1" dirty="0"/>
              <a:t>increase its profits</a:t>
            </a:r>
            <a:r>
              <a:rPr lang="en-US" sz="2400" dirty="0"/>
              <a:t> so long as it stays within the rules of the game, which is to say, engages in open and free competition without deception or fraud</a:t>
            </a:r>
            <a:r>
              <a:rPr lang="en-US" sz="2400" dirty="0" smtClean="0"/>
              <a:t>.“</a:t>
            </a:r>
          </a:p>
          <a:p>
            <a:endParaRPr lang="en-US" sz="2400" dirty="0" smtClean="0"/>
          </a:p>
          <a:p>
            <a:r>
              <a:rPr lang="en-US" sz="2400" dirty="0"/>
              <a:t>	</a:t>
            </a:r>
            <a:r>
              <a:rPr lang="en-US" sz="2400" dirty="0" smtClean="0"/>
              <a:t>– </a:t>
            </a:r>
            <a:r>
              <a:rPr lang="en-US" sz="2400" b="1" i="1" dirty="0" smtClean="0"/>
              <a:t>New York Times</a:t>
            </a:r>
            <a:r>
              <a:rPr lang="en-US" sz="2400" b="1" dirty="0" smtClean="0"/>
              <a:t> (1970)</a:t>
            </a:r>
            <a:endParaRPr lang="en-US" sz="2400" b="1"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1676399"/>
            <a:ext cx="3276600" cy="37446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le 3"/>
          <p:cNvSpPr>
            <a:spLocks noGrp="1"/>
          </p:cNvSpPr>
          <p:nvPr>
            <p:ph type="title"/>
          </p:nvPr>
        </p:nvSpPr>
        <p:spPr/>
        <p:txBody>
          <a:bodyPr>
            <a:normAutofit fontScale="90000"/>
          </a:bodyPr>
          <a:lstStyle/>
          <a:p>
            <a:pPr algn="ctr"/>
            <a:r>
              <a:rPr lang="en-US" sz="3200" dirty="0" smtClean="0">
                <a:solidFill>
                  <a:schemeClr val="tx1"/>
                </a:solidFill>
              </a:rPr>
              <a:t>Nobel Laureate in Economics</a:t>
            </a:r>
            <a:br>
              <a:rPr lang="en-US" sz="3200" dirty="0" smtClean="0">
                <a:solidFill>
                  <a:schemeClr val="tx1"/>
                </a:solidFill>
              </a:rPr>
            </a:br>
            <a:r>
              <a:rPr lang="en-US" sz="3200" dirty="0" smtClean="0">
                <a:solidFill>
                  <a:schemeClr val="tx1"/>
                </a:solidFill>
              </a:rPr>
              <a:t>Dr. Milton Friedman (14 years later)</a:t>
            </a:r>
            <a:r>
              <a:rPr lang="en-US" sz="3200" i="1" dirty="0">
                <a:solidFill>
                  <a:schemeClr val="tx1"/>
                </a:solidFill>
              </a:rPr>
              <a:t/>
            </a:r>
            <a:br>
              <a:rPr lang="en-US" sz="3200" i="1" dirty="0">
                <a:solidFill>
                  <a:schemeClr val="tx1"/>
                </a:solidFill>
              </a:rPr>
            </a:br>
            <a:endParaRPr lang="en-US" sz="3200" dirty="0">
              <a:solidFill>
                <a:schemeClr val="tx1"/>
              </a:solidFill>
            </a:endParaRPr>
          </a:p>
        </p:txBody>
      </p:sp>
      <p:sp>
        <p:nvSpPr>
          <p:cNvPr id="7"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28</a:t>
            </a:fld>
            <a:endParaRPr lang="en-US" sz="1400" b="1" dirty="0"/>
          </a:p>
        </p:txBody>
      </p:sp>
    </p:spTree>
    <p:extLst>
      <p:ext uri="{BB962C8B-B14F-4D97-AF65-F5344CB8AC3E}">
        <p14:creationId xmlns:p14="http://schemas.microsoft.com/office/powerpoint/2010/main" xmlns="" val="31551262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TPB\Desktop\HIP Investor\Conference Slides\HRA Screenshots\RG Barry N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1295400"/>
            <a:ext cx="7972508" cy="48768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685800" y="76200"/>
            <a:ext cx="8229600" cy="1143000"/>
          </a:xfrm>
        </p:spPr>
        <p:txBody>
          <a:bodyPr>
            <a:noAutofit/>
          </a:bodyPr>
          <a:lstStyle/>
          <a:p>
            <a:pPr algn="ctr"/>
            <a:r>
              <a:rPr lang="en-US" sz="3200" dirty="0">
                <a:solidFill>
                  <a:schemeClr val="tx1"/>
                </a:solidFill>
              </a:rPr>
              <a:t>R.G. Barry </a:t>
            </a:r>
            <a:r>
              <a:rPr lang="en-US" sz="3200" dirty="0" smtClean="0">
                <a:solidFill>
                  <a:schemeClr val="tx1"/>
                </a:solidFill>
              </a:rPr>
              <a:t>Corporation (ticker: DFZ)’s</a:t>
            </a:r>
            <a:br>
              <a:rPr lang="en-US" sz="3200" dirty="0" smtClean="0">
                <a:solidFill>
                  <a:schemeClr val="tx1"/>
                </a:solidFill>
              </a:rPr>
            </a:br>
            <a:r>
              <a:rPr lang="en-US" sz="3200" dirty="0" smtClean="0">
                <a:solidFill>
                  <a:schemeClr val="tx1"/>
                </a:solidFill>
              </a:rPr>
              <a:t>Human Capital Grew Profit +12.4% in 1969</a:t>
            </a:r>
            <a:endParaRPr lang="en-US" sz="3200" dirty="0">
              <a:solidFill>
                <a:schemeClr val="tx1"/>
              </a:solidFill>
            </a:endParaRPr>
          </a:p>
        </p:txBody>
      </p:sp>
      <p:sp>
        <p:nvSpPr>
          <p:cNvPr id="7"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29</a:t>
            </a:fld>
            <a:endParaRPr lang="en-US" sz="1400" b="1" dirty="0"/>
          </a:p>
        </p:txBody>
      </p:sp>
      <p:sp>
        <p:nvSpPr>
          <p:cNvPr id="8" name="TextBox 7"/>
          <p:cNvSpPr txBox="1"/>
          <p:nvPr/>
        </p:nvSpPr>
        <p:spPr>
          <a:xfrm>
            <a:off x="3429000" y="5983069"/>
            <a:ext cx="5257800" cy="646331"/>
          </a:xfrm>
          <a:prstGeom prst="rect">
            <a:avLst/>
          </a:prstGeom>
          <a:solidFill>
            <a:srgbClr val="8CE23E"/>
          </a:solidFill>
        </p:spPr>
        <p:txBody>
          <a:bodyPr wrap="square" rtlCol="0">
            <a:spAutoFit/>
          </a:bodyPr>
          <a:lstStyle/>
          <a:p>
            <a:r>
              <a:rPr lang="en-US" sz="3600" b="1" dirty="0" smtClean="0"/>
              <a:t> Higher Profit = +12.4%</a:t>
            </a:r>
            <a:endParaRPr lang="en-US" sz="3600" b="1" dirty="0"/>
          </a:p>
        </p:txBody>
      </p:sp>
    </p:spTree>
    <p:extLst>
      <p:ext uri="{BB962C8B-B14F-4D97-AF65-F5344CB8AC3E}">
        <p14:creationId xmlns:p14="http://schemas.microsoft.com/office/powerpoint/2010/main" xmlns="" val="1633340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487362"/>
          </a:xfrm>
        </p:spPr>
        <p:txBody>
          <a:bodyPr rtlCol="0">
            <a:noAutofit/>
          </a:bodyPr>
          <a:lstStyle/>
          <a:p>
            <a:pPr eaLnBrk="1" fontAlgn="auto" hangingPunct="1">
              <a:spcAft>
                <a:spcPts val="0"/>
              </a:spcAft>
              <a:defRPr/>
            </a:pPr>
            <a:r>
              <a:rPr lang="en-US" sz="3200" dirty="0" smtClean="0">
                <a:solidFill>
                  <a:schemeClr val="tx1"/>
                </a:solidFill>
              </a:rPr>
              <a:t>Disclosure and Assumptions</a:t>
            </a:r>
            <a:endParaRPr lang="en-US" sz="3200" dirty="0">
              <a:solidFill>
                <a:schemeClr val="tx1"/>
              </a:solidFill>
            </a:endParaRPr>
          </a:p>
        </p:txBody>
      </p:sp>
      <p:sp>
        <p:nvSpPr>
          <p:cNvPr id="6" name="Slide Number Placeholder 5"/>
          <p:cNvSpPr>
            <a:spLocks noGrp="1"/>
          </p:cNvSpPr>
          <p:nvPr>
            <p:ph type="sldNum" sz="quarter" idx="12"/>
          </p:nvPr>
        </p:nvSpPr>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3</a:t>
            </a:fld>
            <a:endParaRPr lang="en-US" sz="1400" b="1" dirty="0"/>
          </a:p>
        </p:txBody>
      </p:sp>
      <p:sp>
        <p:nvSpPr>
          <p:cNvPr id="17411" name="Text Box 6"/>
          <p:cNvSpPr txBox="1">
            <a:spLocks noChangeArrowheads="1"/>
          </p:cNvSpPr>
          <p:nvPr/>
        </p:nvSpPr>
        <p:spPr bwMode="auto">
          <a:xfrm>
            <a:off x="1066800" y="685799"/>
            <a:ext cx="7848600" cy="5786199"/>
          </a:xfrm>
          <a:prstGeom prst="rect">
            <a:avLst/>
          </a:prstGeom>
          <a:noFill/>
          <a:ln w="9525">
            <a:noFill/>
            <a:miter lim="800000"/>
            <a:headEnd/>
            <a:tailEnd/>
          </a:ln>
        </p:spPr>
        <p:txBody>
          <a:bodyPr wrap="square">
            <a:spAutoFit/>
          </a:bodyPr>
          <a:lstStyle/>
          <a:p>
            <a:r>
              <a:rPr lang="en-US" b="1" dirty="0"/>
              <a:t>R. Paul Herman is CEO and a registered representative of HIP Investor Inc., an investment adviser registered in the States of CA, WA and IL.</a:t>
            </a:r>
            <a:endParaRPr lang="en-US" sz="1200" dirty="0"/>
          </a:p>
          <a:p>
            <a:endParaRPr lang="en-US" sz="1200" dirty="0"/>
          </a:p>
          <a:p>
            <a:r>
              <a:rPr lang="en-US" sz="1200" dirty="0"/>
              <a:t>The HIP Portfolio results represent the results of actual trading since inception by means of the application of a model, assuming a $100,000 beginning portfolio. Client results may differ depending on the size of account, timing of trading and reinvestment of dividends.  There are inherent limitations of showing composite portfolio performance based on model results. Unlike actual client-performance records (which can vary by client), model results cannot accurately reflect the effect of material economic or market factors on the price of the securities, and therefore, results may be over or under-stated due to the impact of these factors. Since model results do not represent actual client-specific trading and may not accurately reflect the impact of material economic and market factors, it is unknown what effect these factors might have had on HIP's decision making if HIP Investor were actually reporting client portfolios. During the period for which model results are shown, securities of U.S. companies have generally been rising, and the model returns are partly a function of this market environment. If this environment were to change materially, the model results portrayed by HIP would, in all likelihood, reflect results different from those portrayed.</a:t>
            </a:r>
          </a:p>
          <a:p>
            <a:endParaRPr lang="en-US" sz="1200" dirty="0"/>
          </a:p>
          <a:p>
            <a:r>
              <a:rPr lang="en-US" sz="1200" dirty="0"/>
              <a:t>The HIP 100 Portfolio and the S&amp;P 100 indexed portfolio are actual net-of-fees results since inception of the model on 7/30/2009, including reinvested dividends and stock splits, and each deducts fees and trading costs quarterly based on a $100,000 beginning balance at the inception date, as a client would have paid to HIP on a quarterly basis in advance for advisory fees and brokerage costs. During the period for which model results are shown, HIP has maintained the same investment strategies and advisory services as those that HIP  offers to clients. There is potential for loss as well as for profits. It should not be assumed that the recommendations made in the future will be profitable or will equal the performance of the securities in the portfolio. The S&amp;P index is shown as a general market indicator and is not available for direct investment. Tax consequences have not been considered. Investments are managed by HIP Investor Inc as the investment adviser via separately managed accounts at FOLIO or at Charles Schwab Institutional.</a:t>
            </a:r>
          </a:p>
          <a:p>
            <a:endParaRPr lang="en-US" sz="1400" b="1" dirty="0"/>
          </a:p>
          <a:p>
            <a:r>
              <a:rPr lang="en-US" sz="1600" b="1" dirty="0"/>
              <a:t>This is not an offer of securities.</a:t>
            </a:r>
            <a:r>
              <a:rPr lang="en-US" sz="1600" dirty="0"/>
              <a:t>  </a:t>
            </a:r>
            <a:r>
              <a:rPr lang="en-US" sz="1600" dirty="0" smtClean="0"/>
              <a:t> </a:t>
            </a:r>
            <a:br>
              <a:rPr lang="en-US" sz="1600" dirty="0" smtClean="0"/>
            </a:br>
            <a:r>
              <a:rPr lang="en-US" sz="1600" b="1" dirty="0" smtClean="0"/>
              <a:t>Past </a:t>
            </a:r>
            <a:r>
              <a:rPr lang="en-US" sz="1600" b="1" dirty="0"/>
              <a:t>results are not indicative of future performance</a:t>
            </a:r>
            <a:r>
              <a:rPr lang="en-US" sz="1600" dirty="0"/>
              <a:t>.</a:t>
            </a:r>
            <a:r>
              <a:rPr lang="en-US" sz="1400" dirty="0"/>
              <a:t> </a:t>
            </a:r>
          </a:p>
        </p:txBody>
      </p:sp>
    </p:spTree>
    <p:extLst>
      <p:ext uri="{BB962C8B-B14F-4D97-AF65-F5344CB8AC3E}">
        <p14:creationId xmlns:p14="http://schemas.microsoft.com/office/powerpoint/2010/main" xmlns="" val="41387008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TPB\Desktop\HIP Investor\Conference Slides\HRA Screenshots\RG Barry BS.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7800" y="1092720"/>
            <a:ext cx="6477000" cy="538428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685800" y="0"/>
            <a:ext cx="8229600" cy="1143000"/>
          </a:xfrm>
        </p:spPr>
        <p:txBody>
          <a:bodyPr>
            <a:noAutofit/>
          </a:bodyPr>
          <a:lstStyle/>
          <a:p>
            <a:pPr algn="ctr"/>
            <a:r>
              <a:rPr lang="en-US" sz="3200" dirty="0">
                <a:solidFill>
                  <a:schemeClr val="tx1"/>
                </a:solidFill>
              </a:rPr>
              <a:t>R.G. Barry </a:t>
            </a:r>
            <a:r>
              <a:rPr lang="en-US" sz="3200" dirty="0" smtClean="0">
                <a:solidFill>
                  <a:schemeClr val="tx1"/>
                </a:solidFill>
              </a:rPr>
              <a:t>Corporation’s Assets Grew +7% </a:t>
            </a:r>
            <a:br>
              <a:rPr lang="en-US" sz="3200" dirty="0" smtClean="0">
                <a:solidFill>
                  <a:schemeClr val="tx1"/>
                </a:solidFill>
              </a:rPr>
            </a:br>
            <a:r>
              <a:rPr lang="en-US" sz="3200" dirty="0" smtClean="0">
                <a:solidFill>
                  <a:schemeClr val="tx1"/>
                </a:solidFill>
              </a:rPr>
              <a:t>With Human Capital on Balance Sheet</a:t>
            </a:r>
            <a:endParaRPr lang="en-US" sz="3200" dirty="0">
              <a:solidFill>
                <a:schemeClr val="tx1"/>
              </a:solidFill>
            </a:endParaRPr>
          </a:p>
        </p:txBody>
      </p:sp>
      <p:sp>
        <p:nvSpPr>
          <p:cNvPr id="6"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30</a:t>
            </a:fld>
            <a:endParaRPr lang="en-US" sz="1400" b="1" dirty="0"/>
          </a:p>
        </p:txBody>
      </p:sp>
      <p:sp>
        <p:nvSpPr>
          <p:cNvPr id="5" name="TextBox 4"/>
          <p:cNvSpPr txBox="1"/>
          <p:nvPr/>
        </p:nvSpPr>
        <p:spPr>
          <a:xfrm>
            <a:off x="457200" y="2209800"/>
            <a:ext cx="4724400" cy="523220"/>
          </a:xfrm>
          <a:prstGeom prst="rect">
            <a:avLst/>
          </a:prstGeom>
          <a:solidFill>
            <a:srgbClr val="8CE23E"/>
          </a:solidFill>
        </p:spPr>
        <p:txBody>
          <a:bodyPr wrap="square" rtlCol="0">
            <a:spAutoFit/>
          </a:bodyPr>
          <a:lstStyle/>
          <a:p>
            <a:r>
              <a:rPr lang="en-US" sz="2800" b="1" dirty="0" smtClean="0"/>
              <a:t> Higher Asset Value = +7%</a:t>
            </a:r>
            <a:endParaRPr lang="en-US" sz="2800" b="1" dirty="0"/>
          </a:p>
        </p:txBody>
      </p:sp>
    </p:spTree>
    <p:extLst>
      <p:ext uri="{BB962C8B-B14F-4D97-AF65-F5344CB8AC3E}">
        <p14:creationId xmlns:p14="http://schemas.microsoft.com/office/powerpoint/2010/main" xmlns="" val="41360678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xmlns="" val="2853430087"/>
              </p:ext>
            </p:extLst>
          </p:nvPr>
        </p:nvGraphicFramePr>
        <p:xfrm>
          <a:off x="1" y="1524000"/>
          <a:ext cx="91440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a:bodyPr>
          <a:lstStyle/>
          <a:p>
            <a:r>
              <a:rPr lang="en-US" sz="3200" dirty="0" smtClean="0">
                <a:solidFill>
                  <a:schemeClr val="tx1"/>
                </a:solidFill>
              </a:rPr>
              <a:t>Valuing People As an Asset:</a:t>
            </a:r>
            <a:br>
              <a:rPr lang="en-US" sz="3200" dirty="0" smtClean="0">
                <a:solidFill>
                  <a:schemeClr val="tx1"/>
                </a:solidFill>
              </a:rPr>
            </a:br>
            <a:r>
              <a:rPr lang="en-US" sz="3200" dirty="0" smtClean="0">
                <a:solidFill>
                  <a:schemeClr val="tx1"/>
                </a:solidFill>
              </a:rPr>
              <a:t>4 Main Methodologies</a:t>
            </a:r>
            <a:endParaRPr lang="en-US" sz="3200" dirty="0">
              <a:solidFill>
                <a:schemeClr val="tx1"/>
              </a:solidFill>
            </a:endParaRPr>
          </a:p>
        </p:txBody>
      </p:sp>
      <p:sp>
        <p:nvSpPr>
          <p:cNvPr id="5"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31</a:t>
            </a:fld>
            <a:endParaRPr lang="en-US" sz="1400" b="1" dirty="0"/>
          </a:p>
        </p:txBody>
      </p:sp>
    </p:spTree>
    <p:extLst>
      <p:ext uri="{BB962C8B-B14F-4D97-AF65-F5344CB8AC3E}">
        <p14:creationId xmlns:p14="http://schemas.microsoft.com/office/powerpoint/2010/main" xmlns="" val="28522857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8229600" cy="1143000"/>
          </a:xfrm>
        </p:spPr>
        <p:txBody>
          <a:bodyPr>
            <a:normAutofit/>
          </a:bodyPr>
          <a:lstStyle/>
          <a:p>
            <a:pPr algn="ctr"/>
            <a:r>
              <a:rPr lang="en-US" sz="3200" dirty="0" smtClean="0">
                <a:solidFill>
                  <a:schemeClr val="tx1"/>
                </a:solidFill>
              </a:rPr>
              <a:t>Quantifying Human Resource Value:</a:t>
            </a:r>
            <a:br>
              <a:rPr lang="en-US" sz="3200" dirty="0" smtClean="0">
                <a:solidFill>
                  <a:schemeClr val="tx1"/>
                </a:solidFill>
              </a:rPr>
            </a:br>
            <a:r>
              <a:rPr lang="en-US" sz="3200" dirty="0" smtClean="0">
                <a:solidFill>
                  <a:schemeClr val="tx1"/>
                </a:solidFill>
              </a:rPr>
              <a:t>4 Examples – Only In India</a:t>
            </a:r>
            <a:endParaRPr lang="en-US" sz="3200" dirty="0">
              <a:solidFill>
                <a:schemeClr val="tx1"/>
              </a:solidFill>
            </a:endParaRPr>
          </a:p>
        </p:txBody>
      </p:sp>
      <p:grpSp>
        <p:nvGrpSpPr>
          <p:cNvPr id="3" name="Group 9"/>
          <p:cNvGrpSpPr/>
          <p:nvPr/>
        </p:nvGrpSpPr>
        <p:grpSpPr>
          <a:xfrm>
            <a:off x="76200" y="1563377"/>
            <a:ext cx="3398261" cy="1027423"/>
            <a:chOff x="0" y="98207"/>
            <a:chExt cx="3291840" cy="2304529"/>
          </a:xfrm>
        </p:grpSpPr>
        <p:sp>
          <p:nvSpPr>
            <p:cNvPr id="11" name="Rounded Rectangle 10"/>
            <p:cNvSpPr/>
            <p:nvPr/>
          </p:nvSpPr>
          <p:spPr>
            <a:xfrm>
              <a:off x="0" y="98207"/>
              <a:ext cx="3291840" cy="2304529"/>
            </a:xfrm>
            <a:prstGeom prst="roundRect">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2" name="Rounded Rectangle 4"/>
            <p:cNvSpPr/>
            <p:nvPr/>
          </p:nvSpPr>
          <p:spPr>
            <a:xfrm>
              <a:off x="112498" y="210705"/>
              <a:ext cx="3066844" cy="20795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200" kern="1200" dirty="0" smtClean="0"/>
                <a:t>I. Historical </a:t>
              </a:r>
              <a:r>
                <a:rPr lang="en-US" sz="3200" dirty="0"/>
                <a:t>C</a:t>
              </a:r>
              <a:r>
                <a:rPr lang="en-US" sz="3200" kern="1200" dirty="0" smtClean="0"/>
                <a:t>ost</a:t>
              </a:r>
              <a:endParaRPr lang="en-US" sz="3200" kern="1200" dirty="0"/>
            </a:p>
          </p:txBody>
        </p:sp>
      </p:grpSp>
      <p:grpSp>
        <p:nvGrpSpPr>
          <p:cNvPr id="4" name="Group 15"/>
          <p:cNvGrpSpPr/>
          <p:nvPr/>
        </p:nvGrpSpPr>
        <p:grpSpPr>
          <a:xfrm>
            <a:off x="3810000" y="1524000"/>
            <a:ext cx="5105400" cy="945612"/>
            <a:chOff x="0" y="1366023"/>
            <a:chExt cx="3291840" cy="1300943"/>
          </a:xfrm>
        </p:grpSpPr>
        <p:sp>
          <p:nvSpPr>
            <p:cNvPr id="17" name="Rounded Rectangle 16"/>
            <p:cNvSpPr/>
            <p:nvPr/>
          </p:nvSpPr>
          <p:spPr>
            <a:xfrm>
              <a:off x="0" y="1366023"/>
              <a:ext cx="3291840" cy="1300943"/>
            </a:xfrm>
            <a:prstGeom prst="roundRect">
              <a:avLst/>
            </a:prstGeom>
          </p:spPr>
          <p:style>
            <a:lnRef idx="3">
              <a:schemeClr val="lt1">
                <a:hueOff val="0"/>
                <a:satOff val="0"/>
                <a:lumOff val="0"/>
                <a:alphaOff val="0"/>
              </a:schemeClr>
            </a:lnRef>
            <a:fillRef idx="1">
              <a:schemeClr val="accent2">
                <a:hueOff val="4681519"/>
                <a:satOff val="-5839"/>
                <a:lumOff val="1373"/>
                <a:alphaOff val="0"/>
              </a:schemeClr>
            </a:fillRef>
            <a:effectRef idx="1">
              <a:schemeClr val="accent2">
                <a:hueOff val="4681519"/>
                <a:satOff val="-5839"/>
                <a:lumOff val="1373"/>
                <a:alphaOff val="0"/>
              </a:schemeClr>
            </a:effectRef>
            <a:fontRef idx="minor">
              <a:schemeClr val="lt1"/>
            </a:fontRef>
          </p:style>
        </p:sp>
        <p:sp>
          <p:nvSpPr>
            <p:cNvPr id="18" name="Rounded Rectangle 4"/>
            <p:cNvSpPr/>
            <p:nvPr/>
          </p:nvSpPr>
          <p:spPr>
            <a:xfrm>
              <a:off x="63507" y="1429530"/>
              <a:ext cx="3164826" cy="11739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IV. Present </a:t>
              </a:r>
              <a:r>
                <a:rPr lang="en-US" sz="2700" kern="1200" dirty="0"/>
                <a:t>Value (PV) of </a:t>
              </a:r>
              <a:r>
                <a:rPr lang="en-US" sz="2700" kern="1200" dirty="0" smtClean="0"/>
                <a:t>Compensation</a:t>
              </a:r>
              <a:endParaRPr lang="en-US" sz="2700" kern="1200" dirty="0"/>
            </a:p>
          </p:txBody>
        </p:sp>
      </p:grpSp>
      <p:sp>
        <p:nvSpPr>
          <p:cNvPr id="5" name="TextBox 4"/>
          <p:cNvSpPr txBox="1"/>
          <p:nvPr/>
        </p:nvSpPr>
        <p:spPr>
          <a:xfrm>
            <a:off x="1161887" y="4137968"/>
            <a:ext cx="1230701" cy="523220"/>
          </a:xfrm>
          <a:prstGeom prst="rect">
            <a:avLst/>
          </a:prstGeom>
          <a:noFill/>
        </p:spPr>
        <p:txBody>
          <a:bodyPr wrap="square" rtlCol="0">
            <a:spAutoFit/>
          </a:bodyPr>
          <a:lstStyle/>
          <a:p>
            <a:r>
              <a:rPr lang="en-US" sz="2800" b="1" dirty="0" smtClean="0"/>
              <a:t>5,000</a:t>
            </a:r>
            <a:endParaRPr lang="en-US" sz="2800" b="1" dirty="0"/>
          </a:p>
        </p:txBody>
      </p:sp>
      <p:pic>
        <p:nvPicPr>
          <p:cNvPr id="19" name="Picture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79627" y="2686999"/>
            <a:ext cx="2335790" cy="9109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descr="C:\Users\TPB\Desktop\HIP Investor\Conference Slides\HRA Screenshots\ongc_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99878" y="3769956"/>
            <a:ext cx="1695287" cy="1259243"/>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C:\Users\TPB\Desktop\HIP Investor\Conference Slides\HRA Screenshots\cci_log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61201" y="5181600"/>
            <a:ext cx="1172641" cy="1172641"/>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TextBox 22"/>
          <p:cNvSpPr txBox="1"/>
          <p:nvPr/>
        </p:nvSpPr>
        <p:spPr>
          <a:xfrm>
            <a:off x="7306961" y="5506310"/>
            <a:ext cx="1291957" cy="523220"/>
          </a:xfrm>
          <a:prstGeom prst="rect">
            <a:avLst/>
          </a:prstGeom>
          <a:noFill/>
        </p:spPr>
        <p:txBody>
          <a:bodyPr wrap="square" rtlCol="0">
            <a:spAutoFit/>
          </a:bodyPr>
          <a:lstStyle/>
          <a:p>
            <a:r>
              <a:rPr lang="en-US" sz="2800" b="1" dirty="0" smtClean="0"/>
              <a:t>1,159</a:t>
            </a:r>
            <a:endParaRPr lang="en-US" sz="2800" b="1" dirty="0"/>
          </a:p>
        </p:txBody>
      </p:sp>
      <p:sp>
        <p:nvSpPr>
          <p:cNvPr id="24" name="TextBox 23"/>
          <p:cNvSpPr txBox="1"/>
          <p:nvPr/>
        </p:nvSpPr>
        <p:spPr>
          <a:xfrm>
            <a:off x="7162381" y="4204650"/>
            <a:ext cx="1291957" cy="523220"/>
          </a:xfrm>
          <a:prstGeom prst="rect">
            <a:avLst/>
          </a:prstGeom>
          <a:noFill/>
        </p:spPr>
        <p:txBody>
          <a:bodyPr wrap="square" rtlCol="0">
            <a:spAutoFit/>
          </a:bodyPr>
          <a:lstStyle/>
          <a:p>
            <a:r>
              <a:rPr lang="en-US" sz="2800" b="1" dirty="0" smtClean="0"/>
              <a:t>32,826</a:t>
            </a:r>
            <a:endParaRPr lang="en-US" sz="2800" b="1" dirty="0"/>
          </a:p>
        </p:txBody>
      </p:sp>
      <p:sp>
        <p:nvSpPr>
          <p:cNvPr id="25" name="TextBox 24"/>
          <p:cNvSpPr txBox="1"/>
          <p:nvPr/>
        </p:nvSpPr>
        <p:spPr>
          <a:xfrm>
            <a:off x="6981016" y="2880868"/>
            <a:ext cx="1654688" cy="523220"/>
          </a:xfrm>
          <a:prstGeom prst="rect">
            <a:avLst/>
          </a:prstGeom>
          <a:noFill/>
        </p:spPr>
        <p:txBody>
          <a:bodyPr wrap="square" rtlCol="0">
            <a:spAutoFit/>
          </a:bodyPr>
          <a:lstStyle/>
          <a:p>
            <a:r>
              <a:rPr lang="en-US" sz="2800" b="1" dirty="0" smtClean="0"/>
              <a:t>133,560</a:t>
            </a:r>
            <a:endParaRPr lang="en-US" sz="2800" b="1" dirty="0"/>
          </a:p>
        </p:txBody>
      </p:sp>
      <p:sp>
        <p:nvSpPr>
          <p:cNvPr id="26" name="TextBox 25"/>
          <p:cNvSpPr txBox="1"/>
          <p:nvPr/>
        </p:nvSpPr>
        <p:spPr>
          <a:xfrm>
            <a:off x="862838" y="2918575"/>
            <a:ext cx="1828800" cy="1107996"/>
          </a:xfrm>
          <a:prstGeom prst="rect">
            <a:avLst/>
          </a:prstGeom>
          <a:noFill/>
        </p:spPr>
        <p:txBody>
          <a:bodyPr wrap="square" rtlCol="0">
            <a:spAutoFit/>
          </a:bodyPr>
          <a:lstStyle/>
          <a:p>
            <a:r>
              <a:rPr lang="en-US" sz="2200" b="1" dirty="0" smtClean="0">
                <a:solidFill>
                  <a:schemeClr val="tx2"/>
                </a:solidFill>
                <a:latin typeface="Arial Black" pitchFamily="34" charset="0"/>
              </a:rPr>
              <a:t>Southern</a:t>
            </a:r>
          </a:p>
          <a:p>
            <a:r>
              <a:rPr lang="en-US" sz="2200" b="1" dirty="0" smtClean="0">
                <a:solidFill>
                  <a:schemeClr val="tx2"/>
                </a:solidFill>
                <a:latin typeface="Arial Black" pitchFamily="34" charset="0"/>
              </a:rPr>
              <a:t>Petroleum</a:t>
            </a:r>
          </a:p>
          <a:p>
            <a:r>
              <a:rPr lang="en-US" sz="2200" b="1" dirty="0" smtClean="0">
                <a:solidFill>
                  <a:schemeClr val="tx2"/>
                </a:solidFill>
                <a:latin typeface="Arial Black" pitchFamily="34" charset="0"/>
              </a:rPr>
              <a:t>Industries</a:t>
            </a:r>
            <a:endParaRPr lang="en-US" sz="2200" b="1" dirty="0">
              <a:solidFill>
                <a:schemeClr val="tx2"/>
              </a:solidFill>
              <a:latin typeface="Arial Black" pitchFamily="34" charset="0"/>
            </a:endParaRPr>
          </a:p>
        </p:txBody>
      </p:sp>
      <p:sp>
        <p:nvSpPr>
          <p:cNvPr id="20"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32</a:t>
            </a:fld>
            <a:endParaRPr lang="en-US" sz="1400" b="1" dirty="0"/>
          </a:p>
        </p:txBody>
      </p:sp>
    </p:spTree>
    <p:extLst>
      <p:ext uri="{BB962C8B-B14F-4D97-AF65-F5344CB8AC3E}">
        <p14:creationId xmlns:p14="http://schemas.microsoft.com/office/powerpoint/2010/main" xmlns="" val="6572567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476" y="0"/>
            <a:ext cx="8229600" cy="487362"/>
          </a:xfrm>
        </p:spPr>
        <p:txBody>
          <a:bodyPr>
            <a:noAutofit/>
          </a:bodyPr>
          <a:lstStyle/>
          <a:p>
            <a:pPr>
              <a:defRPr/>
            </a:pPr>
            <a:r>
              <a:rPr lang="en-US" sz="2600" dirty="0" smtClean="0">
                <a:solidFill>
                  <a:schemeClr val="tx1"/>
                </a:solidFill>
              </a:rPr>
              <a:t>Infosys’s Annual Report Calculates Human Capital</a:t>
            </a:r>
            <a:endParaRPr lang="en-US" sz="2600" dirty="0">
              <a:solidFill>
                <a:schemeClr val="tx1"/>
              </a:solidFill>
            </a:endParaRPr>
          </a:p>
        </p:txBody>
      </p:sp>
      <p:pic>
        <p:nvPicPr>
          <p:cNvPr id="5122" name="Picture 2" descr="C:\Users\TPB\Desktop\HIP Investor\Conference Slides\HRA Screenshots\Infosys Captur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423042"/>
            <a:ext cx="8077200" cy="6000206"/>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53200" y="1981200"/>
            <a:ext cx="1653026" cy="64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33</a:t>
            </a:fld>
            <a:endParaRPr lang="en-US" sz="1400" b="1" dirty="0"/>
          </a:p>
        </p:txBody>
      </p:sp>
    </p:spTree>
    <p:extLst>
      <p:ext uri="{BB962C8B-B14F-4D97-AF65-F5344CB8AC3E}">
        <p14:creationId xmlns:p14="http://schemas.microsoft.com/office/powerpoint/2010/main" xmlns="" val="16250912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22382" y="1149479"/>
            <a:ext cx="7718289" cy="5715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b="1" dirty="0"/>
          </a:p>
        </p:txBody>
      </p:sp>
      <p:sp>
        <p:nvSpPr>
          <p:cNvPr id="4" name="Title 3"/>
          <p:cNvSpPr>
            <a:spLocks noGrp="1"/>
          </p:cNvSpPr>
          <p:nvPr>
            <p:ph type="title"/>
          </p:nvPr>
        </p:nvSpPr>
        <p:spPr>
          <a:xfrm>
            <a:off x="457200" y="152400"/>
            <a:ext cx="8229600" cy="1143000"/>
          </a:xfrm>
        </p:spPr>
        <p:txBody>
          <a:bodyPr>
            <a:normAutofit/>
          </a:bodyPr>
          <a:lstStyle/>
          <a:p>
            <a:pPr algn="ctr"/>
            <a:r>
              <a:rPr lang="en-US" sz="3200" dirty="0" smtClean="0">
                <a:solidFill>
                  <a:schemeClr val="tx1"/>
                </a:solidFill>
              </a:rPr>
              <a:t>From 1998-2011, Infosys</a:t>
            </a:r>
            <a:br>
              <a:rPr lang="en-US" sz="3200" dirty="0" smtClean="0">
                <a:solidFill>
                  <a:schemeClr val="tx1"/>
                </a:solidFill>
              </a:rPr>
            </a:br>
            <a:r>
              <a:rPr lang="en-US" sz="3200" dirty="0" smtClean="0">
                <a:solidFill>
                  <a:schemeClr val="tx1"/>
                </a:solidFill>
              </a:rPr>
              <a:t>Grew the Value of its Human Capital</a:t>
            </a:r>
            <a:endParaRPr lang="en-US" sz="3200" dirty="0">
              <a:solidFill>
                <a:schemeClr val="tx1"/>
              </a:solidFill>
            </a:endParaRPr>
          </a:p>
        </p:txBody>
      </p:sp>
      <p:sp>
        <p:nvSpPr>
          <p:cNvPr id="6"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34</a:t>
            </a:fld>
            <a:endParaRPr lang="en-US" sz="1400" b="1"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2382" y="1295400"/>
            <a:ext cx="8168841" cy="48626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80289" y="1905000"/>
            <a:ext cx="1653026" cy="64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674136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a:spLocks noGrp="1"/>
          </p:cNvSpPr>
          <p:nvPr>
            <p:ph type="title"/>
          </p:nvPr>
        </p:nvSpPr>
        <p:spPr>
          <a:xfrm>
            <a:off x="457200" y="76200"/>
            <a:ext cx="8229600" cy="1143000"/>
          </a:xfrm>
        </p:spPr>
        <p:txBody>
          <a:bodyPr>
            <a:normAutofit/>
          </a:bodyPr>
          <a:lstStyle/>
          <a:p>
            <a:pPr algn="ctr"/>
            <a:r>
              <a:rPr lang="en-US" sz="3200" dirty="0" smtClean="0">
                <a:solidFill>
                  <a:schemeClr val="tx1"/>
                </a:solidFill>
              </a:rPr>
              <a:t>Average Employee’s Human Capital Value </a:t>
            </a:r>
            <a:br>
              <a:rPr lang="en-US" sz="3200" dirty="0" smtClean="0">
                <a:solidFill>
                  <a:schemeClr val="tx1"/>
                </a:solidFill>
              </a:rPr>
            </a:br>
            <a:r>
              <a:rPr lang="en-US" sz="3200" dirty="0" smtClean="0">
                <a:solidFill>
                  <a:schemeClr val="tx1"/>
                </a:solidFill>
              </a:rPr>
              <a:t>at Infosys Grew Over The Past 14 Years</a:t>
            </a:r>
            <a:endParaRPr lang="en-US" sz="3200" dirty="0">
              <a:solidFill>
                <a:schemeClr val="tx1"/>
              </a:solidFill>
            </a:endParaRPr>
          </a:p>
        </p:txBody>
      </p:sp>
      <p:sp>
        <p:nvSpPr>
          <p:cNvPr id="5"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35</a:t>
            </a:fld>
            <a:endParaRPr lang="en-US" sz="1400"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4422" y="1331072"/>
            <a:ext cx="8305800" cy="49926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21538" y="2133600"/>
            <a:ext cx="1653026" cy="64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835091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a:spLocks noGrp="1"/>
          </p:cNvSpPr>
          <p:nvPr>
            <p:ph type="title"/>
          </p:nvPr>
        </p:nvSpPr>
        <p:spPr>
          <a:xfrm>
            <a:off x="457200" y="76200"/>
            <a:ext cx="8229600" cy="1143000"/>
          </a:xfrm>
        </p:spPr>
        <p:txBody>
          <a:bodyPr>
            <a:normAutofit/>
          </a:bodyPr>
          <a:lstStyle/>
          <a:p>
            <a:pPr algn="ctr"/>
            <a:r>
              <a:rPr lang="en-US" sz="3200" dirty="0" smtClean="0">
                <a:solidFill>
                  <a:schemeClr val="tx1"/>
                </a:solidFill>
              </a:rPr>
              <a:t>Infosys Has Grown Its Market Value </a:t>
            </a:r>
            <a:br>
              <a:rPr lang="en-US" sz="3200" dirty="0" smtClean="0">
                <a:solidFill>
                  <a:schemeClr val="tx1"/>
                </a:solidFill>
              </a:rPr>
            </a:br>
            <a:r>
              <a:rPr lang="en-US" sz="3200" dirty="0" smtClean="0">
                <a:solidFill>
                  <a:schemeClr val="tx1"/>
                </a:solidFill>
              </a:rPr>
              <a:t>By Investing in Its Human Capital</a:t>
            </a:r>
            <a:endParaRPr lang="en-US" sz="3200" dirty="0">
              <a:solidFill>
                <a:schemeClr val="tx1"/>
              </a:solidFill>
            </a:endParaRPr>
          </a:p>
        </p:txBody>
      </p:sp>
      <p:sp>
        <p:nvSpPr>
          <p:cNvPr id="5"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36</a:t>
            </a:fld>
            <a:endParaRPr lang="en-US" sz="1400" b="1" dirty="0"/>
          </a:p>
        </p:txBody>
      </p:sp>
      <p:pic>
        <p:nvPicPr>
          <p:cNvPr id="1026" name="Picture 2"/>
          <p:cNvPicPr>
            <a:picLocks noChangeAspect="1" noChangeArrowheads="1"/>
          </p:cNvPicPr>
          <p:nvPr/>
        </p:nvPicPr>
        <p:blipFill>
          <a:blip r:embed="rId2" cstate="print"/>
          <a:srcRect/>
          <a:stretch>
            <a:fillRect/>
          </a:stretch>
        </p:blipFill>
        <p:spPr bwMode="auto">
          <a:xfrm>
            <a:off x="542925" y="1352550"/>
            <a:ext cx="8067675" cy="5452254"/>
          </a:xfrm>
          <a:prstGeom prst="rect">
            <a:avLst/>
          </a:prstGeom>
          <a:noFill/>
          <a:ln w="9525">
            <a:noFill/>
            <a:miter lim="800000"/>
            <a:headEnd/>
            <a:tailEnd/>
          </a:ln>
        </p:spPr>
      </p:pic>
    </p:spTree>
    <p:extLst>
      <p:ext uri="{BB962C8B-B14F-4D97-AF65-F5344CB8AC3E}">
        <p14:creationId xmlns:p14="http://schemas.microsoft.com/office/powerpoint/2010/main" xmlns="" val="11070193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1143000"/>
          </a:xfrm>
        </p:spPr>
        <p:txBody>
          <a:bodyPr>
            <a:noAutofit/>
          </a:bodyPr>
          <a:lstStyle/>
          <a:p>
            <a:pPr algn="ctr"/>
            <a:r>
              <a:rPr lang="en-US" sz="3200" dirty="0" smtClean="0">
                <a:solidFill>
                  <a:schemeClr val="tx1"/>
                </a:solidFill>
              </a:rPr>
              <a:t>Recent Innovations in </a:t>
            </a:r>
            <a:br>
              <a:rPr lang="en-US" sz="3200" dirty="0" smtClean="0">
                <a:solidFill>
                  <a:schemeClr val="tx1"/>
                </a:solidFill>
              </a:rPr>
            </a:br>
            <a:r>
              <a:rPr lang="en-US" sz="3200" dirty="0" smtClean="0">
                <a:solidFill>
                  <a:schemeClr val="tx1"/>
                </a:solidFill>
              </a:rPr>
              <a:t>Valuing Intangibles and Human Capital</a:t>
            </a:r>
            <a:br>
              <a:rPr lang="en-US" sz="3200" dirty="0" smtClean="0">
                <a:solidFill>
                  <a:schemeClr val="tx1"/>
                </a:solidFill>
              </a:rPr>
            </a:br>
            <a:endParaRPr lang="en-US" sz="3200" dirty="0">
              <a:solidFill>
                <a:schemeClr val="tx1"/>
              </a:solidFill>
            </a:endParaRPr>
          </a:p>
        </p:txBody>
      </p:sp>
      <p:grpSp>
        <p:nvGrpSpPr>
          <p:cNvPr id="4" name="Group 9"/>
          <p:cNvGrpSpPr/>
          <p:nvPr/>
        </p:nvGrpSpPr>
        <p:grpSpPr>
          <a:xfrm>
            <a:off x="892841" y="1600200"/>
            <a:ext cx="7045431" cy="1723800"/>
            <a:chOff x="-291783" y="496281"/>
            <a:chExt cx="3642344" cy="2304529"/>
          </a:xfrm>
        </p:grpSpPr>
        <p:sp>
          <p:nvSpPr>
            <p:cNvPr id="11" name="Rounded Rectangle 10"/>
            <p:cNvSpPr/>
            <p:nvPr/>
          </p:nvSpPr>
          <p:spPr>
            <a:xfrm>
              <a:off x="-291783" y="496281"/>
              <a:ext cx="3642344" cy="2304529"/>
            </a:xfrm>
            <a:prstGeom prst="roundRect">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2" name="Rounded Rectangle 4"/>
            <p:cNvSpPr/>
            <p:nvPr/>
          </p:nvSpPr>
          <p:spPr>
            <a:xfrm>
              <a:off x="-168187" y="608777"/>
              <a:ext cx="3395151" cy="20795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dirty="0" smtClean="0"/>
                <a:t>V</a:t>
              </a:r>
              <a:r>
                <a:rPr lang="en-US" sz="3600" kern="1200" dirty="0" smtClean="0"/>
                <a:t>. Calculated </a:t>
              </a:r>
              <a:br>
                <a:rPr lang="en-US" sz="3600" kern="1200" dirty="0" smtClean="0"/>
              </a:br>
              <a:r>
                <a:rPr lang="en-US" sz="3600" kern="1200" dirty="0" smtClean="0"/>
                <a:t>Intangible Value (CIV)*</a:t>
              </a:r>
              <a:endParaRPr lang="en-US" sz="3600" kern="1200" dirty="0"/>
            </a:p>
          </p:txBody>
        </p:sp>
      </p:grpSp>
      <p:grpSp>
        <p:nvGrpSpPr>
          <p:cNvPr id="5" name="Group 15"/>
          <p:cNvGrpSpPr/>
          <p:nvPr/>
        </p:nvGrpSpPr>
        <p:grpSpPr>
          <a:xfrm>
            <a:off x="902359" y="3429000"/>
            <a:ext cx="7081206" cy="1981200"/>
            <a:chOff x="-53002" y="1366023"/>
            <a:chExt cx="3344320" cy="1300943"/>
          </a:xfrm>
        </p:grpSpPr>
        <p:sp>
          <p:nvSpPr>
            <p:cNvPr id="17" name="Rounded Rectangle 16"/>
            <p:cNvSpPr/>
            <p:nvPr/>
          </p:nvSpPr>
          <p:spPr>
            <a:xfrm>
              <a:off x="-26761" y="1366023"/>
              <a:ext cx="3291840" cy="1300943"/>
            </a:xfrm>
            <a:prstGeom prst="roundRect">
              <a:avLst/>
            </a:prstGeom>
          </p:spPr>
          <p:style>
            <a:lnRef idx="3">
              <a:schemeClr val="lt1">
                <a:hueOff val="0"/>
                <a:satOff val="0"/>
                <a:lumOff val="0"/>
                <a:alphaOff val="0"/>
              </a:schemeClr>
            </a:lnRef>
            <a:fillRef idx="1">
              <a:schemeClr val="accent2">
                <a:hueOff val="4681519"/>
                <a:satOff val="-5839"/>
                <a:lumOff val="1373"/>
                <a:alphaOff val="0"/>
              </a:schemeClr>
            </a:fillRef>
            <a:effectRef idx="1">
              <a:schemeClr val="accent2">
                <a:hueOff val="4681519"/>
                <a:satOff val="-5839"/>
                <a:lumOff val="1373"/>
                <a:alphaOff val="0"/>
              </a:schemeClr>
            </a:effectRef>
            <a:fontRef idx="minor">
              <a:schemeClr val="lt1"/>
            </a:fontRef>
          </p:style>
        </p:sp>
        <p:sp>
          <p:nvSpPr>
            <p:cNvPr id="18" name="Rounded Rectangle 4"/>
            <p:cNvSpPr/>
            <p:nvPr/>
          </p:nvSpPr>
          <p:spPr>
            <a:xfrm>
              <a:off x="-53002" y="1470674"/>
              <a:ext cx="3344320" cy="11739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3600" dirty="0" smtClean="0"/>
                <a:t>V</a:t>
              </a:r>
              <a:r>
                <a:rPr lang="en-US" sz="3600" kern="1200" dirty="0" smtClean="0"/>
                <a:t>I. Human Capital </a:t>
              </a:r>
              <a:br>
                <a:rPr lang="en-US" sz="3600" kern="1200" dirty="0" smtClean="0"/>
              </a:br>
              <a:r>
                <a:rPr lang="en-US" sz="3600" dirty="0" smtClean="0"/>
                <a:t>Financial </a:t>
              </a:r>
              <a:r>
                <a:rPr lang="en-US" sz="3600" kern="1200" dirty="0" smtClean="0"/>
                <a:t>Statements** (HCF$)</a:t>
              </a:r>
              <a:endParaRPr lang="en-US" sz="3600" kern="1200" dirty="0"/>
            </a:p>
          </p:txBody>
        </p:sp>
      </p:grpSp>
      <p:sp>
        <p:nvSpPr>
          <p:cNvPr id="3" name="TextBox 2"/>
          <p:cNvSpPr txBox="1"/>
          <p:nvPr/>
        </p:nvSpPr>
        <p:spPr>
          <a:xfrm>
            <a:off x="198559" y="5877580"/>
            <a:ext cx="8517144" cy="461665"/>
          </a:xfrm>
          <a:prstGeom prst="rect">
            <a:avLst/>
          </a:prstGeom>
          <a:noFill/>
        </p:spPr>
        <p:txBody>
          <a:bodyPr wrap="square" rtlCol="0">
            <a:spAutoFit/>
          </a:bodyPr>
          <a:lstStyle/>
          <a:p>
            <a:r>
              <a:rPr lang="en-US" sz="1200" dirty="0" smtClean="0"/>
              <a:t>*</a:t>
            </a:r>
            <a:r>
              <a:rPr lang="en-US" sz="1200" dirty="0">
                <a:hlinkClick r:id="rId2"/>
              </a:rPr>
              <a:t>http://</a:t>
            </a:r>
            <a:r>
              <a:rPr lang="en-US" sz="1200" dirty="0" smtClean="0">
                <a:hlinkClick r:id="rId2"/>
              </a:rPr>
              <a:t>www.investopedia.com/terms/c/civ.asp#axzz1oIbCjM15</a:t>
            </a:r>
            <a:endParaRPr lang="en-US" sz="1200" dirty="0" smtClean="0"/>
          </a:p>
          <a:p>
            <a:r>
              <a:rPr lang="en-US" sz="1200" dirty="0" smtClean="0"/>
              <a:t>**</a:t>
            </a:r>
            <a:r>
              <a:rPr lang="en-US" sz="1200" dirty="0">
                <a:hlinkClick r:id="rId3"/>
              </a:rPr>
              <a:t>http://www.hcminst.com/products-services/human-capital-financial-statement/</a:t>
            </a:r>
            <a:endParaRPr lang="en-US" sz="1200" dirty="0"/>
          </a:p>
        </p:txBody>
      </p:sp>
      <p:sp>
        <p:nvSpPr>
          <p:cNvPr id="13"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37</a:t>
            </a:fld>
            <a:endParaRPr lang="en-US" sz="1400" b="1" dirty="0"/>
          </a:p>
        </p:txBody>
      </p:sp>
    </p:spTree>
    <p:extLst>
      <p:ext uri="{BB962C8B-B14F-4D97-AF65-F5344CB8AC3E}">
        <p14:creationId xmlns:p14="http://schemas.microsoft.com/office/powerpoint/2010/main" xmlns="" val="36554473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r>
              <a:rPr lang="en-US" smtClean="0"/>
              <a:t>CONFIDENTIAL © 2006-2012 HIP Investor Inc.     </a:t>
            </a:r>
            <a:fld id="{1C773F54-E88D-44A8-91FF-4EAD5773A9C3}" type="slidenum">
              <a:rPr lang="en-US" sz="1400" b="1" smtClean="0"/>
              <a:pPr>
                <a:defRPr/>
              </a:pPr>
              <a:t>38</a:t>
            </a:fld>
            <a:endParaRPr lang="en-US" sz="1400" b="1" dirty="0"/>
          </a:p>
        </p:txBody>
      </p:sp>
      <p:pic>
        <p:nvPicPr>
          <p:cNvPr id="2052" name="Picture 4" descr="Links to sample Human Impact Statement for 'Power from the People"/>
          <p:cNvPicPr>
            <a:picLocks noChangeAspect="1" noChangeArrowheads="1"/>
          </p:cNvPicPr>
          <p:nvPr/>
        </p:nvPicPr>
        <p:blipFill>
          <a:blip r:embed="rId2" cstate="print"/>
          <a:srcRect/>
          <a:stretch>
            <a:fillRect/>
          </a:stretch>
        </p:blipFill>
        <p:spPr bwMode="auto">
          <a:xfrm>
            <a:off x="4308764" y="0"/>
            <a:ext cx="3844636" cy="6858000"/>
          </a:xfrm>
          <a:prstGeom prst="rect">
            <a:avLst/>
          </a:prstGeom>
          <a:noFill/>
        </p:spPr>
      </p:pic>
      <p:sp>
        <p:nvSpPr>
          <p:cNvPr id="7" name="TextBox 6"/>
          <p:cNvSpPr txBox="1"/>
          <p:nvPr/>
        </p:nvSpPr>
        <p:spPr>
          <a:xfrm>
            <a:off x="0" y="1600200"/>
            <a:ext cx="4038600" cy="4462760"/>
          </a:xfrm>
          <a:prstGeom prst="rect">
            <a:avLst/>
          </a:prstGeom>
          <a:solidFill>
            <a:schemeClr val="bg1"/>
          </a:solidFill>
        </p:spPr>
        <p:txBody>
          <a:bodyPr wrap="square" rtlCol="0">
            <a:spAutoFit/>
          </a:bodyPr>
          <a:lstStyle/>
          <a:p>
            <a:pPr algn="ctr"/>
            <a:r>
              <a:rPr lang="en-US" sz="5400" b="1" i="1" dirty="0" smtClean="0">
                <a:latin typeface="Georgia" pitchFamily="18" charset="0"/>
              </a:rPr>
              <a:t>November </a:t>
            </a:r>
            <a:br>
              <a:rPr lang="en-US" sz="5400" b="1" i="1" dirty="0" smtClean="0">
                <a:latin typeface="Georgia" pitchFamily="18" charset="0"/>
              </a:rPr>
            </a:br>
            <a:r>
              <a:rPr lang="en-US" sz="5400" b="1" i="1" dirty="0" smtClean="0">
                <a:latin typeface="Georgia" pitchFamily="18" charset="0"/>
              </a:rPr>
              <a:t>2011:</a:t>
            </a:r>
          </a:p>
          <a:p>
            <a:pPr algn="ctr"/>
            <a:r>
              <a:rPr lang="en-US" sz="4400" b="1" i="1" dirty="0" smtClean="0">
                <a:latin typeface="Georgia" pitchFamily="18" charset="0"/>
              </a:rPr>
              <a:t>Jeff Higgins, Human Capital Institute</a:t>
            </a:r>
            <a:endParaRPr lang="en-US" sz="4400" b="1" i="1" dirty="0">
              <a:latin typeface="Georgia" pitchFamily="18" charset="0"/>
            </a:endParaRPr>
          </a:p>
        </p:txBody>
      </p:sp>
      <p:pic>
        <p:nvPicPr>
          <p:cNvPr id="8" name="Picture 7"/>
          <p:cNvPicPr>
            <a:picLocks noChangeAspect="1" noChangeArrowheads="1"/>
          </p:cNvPicPr>
          <p:nvPr/>
        </p:nvPicPr>
        <p:blipFill>
          <a:blip r:embed="rId3" cstate="print"/>
          <a:srcRect/>
          <a:stretch>
            <a:fillRect/>
          </a:stretch>
        </p:blipFill>
        <p:spPr bwMode="auto">
          <a:xfrm>
            <a:off x="1164265" y="228600"/>
            <a:ext cx="2874335" cy="12117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r>
              <a:rPr lang="en-US" smtClean="0"/>
              <a:t>CONFIDENTIAL © 2006-2012 HIP Investor Inc.     </a:t>
            </a:r>
            <a:fld id="{1C773F54-E88D-44A8-91FF-4EAD5773A9C3}" type="slidenum">
              <a:rPr lang="en-US" sz="1400" b="1" smtClean="0"/>
              <a:pPr>
                <a:defRPr/>
              </a:pPr>
              <a:t>39</a:t>
            </a:fld>
            <a:endParaRPr lang="en-US" sz="1400" b="1" dirty="0"/>
          </a:p>
        </p:txBody>
      </p:sp>
      <p:pic>
        <p:nvPicPr>
          <p:cNvPr id="63490" name="Picture 2"/>
          <p:cNvPicPr>
            <a:picLocks noChangeAspect="1" noChangeArrowheads="1"/>
          </p:cNvPicPr>
          <p:nvPr/>
        </p:nvPicPr>
        <p:blipFill>
          <a:blip r:embed="rId2" cstate="print"/>
          <a:srcRect/>
          <a:stretch>
            <a:fillRect/>
          </a:stretch>
        </p:blipFill>
        <p:spPr bwMode="auto">
          <a:xfrm>
            <a:off x="-914400" y="0"/>
            <a:ext cx="1301115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solidFill>
                  <a:schemeClr val="tx1"/>
                </a:solidFill>
                <a:latin typeface="Arial Black" pitchFamily="34" charset="0"/>
              </a:rPr>
              <a:t>Successful CFOs:</a:t>
            </a:r>
            <a:endParaRPr lang="en-US" sz="2400" dirty="0">
              <a:solidFill>
                <a:schemeClr val="tx1"/>
              </a:solidFill>
              <a:latin typeface="Arial Black" pitchFamily="34" charset="0"/>
            </a:endParaRPr>
          </a:p>
        </p:txBody>
      </p:sp>
      <p:sp>
        <p:nvSpPr>
          <p:cNvPr id="3" name="Content Placeholder 2"/>
          <p:cNvSpPr>
            <a:spLocks noGrp="1"/>
          </p:cNvSpPr>
          <p:nvPr>
            <p:ph idx="1"/>
          </p:nvPr>
        </p:nvSpPr>
        <p:spPr>
          <a:xfrm>
            <a:off x="152400" y="1600200"/>
            <a:ext cx="8763000" cy="4525963"/>
          </a:xfrm>
        </p:spPr>
        <p:txBody>
          <a:bodyPr>
            <a:normAutofit/>
          </a:bodyPr>
          <a:lstStyle/>
          <a:p>
            <a:pPr marL="457200" indent="-457200" algn="ctr">
              <a:buFont typeface="+mj-lt"/>
              <a:buAutoNum type="arabicPeriod"/>
            </a:pPr>
            <a:r>
              <a:rPr lang="en-US" sz="4400" dirty="0" smtClean="0">
                <a:solidFill>
                  <a:srgbClr val="FF0000"/>
                </a:solidFill>
                <a:latin typeface="Aharoni" pitchFamily="2" charset="-79"/>
                <a:cs typeface="Aharoni" pitchFamily="2" charset="-79"/>
              </a:rPr>
              <a:t>Illuminate RISKS</a:t>
            </a:r>
            <a:r>
              <a:rPr lang="en-US" sz="4400" dirty="0" smtClean="0">
                <a:latin typeface="Aharoni" pitchFamily="2" charset="-79"/>
                <a:cs typeface="Aharoni" pitchFamily="2" charset="-79"/>
              </a:rPr>
              <a:t/>
            </a:r>
            <a:br>
              <a:rPr lang="en-US" sz="4400" dirty="0" smtClean="0">
                <a:latin typeface="Aharoni" pitchFamily="2" charset="-79"/>
                <a:cs typeface="Aharoni" pitchFamily="2" charset="-79"/>
              </a:rPr>
            </a:br>
            <a:endParaRPr lang="en-US" sz="3600" dirty="0" smtClean="0">
              <a:latin typeface="Aharoni" pitchFamily="2" charset="-79"/>
              <a:cs typeface="Aharoni" pitchFamily="2" charset="-79"/>
            </a:endParaRPr>
          </a:p>
          <a:p>
            <a:pPr marL="457200" indent="-457200" algn="ctr">
              <a:buFont typeface="+mj-lt"/>
              <a:buAutoNum type="arabicPeriod"/>
            </a:pPr>
            <a:r>
              <a:rPr lang="en-US" sz="4400" dirty="0" smtClean="0">
                <a:solidFill>
                  <a:srgbClr val="008000"/>
                </a:solidFill>
                <a:latin typeface="Aharoni" pitchFamily="2" charset="-79"/>
                <a:cs typeface="Aharoni" pitchFamily="2" charset="-79"/>
              </a:rPr>
              <a:t>Secure &amp; Allocate RESOURCES</a:t>
            </a:r>
            <a:r>
              <a:rPr lang="en-US" sz="4400" dirty="0" smtClean="0">
                <a:latin typeface="Aharoni" pitchFamily="2" charset="-79"/>
                <a:cs typeface="Aharoni" pitchFamily="2" charset="-79"/>
              </a:rPr>
              <a:t/>
            </a:r>
            <a:br>
              <a:rPr lang="en-US" sz="4400" dirty="0" smtClean="0">
                <a:latin typeface="Aharoni" pitchFamily="2" charset="-79"/>
                <a:cs typeface="Aharoni" pitchFamily="2" charset="-79"/>
              </a:rPr>
            </a:br>
            <a:endParaRPr lang="en-US" sz="3600" dirty="0" smtClean="0">
              <a:latin typeface="Aharoni" pitchFamily="2" charset="-79"/>
              <a:cs typeface="Aharoni" pitchFamily="2" charset="-79"/>
            </a:endParaRPr>
          </a:p>
          <a:p>
            <a:pPr marL="457200" indent="-457200" algn="ctr">
              <a:buFont typeface="+mj-lt"/>
              <a:buAutoNum type="arabicPeriod"/>
            </a:pPr>
            <a:r>
              <a:rPr lang="en-US" sz="4400" dirty="0" smtClean="0">
                <a:latin typeface="Aharoni" pitchFamily="2" charset="-79"/>
                <a:cs typeface="Aharoni" pitchFamily="2" charset="-79"/>
              </a:rPr>
              <a:t>Enrich REPORTING</a:t>
            </a:r>
            <a:endParaRPr lang="en-US" sz="4400" dirty="0">
              <a:latin typeface="Aharoni" pitchFamily="2" charset="-79"/>
              <a:cs typeface="Aharoni" pitchFamily="2" charset="-79"/>
            </a:endParaRPr>
          </a:p>
        </p:txBody>
      </p:sp>
      <p:sp>
        <p:nvSpPr>
          <p:cNvPr id="4" name="Slide Number Placeholder 3"/>
          <p:cNvSpPr>
            <a:spLocks noGrp="1"/>
          </p:cNvSpPr>
          <p:nvPr>
            <p:ph type="sldNum" sz="quarter" idx="12"/>
          </p:nvPr>
        </p:nvSpPr>
        <p:spPr/>
        <p:txBody>
          <a:bodyPr/>
          <a:lstStyle/>
          <a:p>
            <a:pPr>
              <a:defRPr/>
            </a:pPr>
            <a:r>
              <a:rPr lang="en-US" smtClean="0"/>
              <a:t>CONFIDENTIAL © 2006-2012 HIP Investor Inc.     </a:t>
            </a:r>
            <a:fld id="{1C773F54-E88D-44A8-91FF-4EAD5773A9C3}" type="slidenum">
              <a:rPr lang="en-US" sz="1400" b="1" smtClean="0"/>
              <a:pPr>
                <a:defRPr/>
              </a:pPr>
              <a:t>4</a:t>
            </a:fld>
            <a:endParaRPr lang="en-US" sz="14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4083"/>
            <a:ext cx="8229600" cy="1143000"/>
          </a:xfrm>
        </p:spPr>
        <p:txBody>
          <a:bodyPr>
            <a:normAutofit/>
          </a:bodyPr>
          <a:lstStyle/>
          <a:p>
            <a:pPr algn="ctr"/>
            <a:r>
              <a:rPr lang="en-US" sz="3200" dirty="0" smtClean="0">
                <a:solidFill>
                  <a:schemeClr val="tx1"/>
                </a:solidFill>
              </a:rPr>
              <a:t>Human Capital Financial Statements (HCF$)</a:t>
            </a:r>
            <a:br>
              <a:rPr lang="en-US" sz="3200" dirty="0" smtClean="0">
                <a:solidFill>
                  <a:schemeClr val="tx1"/>
                </a:solidFill>
              </a:rPr>
            </a:br>
            <a:r>
              <a:rPr lang="en-US" sz="3200" dirty="0" smtClean="0">
                <a:solidFill>
                  <a:schemeClr val="tx1"/>
                </a:solidFill>
              </a:rPr>
              <a:t>Quantifies Your Most Important Assets</a:t>
            </a:r>
            <a:endParaRPr lang="en-US" sz="3200" dirty="0">
              <a:solidFill>
                <a:schemeClr val="tx1"/>
              </a:solidFill>
            </a:endParaRPr>
          </a:p>
        </p:txBody>
      </p:sp>
      <p:sp>
        <p:nvSpPr>
          <p:cNvPr id="5"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40</a:t>
            </a:fld>
            <a:endParaRPr lang="en-US" sz="1400" b="1" dirty="0"/>
          </a:p>
        </p:txBody>
      </p:sp>
      <p:pic>
        <p:nvPicPr>
          <p:cNvPr id="3" name="Picture 2" descr="C:\Users\TPB\Desktop\HIP Investor\Conference Slides\HRA Screenshots\hcmi_career path_Captur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6494" y="1219200"/>
            <a:ext cx="8818906" cy="5638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004150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solidFill>
                  <a:schemeClr val="tx1"/>
                </a:solidFill>
              </a:rPr>
              <a:t>India Cement Company: Workforce</a:t>
            </a:r>
            <a:endParaRPr lang="en-US" sz="3200" dirty="0">
              <a:solidFill>
                <a:schemeClr val="tx1"/>
              </a:solidFill>
            </a:endParaRPr>
          </a:p>
        </p:txBody>
      </p:sp>
      <p:pic>
        <p:nvPicPr>
          <p:cNvPr id="3074" name="Picture 2" descr="C:\Users\TPB\Desktop\HIP Investor\Conference Slides\HRA Screenshots\Cement Co Capture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0967" y="1271751"/>
            <a:ext cx="8015287" cy="5106057"/>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C:\Users\TPB\Desktop\HIP Investor\Conference Slides\HRA Screenshots\cci_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138663"/>
            <a:ext cx="990600" cy="9906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41</a:t>
            </a:fld>
            <a:endParaRPr lang="en-US" sz="1400" b="1" dirty="0"/>
          </a:p>
        </p:txBody>
      </p:sp>
    </p:spTree>
    <p:extLst>
      <p:ext uri="{BB962C8B-B14F-4D97-AF65-F5344CB8AC3E}">
        <p14:creationId xmlns:p14="http://schemas.microsoft.com/office/powerpoint/2010/main" xmlns="" val="12317245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normAutofit/>
          </a:bodyPr>
          <a:lstStyle/>
          <a:p>
            <a:r>
              <a:rPr lang="en-US" sz="3200" dirty="0" smtClean="0">
                <a:solidFill>
                  <a:schemeClr val="tx1"/>
                </a:solidFill>
              </a:rPr>
              <a:t>India Cement Company:  People Value</a:t>
            </a:r>
            <a:endParaRPr lang="en-US" sz="3200" dirty="0"/>
          </a:p>
        </p:txBody>
      </p:sp>
      <p:pic>
        <p:nvPicPr>
          <p:cNvPr id="4098" name="Picture 2" descr="C:\Users\TPB\Desktop\HIP Investor\Conference Slides\HRA Screenshots\Cement Co Capture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6559" y="1371600"/>
            <a:ext cx="8870352" cy="3767137"/>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C:\Users\TPB\Desktop\HIP Investor\Conference Slides\HRA Screenshots\cci_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5400" y="228600"/>
            <a:ext cx="993228" cy="99322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42</a:t>
            </a:fld>
            <a:endParaRPr lang="en-US" sz="1400" b="1" dirty="0"/>
          </a:p>
        </p:txBody>
      </p:sp>
    </p:spTree>
    <p:extLst>
      <p:ext uri="{BB962C8B-B14F-4D97-AF65-F5344CB8AC3E}">
        <p14:creationId xmlns:p14="http://schemas.microsoft.com/office/powerpoint/2010/main" xmlns="" val="6237346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43000" y="247770"/>
            <a:ext cx="8229600" cy="1143000"/>
          </a:xfrm>
        </p:spPr>
        <p:txBody>
          <a:bodyPr>
            <a:normAutofit/>
          </a:bodyPr>
          <a:lstStyle/>
          <a:p>
            <a:pPr algn="ctr"/>
            <a:r>
              <a:rPr lang="en-US" sz="3200" dirty="0" smtClean="0">
                <a:solidFill>
                  <a:schemeClr val="tx1"/>
                </a:solidFill>
              </a:rPr>
              <a:t>Starbucks Capitalizes PP&amp;E’s</a:t>
            </a:r>
            <a:br>
              <a:rPr lang="en-US" sz="3200" dirty="0" smtClean="0">
                <a:solidFill>
                  <a:schemeClr val="tx1"/>
                </a:solidFill>
              </a:rPr>
            </a:br>
            <a:r>
              <a:rPr lang="en-US" sz="3200" dirty="0" smtClean="0">
                <a:solidFill>
                  <a:schemeClr val="tx1"/>
                </a:solidFill>
              </a:rPr>
              <a:t>“Leasehold Improvements”: Why Not People?</a:t>
            </a:r>
            <a:endParaRPr lang="en-US" sz="3200" dirty="0">
              <a:solidFill>
                <a:schemeClr val="tx1"/>
              </a:solidFill>
            </a:endParaRPr>
          </a:p>
        </p:txBody>
      </p:sp>
      <p:pic>
        <p:nvPicPr>
          <p:cNvPr id="2051" name="Picture 3" descr="C:\Users\TPB\Desktop\HIP Investor\Conference Slides\HRA Screenshots\Starbucks Log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152400"/>
            <a:ext cx="1295400" cy="123837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Users\TPB\Desktop\HIP Investor\Conference Slides\HRA Screenshots\Starbucks Leasehold Improvement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7162" y="1581806"/>
            <a:ext cx="8758238" cy="420939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ounded Rectangle 2"/>
          <p:cNvSpPr/>
          <p:nvPr/>
        </p:nvSpPr>
        <p:spPr>
          <a:xfrm>
            <a:off x="457200" y="2895600"/>
            <a:ext cx="8458200" cy="304800"/>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43</a:t>
            </a:fld>
            <a:endParaRPr lang="en-US" sz="1400" b="1" dirty="0"/>
          </a:p>
        </p:txBody>
      </p:sp>
    </p:spTree>
    <p:extLst>
      <p:ext uri="{BB962C8B-B14F-4D97-AF65-F5344CB8AC3E}">
        <p14:creationId xmlns:p14="http://schemas.microsoft.com/office/powerpoint/2010/main" xmlns="" val="8643796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xmlns="" val="662751092"/>
              </p:ext>
            </p:extLst>
          </p:nvPr>
        </p:nvGraphicFramePr>
        <p:xfrm>
          <a:off x="228600" y="1974751"/>
          <a:ext cx="7999893" cy="4329566"/>
        </p:xfrm>
        <a:graphic>
          <a:graphicData uri="http://schemas.openxmlformats.org/drawingml/2006/table">
            <a:tbl>
              <a:tblPr firstRow="1" bandRow="1">
                <a:tableStyleId>{D7AC3CCA-C797-4891-BE02-D94E43425B78}</a:tableStyleId>
              </a:tblPr>
              <a:tblGrid>
                <a:gridCol w="3526425"/>
                <a:gridCol w="2236734"/>
                <a:gridCol w="2236734"/>
              </a:tblGrid>
              <a:tr h="371083">
                <a:tc>
                  <a:txBody>
                    <a:bodyPr/>
                    <a:lstStyle/>
                    <a:p>
                      <a:pPr algn="ctr"/>
                      <a:r>
                        <a:rPr lang="en-US" sz="1800" b="0" dirty="0" smtClean="0"/>
                        <a:t>Intangible Assets</a:t>
                      </a:r>
                      <a:r>
                        <a:rPr lang="en-US" sz="1800" b="0" baseline="0" dirty="0" smtClean="0"/>
                        <a:t> (IA) definition</a:t>
                      </a:r>
                      <a:endParaRPr lang="en-US" sz="1800" b="0" dirty="0"/>
                    </a:p>
                  </a:txBody>
                  <a:tcPr/>
                </a:tc>
                <a:tc>
                  <a:txBody>
                    <a:bodyPr/>
                    <a:lstStyle/>
                    <a:p>
                      <a:pPr algn="ctr"/>
                      <a:endParaRPr lang="en-US" sz="1800" dirty="0"/>
                    </a:p>
                  </a:txBody>
                  <a:tcPr/>
                </a:tc>
                <a:tc>
                  <a:txBody>
                    <a:bodyPr/>
                    <a:lstStyle/>
                    <a:p>
                      <a:pPr algn="ctr"/>
                      <a:endParaRPr lang="en-US" sz="1800" dirty="0"/>
                    </a:p>
                  </a:txBody>
                  <a:tcPr/>
                </a:tc>
              </a:tr>
              <a:tr h="372067">
                <a:tc>
                  <a:txBody>
                    <a:bodyPr/>
                    <a:lstStyle/>
                    <a:p>
                      <a:pPr algn="ctr"/>
                      <a:r>
                        <a:rPr lang="en-US" sz="1800" dirty="0" smtClean="0"/>
                        <a:t>IA recognition criteria</a:t>
                      </a:r>
                      <a:endParaRPr lang="en-US" sz="1800" dirty="0"/>
                    </a:p>
                  </a:txBody>
                  <a:tcPr/>
                </a:tc>
                <a:tc>
                  <a:txBody>
                    <a:bodyPr/>
                    <a:lstStyle/>
                    <a:p>
                      <a:pPr algn="ctr"/>
                      <a:endParaRPr lang="en-US" sz="1800" dirty="0"/>
                    </a:p>
                  </a:txBody>
                  <a:tcPr/>
                </a:tc>
                <a:tc>
                  <a:txBody>
                    <a:bodyPr/>
                    <a:lstStyle/>
                    <a:p>
                      <a:pPr algn="ctr"/>
                      <a:endParaRPr lang="en-US" sz="1800" dirty="0"/>
                    </a:p>
                  </a:txBody>
                  <a:tcPr/>
                </a:tc>
              </a:tr>
              <a:tr h="54507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IA amortized</a:t>
                      </a:r>
                      <a:r>
                        <a:rPr lang="en-US" sz="1800" baseline="0" dirty="0" smtClean="0"/>
                        <a:t> over estimated useful life</a:t>
                      </a:r>
                      <a:endParaRPr lang="en-US" sz="1800" dirty="0" smtClean="0"/>
                    </a:p>
                  </a:txBody>
                  <a:tcPr/>
                </a:tc>
                <a:tc>
                  <a:txBody>
                    <a:bodyPr/>
                    <a:lstStyle/>
                    <a:p>
                      <a:pPr algn="ctr"/>
                      <a:endParaRPr lang="en-US" sz="1800" dirty="0"/>
                    </a:p>
                  </a:txBody>
                  <a:tcPr/>
                </a:tc>
                <a:tc>
                  <a:txBody>
                    <a:bodyPr/>
                    <a:lstStyle/>
                    <a:p>
                      <a:pPr algn="ctr"/>
                      <a:endParaRPr lang="en-US" sz="1800" dirty="0"/>
                    </a:p>
                  </a:txBody>
                  <a:tcPr/>
                </a:tc>
              </a:tr>
              <a:tr h="545079">
                <a:tc>
                  <a:txBody>
                    <a:bodyPr/>
                    <a:lstStyle/>
                    <a:p>
                      <a:pPr algn="ctr"/>
                      <a:r>
                        <a:rPr lang="en-US" sz="1800" dirty="0" smtClean="0"/>
                        <a:t>Internally developed IA</a:t>
                      </a:r>
                      <a:r>
                        <a:rPr lang="en-US" sz="1800" baseline="0" dirty="0" smtClean="0"/>
                        <a:t> not recognized as an asset</a:t>
                      </a:r>
                      <a:endParaRPr lang="en-US" sz="1800" dirty="0"/>
                    </a:p>
                  </a:txBody>
                  <a:tcPr/>
                </a:tc>
                <a:tc>
                  <a:txBody>
                    <a:bodyPr/>
                    <a:lstStyle/>
                    <a:p>
                      <a:pPr algn="ctr"/>
                      <a:endParaRPr lang="en-US" sz="1800" dirty="0"/>
                    </a:p>
                  </a:txBody>
                  <a:tcPr/>
                </a:tc>
                <a:tc>
                  <a:txBody>
                    <a:bodyPr/>
                    <a:lstStyle/>
                    <a:p>
                      <a:pPr algn="ctr"/>
                      <a:endParaRPr lang="en-US" sz="1800" dirty="0"/>
                    </a:p>
                  </a:txBody>
                  <a:tcPr/>
                </a:tc>
              </a:tr>
              <a:tr h="77458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Goodwill </a:t>
                      </a:r>
                      <a:r>
                        <a:rPr lang="en-US" sz="1800" baseline="0" dirty="0" smtClean="0"/>
                        <a:t> (externally generated IA) </a:t>
                      </a:r>
                      <a:r>
                        <a:rPr lang="en-US" sz="1800" dirty="0" smtClean="0"/>
                        <a:t>only recognized in business combinations</a:t>
                      </a:r>
                    </a:p>
                  </a:txBody>
                  <a:tcPr/>
                </a:tc>
                <a:tc>
                  <a:txBody>
                    <a:bodyPr/>
                    <a:lstStyle/>
                    <a:p>
                      <a:pPr algn="ctr"/>
                      <a:endParaRPr lang="en-US" sz="1800" dirty="0"/>
                    </a:p>
                  </a:txBody>
                  <a:tcPr/>
                </a:tc>
                <a:tc>
                  <a:txBody>
                    <a:bodyPr/>
                    <a:lstStyle/>
                    <a:p>
                      <a:pPr algn="ctr"/>
                      <a:endParaRPr lang="en-US" sz="1800" dirty="0"/>
                    </a:p>
                  </a:txBody>
                  <a:tcPr/>
                </a:tc>
              </a:tr>
              <a:tr h="44610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Goodwill never amortized</a:t>
                      </a:r>
                    </a:p>
                  </a:txBody>
                  <a:tcPr/>
                </a:tc>
                <a:tc>
                  <a:txBody>
                    <a:bodyPr/>
                    <a:lstStyle/>
                    <a:p>
                      <a:pPr algn="ctr"/>
                      <a:endParaRPr lang="en-US" sz="1800" dirty="0"/>
                    </a:p>
                  </a:txBody>
                  <a:tcPr/>
                </a:tc>
                <a:tc>
                  <a:txBody>
                    <a:bodyPr/>
                    <a:lstStyle/>
                    <a:p>
                      <a:pPr algn="ctr"/>
                      <a:endParaRPr lang="en-US" sz="1800" dirty="0"/>
                    </a:p>
                  </a:txBody>
                  <a:tcPr/>
                </a:tc>
              </a:tr>
              <a:tr h="43672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Development costs (R&amp;D)</a:t>
                      </a:r>
                    </a:p>
                  </a:txBody>
                  <a:tcPr/>
                </a:tc>
                <a:tc>
                  <a:txBody>
                    <a:bodyPr/>
                    <a:lstStyle/>
                    <a:p>
                      <a:pPr algn="ctr"/>
                      <a:endParaRPr lang="en-US" sz="1800" dirty="0"/>
                    </a:p>
                  </a:txBody>
                  <a:tcPr/>
                </a:tc>
                <a:tc>
                  <a:txBody>
                    <a:bodyPr/>
                    <a:lstStyle/>
                    <a:p>
                      <a:pPr algn="ctr"/>
                      <a:endParaRPr lang="en-US" sz="1800" dirty="0"/>
                    </a:p>
                  </a:txBody>
                  <a:tcPr/>
                </a:tc>
              </a:tr>
              <a:tr h="50902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Re-Valuation of IA</a:t>
                      </a:r>
                    </a:p>
                  </a:txBody>
                  <a:tcPr/>
                </a:tc>
                <a:tc>
                  <a:txBody>
                    <a:bodyPr/>
                    <a:lstStyle/>
                    <a:p>
                      <a:pPr algn="ctr"/>
                      <a:endParaRPr lang="en-US" sz="1800" dirty="0"/>
                    </a:p>
                  </a:txBody>
                  <a:tcPr/>
                </a:tc>
                <a:tc>
                  <a:txBody>
                    <a:bodyPr/>
                    <a:lstStyle/>
                    <a:p>
                      <a:pPr algn="ctr"/>
                      <a:endParaRPr lang="en-US" sz="1800" dirty="0"/>
                    </a:p>
                  </a:txBody>
                  <a:tcPr/>
                </a:tc>
              </a:tr>
            </a:tbl>
          </a:graphicData>
        </a:graphic>
      </p:graphicFrame>
      <p:sp>
        <p:nvSpPr>
          <p:cNvPr id="10" name="TextBox 9"/>
          <p:cNvSpPr txBox="1"/>
          <p:nvPr/>
        </p:nvSpPr>
        <p:spPr>
          <a:xfrm>
            <a:off x="3917553" y="1391346"/>
            <a:ext cx="1869743" cy="369332"/>
          </a:xfrm>
          <a:prstGeom prst="rect">
            <a:avLst/>
          </a:prstGeom>
          <a:noFill/>
        </p:spPr>
        <p:txBody>
          <a:bodyPr wrap="square" rtlCol="0">
            <a:spAutoFit/>
          </a:bodyPr>
          <a:lstStyle/>
          <a:p>
            <a:pPr algn="ctr"/>
            <a:r>
              <a:rPr lang="en-US" b="1" dirty="0" smtClean="0"/>
              <a:t>US GAAP</a:t>
            </a:r>
            <a:endParaRPr lang="en-US" b="1" dirty="0"/>
          </a:p>
        </p:txBody>
      </p:sp>
      <p:sp>
        <p:nvSpPr>
          <p:cNvPr id="11" name="TextBox 10"/>
          <p:cNvSpPr txBox="1"/>
          <p:nvPr/>
        </p:nvSpPr>
        <p:spPr>
          <a:xfrm>
            <a:off x="6211010" y="1383492"/>
            <a:ext cx="1542197" cy="369332"/>
          </a:xfrm>
          <a:prstGeom prst="rect">
            <a:avLst/>
          </a:prstGeom>
          <a:noFill/>
        </p:spPr>
        <p:txBody>
          <a:bodyPr wrap="square" rtlCol="0">
            <a:spAutoFit/>
          </a:bodyPr>
          <a:lstStyle/>
          <a:p>
            <a:pPr algn="ctr"/>
            <a:r>
              <a:rPr lang="en-US" b="1" dirty="0" smtClean="0"/>
              <a:t>IFRS</a:t>
            </a:r>
            <a:endParaRPr lang="en-US" b="1" dirty="0"/>
          </a:p>
        </p:txBody>
      </p:sp>
      <p:pic>
        <p:nvPicPr>
          <p:cNvPr id="2050" name="Picture 2" descr="C:\Users\TPB\Desktop\HIP Investor\Conference Slides\HRA Screenshots\Green Check.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foregroundMark x1="28444" y1="41778" x2="50667" y2="64000"/>
                        <a14:foregroundMark x1="72889" y1="32000" x2="52889" y2="48889"/>
                      </a14:backgroundRemoval>
                    </a14:imgEffect>
                  </a14:imgLayer>
                </a14:imgProps>
              </a:ext>
              <a:ext uri="{28A0092B-C50C-407E-A947-70E740481C1C}">
                <a14:useLocalDpi xmlns:a14="http://schemas.microsoft.com/office/drawing/2010/main" xmlns="" val="0"/>
              </a:ext>
            </a:extLst>
          </a:blip>
          <a:srcRect/>
          <a:stretch>
            <a:fillRect/>
          </a:stretch>
        </p:blipFill>
        <p:spPr bwMode="auto">
          <a:xfrm>
            <a:off x="4666975" y="1974752"/>
            <a:ext cx="400848" cy="400848"/>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TPB\Desktop\HIP Investor\Conference Slides\HRA Screenshots\REd X.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07426" y="5432643"/>
            <a:ext cx="348726" cy="316553"/>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3" descr="C:\Users\TPB\Desktop\HIP Investor\Conference Slides\HRA Screenshots\REd X.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16922" y="5940719"/>
            <a:ext cx="348726" cy="316553"/>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2" descr="C:\Users\TPB\Desktop\HIP Investor\Conference Slides\HRA Screenshots\Green Check.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foregroundMark x1="28444" y1="41778" x2="50667" y2="64000"/>
                        <a14:foregroundMark x1="72889" y1="32000" x2="52889" y2="48889"/>
                      </a14:backgroundRemoval>
                    </a14:imgEffect>
                  </a14:imgLayer>
                </a14:imgProps>
              </a:ext>
              <a:ext uri="{28A0092B-C50C-407E-A947-70E740481C1C}">
                <a14:useLocalDpi xmlns:a14="http://schemas.microsoft.com/office/drawing/2010/main" xmlns="" val="0"/>
              </a:ext>
            </a:extLst>
          </a:blip>
          <a:srcRect/>
          <a:stretch>
            <a:fillRect/>
          </a:stretch>
        </p:blipFill>
        <p:spPr bwMode="auto">
          <a:xfrm>
            <a:off x="4666975" y="2375600"/>
            <a:ext cx="400848" cy="400848"/>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2" descr="C:\Users\TPB\Desktop\HIP Investor\Conference Slides\HRA Screenshots\Green Check.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foregroundMark x1="28444" y1="41778" x2="50667" y2="64000"/>
                        <a14:foregroundMark x1="72889" y1="32000" x2="52889" y2="48889"/>
                      </a14:backgroundRemoval>
                    </a14:imgEffect>
                  </a14:imgLayer>
                </a14:imgProps>
              </a:ext>
              <a:ext uri="{28A0092B-C50C-407E-A947-70E740481C1C}">
                <a14:useLocalDpi xmlns:a14="http://schemas.microsoft.com/office/drawing/2010/main" xmlns="" val="0"/>
              </a:ext>
            </a:extLst>
          </a:blip>
          <a:srcRect/>
          <a:stretch>
            <a:fillRect/>
          </a:stretch>
        </p:blipFill>
        <p:spPr bwMode="auto">
          <a:xfrm>
            <a:off x="6791131" y="1974986"/>
            <a:ext cx="400848" cy="400848"/>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2" descr="C:\Users\TPB\Desktop\HIP Investor\Conference Slides\HRA Screenshots\Green Check.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foregroundMark x1="28444" y1="41778" x2="50667" y2="64000"/>
                        <a14:foregroundMark x1="72889" y1="32000" x2="52889" y2="48889"/>
                      </a14:backgroundRemoval>
                    </a14:imgEffect>
                  </a14:imgLayer>
                </a14:imgProps>
              </a:ext>
              <a:ext uri="{28A0092B-C50C-407E-A947-70E740481C1C}">
                <a14:useLocalDpi xmlns:a14="http://schemas.microsoft.com/office/drawing/2010/main" xmlns="" val="0"/>
              </a:ext>
            </a:extLst>
          </a:blip>
          <a:srcRect/>
          <a:stretch>
            <a:fillRect/>
          </a:stretch>
        </p:blipFill>
        <p:spPr bwMode="auto">
          <a:xfrm>
            <a:off x="6791131" y="2375600"/>
            <a:ext cx="400848" cy="400848"/>
          </a:xfrm>
          <a:prstGeom prst="rect">
            <a:avLst/>
          </a:prstGeom>
          <a:noFill/>
          <a:extLst>
            <a:ext uri="{909E8E84-426E-40DD-AFC4-6F175D3DCCD1}">
              <a14:hiddenFill xmlns:a14="http://schemas.microsoft.com/office/drawing/2010/main" xmlns="">
                <a:solidFill>
                  <a:srgbClr val="FFFFFF"/>
                </a:solidFill>
              </a14:hiddenFill>
            </a:ext>
          </a:extLst>
        </p:spPr>
      </p:pic>
      <p:pic>
        <p:nvPicPr>
          <p:cNvPr id="43" name="Picture 2" descr="C:\Users\TPB\Desktop\HIP Investor\Conference Slides\HRA Screenshots\Green Check.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foregroundMark x1="28444" y1="41778" x2="50667" y2="64000"/>
                        <a14:foregroundMark x1="72889" y1="32000" x2="52889" y2="48889"/>
                      </a14:backgroundRemoval>
                    </a14:imgEffect>
                  </a14:imgLayer>
                </a14:imgProps>
              </a:ext>
              <a:ext uri="{28A0092B-C50C-407E-A947-70E740481C1C}">
                <a14:useLocalDpi xmlns:a14="http://schemas.microsoft.com/office/drawing/2010/main" xmlns="" val="0"/>
              </a:ext>
            </a:extLst>
          </a:blip>
          <a:srcRect/>
          <a:stretch>
            <a:fillRect/>
          </a:stretch>
        </p:blipFill>
        <p:spPr bwMode="auto">
          <a:xfrm>
            <a:off x="4663085" y="2793104"/>
            <a:ext cx="400848" cy="400848"/>
          </a:xfrm>
          <a:prstGeom prst="rect">
            <a:avLst/>
          </a:prstGeom>
          <a:noFill/>
          <a:extLst>
            <a:ext uri="{909E8E84-426E-40DD-AFC4-6F175D3DCCD1}">
              <a14:hiddenFill xmlns:a14="http://schemas.microsoft.com/office/drawing/2010/main" xmlns="">
                <a:solidFill>
                  <a:srgbClr val="FFFFFF"/>
                </a:solidFill>
              </a14:hiddenFill>
            </a:ext>
          </a:extLst>
        </p:spPr>
      </p:pic>
      <p:pic>
        <p:nvPicPr>
          <p:cNvPr id="44" name="Picture 2" descr="C:\Users\TPB\Desktop\HIP Investor\Conference Slides\HRA Screenshots\Green Check.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foregroundMark x1="28444" y1="41778" x2="50667" y2="64000"/>
                        <a14:foregroundMark x1="72889" y1="32000" x2="52889" y2="48889"/>
                      </a14:backgroundRemoval>
                    </a14:imgEffect>
                  </a14:imgLayer>
                </a14:imgProps>
              </a:ext>
              <a:ext uri="{28A0092B-C50C-407E-A947-70E740481C1C}">
                <a14:useLocalDpi xmlns:a14="http://schemas.microsoft.com/office/drawing/2010/main" xmlns="" val="0"/>
              </a:ext>
            </a:extLst>
          </a:blip>
          <a:srcRect/>
          <a:stretch>
            <a:fillRect/>
          </a:stretch>
        </p:blipFill>
        <p:spPr bwMode="auto">
          <a:xfrm>
            <a:off x="4663085" y="3394376"/>
            <a:ext cx="400848" cy="400848"/>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2" descr="C:\Users\TPB\Desktop\HIP Investor\Conference Slides\HRA Screenshots\Green Check.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foregroundMark x1="28444" y1="41778" x2="50667" y2="64000"/>
                        <a14:foregroundMark x1="72889" y1="32000" x2="52889" y2="48889"/>
                      </a14:backgroundRemoval>
                    </a14:imgEffect>
                  </a14:imgLayer>
                </a14:imgProps>
              </a:ext>
              <a:ext uri="{28A0092B-C50C-407E-A947-70E740481C1C}">
                <a14:useLocalDpi xmlns:a14="http://schemas.microsoft.com/office/drawing/2010/main" xmlns="" val="0"/>
              </a:ext>
            </a:extLst>
          </a:blip>
          <a:srcRect/>
          <a:stretch>
            <a:fillRect/>
          </a:stretch>
        </p:blipFill>
        <p:spPr bwMode="auto">
          <a:xfrm>
            <a:off x="4666975" y="4131098"/>
            <a:ext cx="400848" cy="400848"/>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2" descr="C:\Users\TPB\Desktop\HIP Investor\Conference Slides\HRA Screenshots\Green Check.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foregroundMark x1="28444" y1="41778" x2="50667" y2="64000"/>
                        <a14:foregroundMark x1="72889" y1="32000" x2="52889" y2="48889"/>
                      </a14:backgroundRemoval>
                    </a14:imgEffect>
                  </a14:imgLayer>
                </a14:imgProps>
              </a:ext>
              <a:ext uri="{28A0092B-C50C-407E-A947-70E740481C1C}">
                <a14:useLocalDpi xmlns:a14="http://schemas.microsoft.com/office/drawing/2010/main" xmlns="" val="0"/>
              </a:ext>
            </a:extLst>
          </a:blip>
          <a:srcRect/>
          <a:stretch>
            <a:fillRect/>
          </a:stretch>
        </p:blipFill>
        <p:spPr bwMode="auto">
          <a:xfrm>
            <a:off x="6791131" y="2855152"/>
            <a:ext cx="400848" cy="400848"/>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2" descr="C:\Users\TPB\Desktop\HIP Investor\Conference Slides\HRA Screenshots\Green Check.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foregroundMark x1="28444" y1="41778" x2="50667" y2="64000"/>
                        <a14:foregroundMark x1="72889" y1="32000" x2="52889" y2="48889"/>
                      </a14:backgroundRemoval>
                    </a14:imgEffect>
                  </a14:imgLayer>
                </a14:imgProps>
              </a:ext>
              <a:ext uri="{28A0092B-C50C-407E-A947-70E740481C1C}">
                <a14:useLocalDpi xmlns:a14="http://schemas.microsoft.com/office/drawing/2010/main" xmlns="" val="0"/>
              </a:ext>
            </a:extLst>
          </a:blip>
          <a:srcRect/>
          <a:stretch>
            <a:fillRect/>
          </a:stretch>
        </p:blipFill>
        <p:spPr bwMode="auto">
          <a:xfrm>
            <a:off x="6790829" y="3404107"/>
            <a:ext cx="400848" cy="400848"/>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Picture 2" descr="C:\Users\TPB\Desktop\HIP Investor\Conference Slides\HRA Screenshots\Green Check.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foregroundMark x1="28444" y1="41778" x2="50667" y2="64000"/>
                        <a14:foregroundMark x1="72889" y1="32000" x2="52889" y2="48889"/>
                      </a14:backgroundRemoval>
                    </a14:imgEffect>
                  </a14:imgLayer>
                </a14:imgProps>
              </a:ext>
              <a:ext uri="{28A0092B-C50C-407E-A947-70E740481C1C}">
                <a14:useLocalDpi xmlns:a14="http://schemas.microsoft.com/office/drawing/2010/main" xmlns="" val="0"/>
              </a:ext>
            </a:extLst>
          </a:blip>
          <a:srcRect/>
          <a:stretch>
            <a:fillRect/>
          </a:stretch>
        </p:blipFill>
        <p:spPr bwMode="auto">
          <a:xfrm>
            <a:off x="6781685" y="4131098"/>
            <a:ext cx="400848" cy="400848"/>
          </a:xfrm>
          <a:prstGeom prst="rect">
            <a:avLst/>
          </a:prstGeom>
          <a:noFill/>
          <a:extLst>
            <a:ext uri="{909E8E84-426E-40DD-AFC4-6F175D3DCCD1}">
              <a14:hiddenFill xmlns:a14="http://schemas.microsoft.com/office/drawing/2010/main" xmlns="">
                <a:solidFill>
                  <a:srgbClr val="FFFFFF"/>
                </a:solidFill>
              </a14:hiddenFill>
            </a:ext>
          </a:extLst>
        </p:spPr>
      </p:pic>
      <p:pic>
        <p:nvPicPr>
          <p:cNvPr id="49" name="Picture 2" descr="C:\Users\TPB\Desktop\HIP Investor\Conference Slides\HRA Screenshots\Green Check.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foregroundMark x1="28444" y1="41778" x2="50667" y2="64000"/>
                        <a14:foregroundMark x1="72889" y1="32000" x2="52889" y2="48889"/>
                      </a14:backgroundRemoval>
                    </a14:imgEffect>
                  </a14:imgLayer>
                </a14:imgProps>
              </a:ext>
              <a:ext uri="{28A0092B-C50C-407E-A947-70E740481C1C}">
                <a14:useLocalDpi xmlns:a14="http://schemas.microsoft.com/office/drawing/2010/main" xmlns="" val="0"/>
              </a:ext>
            </a:extLst>
          </a:blip>
          <a:srcRect/>
          <a:stretch>
            <a:fillRect/>
          </a:stretch>
        </p:blipFill>
        <p:spPr bwMode="auto">
          <a:xfrm>
            <a:off x="6791131" y="4953000"/>
            <a:ext cx="400848" cy="400848"/>
          </a:xfrm>
          <a:prstGeom prst="rect">
            <a:avLst/>
          </a:prstGeom>
          <a:noFill/>
          <a:extLst>
            <a:ext uri="{909E8E84-426E-40DD-AFC4-6F175D3DCCD1}">
              <a14:hiddenFill xmlns:a14="http://schemas.microsoft.com/office/drawing/2010/main" xmlns="">
                <a:solidFill>
                  <a:srgbClr val="FFFFFF"/>
                </a:solidFill>
              </a14:hiddenFill>
            </a:ext>
          </a:extLst>
        </p:spPr>
      </p:pic>
      <p:pic>
        <p:nvPicPr>
          <p:cNvPr id="50" name="Picture 2" descr="C:\Users\TPB\Desktop\HIP Investor\Conference Slides\HRA Screenshots\Green Check.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foregroundMark x1="28444" y1="41778" x2="50667" y2="64000"/>
                        <a14:foregroundMark x1="72889" y1="32000" x2="52889" y2="48889"/>
                      </a14:backgroundRemoval>
                    </a14:imgEffect>
                  </a14:imgLayer>
                </a14:imgProps>
              </a:ext>
              <a:ext uri="{28A0092B-C50C-407E-A947-70E740481C1C}">
                <a14:useLocalDpi xmlns:a14="http://schemas.microsoft.com/office/drawing/2010/main" xmlns="" val="0"/>
              </a:ext>
            </a:extLst>
          </a:blip>
          <a:srcRect/>
          <a:stretch>
            <a:fillRect/>
          </a:stretch>
        </p:blipFill>
        <p:spPr bwMode="auto">
          <a:xfrm>
            <a:off x="4690861" y="4953000"/>
            <a:ext cx="400848" cy="400848"/>
          </a:xfrm>
          <a:prstGeom prst="rect">
            <a:avLst/>
          </a:prstGeom>
          <a:noFill/>
          <a:extLst>
            <a:ext uri="{909E8E84-426E-40DD-AFC4-6F175D3DCCD1}">
              <a14:hiddenFill xmlns:a14="http://schemas.microsoft.com/office/drawing/2010/main" xmlns="">
                <a:solidFill>
                  <a:srgbClr val="FFFFFF"/>
                </a:solidFill>
              </a14:hiddenFill>
            </a:ext>
          </a:extLst>
        </p:spPr>
      </p:pic>
      <p:pic>
        <p:nvPicPr>
          <p:cNvPr id="51" name="Picture 2" descr="C:\Users\TPB\Desktop\HIP Investor\Conference Slides\HRA Screenshots\Green Check.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foregroundMark x1="28444" y1="41778" x2="50667" y2="64000"/>
                        <a14:foregroundMark x1="72889" y1="32000" x2="52889" y2="48889"/>
                      </a14:backgroundRemoval>
                    </a14:imgEffect>
                  </a14:imgLayer>
                </a14:imgProps>
              </a:ext>
              <a:ext uri="{28A0092B-C50C-407E-A947-70E740481C1C}">
                <a14:useLocalDpi xmlns:a14="http://schemas.microsoft.com/office/drawing/2010/main" xmlns="" val="0"/>
              </a:ext>
            </a:extLst>
          </a:blip>
          <a:srcRect/>
          <a:stretch>
            <a:fillRect/>
          </a:stretch>
        </p:blipFill>
        <p:spPr bwMode="auto">
          <a:xfrm>
            <a:off x="6791131" y="5898571"/>
            <a:ext cx="400848" cy="400848"/>
          </a:xfrm>
          <a:prstGeom prst="rect">
            <a:avLst/>
          </a:prstGeom>
          <a:noFill/>
          <a:extLst>
            <a:ext uri="{909E8E84-426E-40DD-AFC4-6F175D3DCCD1}">
              <a14:hiddenFill xmlns:a14="http://schemas.microsoft.com/office/drawing/2010/main" xmlns="">
                <a:solidFill>
                  <a:srgbClr val="FFFFFF"/>
                </a:solidFill>
              </a14:hiddenFill>
            </a:ext>
          </a:extLst>
        </p:spPr>
      </p:pic>
      <p:pic>
        <p:nvPicPr>
          <p:cNvPr id="52" name="Picture 2" descr="C:\Users\TPB\Desktop\HIP Investor\Conference Slides\HRA Screenshots\Green Check.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foregroundMark x1="28444" y1="41778" x2="50667" y2="64000"/>
                        <a14:foregroundMark x1="72889" y1="32000" x2="52889" y2="48889"/>
                      </a14:backgroundRemoval>
                    </a14:imgEffect>
                  </a14:imgLayer>
                </a14:imgProps>
              </a:ext>
              <a:ext uri="{28A0092B-C50C-407E-A947-70E740481C1C}">
                <a14:useLocalDpi xmlns:a14="http://schemas.microsoft.com/office/drawing/2010/main" xmlns="" val="0"/>
              </a:ext>
            </a:extLst>
          </a:blip>
          <a:srcRect/>
          <a:stretch>
            <a:fillRect/>
          </a:stretch>
        </p:blipFill>
        <p:spPr bwMode="auto">
          <a:xfrm>
            <a:off x="6791131" y="5431502"/>
            <a:ext cx="400848" cy="40084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524000" y="274638"/>
            <a:ext cx="8229600" cy="944562"/>
          </a:xfrm>
        </p:spPr>
        <p:txBody>
          <a:bodyPr/>
          <a:lstStyle/>
          <a:p>
            <a:pPr algn="ctr"/>
            <a:r>
              <a:rPr lang="en-US" dirty="0" smtClean="0">
                <a:solidFill>
                  <a:schemeClr val="tx1"/>
                </a:solidFill>
              </a:rPr>
              <a:t>FASB vs. IASB</a:t>
            </a:r>
            <a:endParaRPr lang="en-US" dirty="0">
              <a:solidFill>
                <a:schemeClr val="tx1"/>
              </a:solidFill>
            </a:endParaRPr>
          </a:p>
        </p:txBody>
      </p:sp>
      <p:pic>
        <p:nvPicPr>
          <p:cNvPr id="1027" name="Picture 3" descr="C:\Users\TPB\Desktop\HIP Investor\Conference Slides\HRA Screenshots\FASB-logo1.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971800" y="152400"/>
            <a:ext cx="1325374" cy="996912"/>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TPB\Desktop\HIP Investor\Conference Slides\HRA Screenshots\iasb-logo-101410.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923958" y="123497"/>
            <a:ext cx="1325375" cy="996912"/>
          </a:xfrm>
          <a:prstGeom prst="rect">
            <a:avLst/>
          </a:prstGeom>
          <a:noFill/>
          <a:extLst>
            <a:ext uri="{909E8E84-426E-40DD-AFC4-6F175D3DCCD1}">
              <a14:hiddenFill xmlns:a14="http://schemas.microsoft.com/office/drawing/2010/main" xmlns="">
                <a:solidFill>
                  <a:srgbClr val="FFFFFF"/>
                </a:solidFill>
              </a14:hiddenFill>
            </a:ext>
          </a:extLst>
        </p:spPr>
      </p:pic>
      <p:sp>
        <p:nvSpPr>
          <p:cNvPr id="26"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44</a:t>
            </a:fld>
            <a:endParaRPr lang="en-US" sz="1400" b="1" dirty="0"/>
          </a:p>
        </p:txBody>
      </p:sp>
    </p:spTree>
    <p:extLst>
      <p:ext uri="{BB962C8B-B14F-4D97-AF65-F5344CB8AC3E}">
        <p14:creationId xmlns:p14="http://schemas.microsoft.com/office/powerpoint/2010/main" xmlns="" val="22542718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943" y="0"/>
            <a:ext cx="8229600" cy="1143000"/>
          </a:xfrm>
        </p:spPr>
        <p:txBody>
          <a:bodyPr>
            <a:normAutofit/>
          </a:bodyPr>
          <a:lstStyle/>
          <a:p>
            <a:r>
              <a:rPr lang="en-US" dirty="0" smtClean="0">
                <a:solidFill>
                  <a:schemeClr val="tx1"/>
                </a:solidFill>
              </a:rPr>
              <a:t>Sustainability Accounting Standards Board </a:t>
            </a:r>
            <a:br>
              <a:rPr lang="en-US" dirty="0" smtClean="0">
                <a:solidFill>
                  <a:schemeClr val="tx1"/>
                </a:solidFill>
              </a:rPr>
            </a:br>
            <a:r>
              <a:rPr lang="en-US" dirty="0" smtClean="0">
                <a:solidFill>
                  <a:schemeClr val="tx1"/>
                </a:solidFill>
              </a:rPr>
              <a:t>(SASB)  Preparing to Launch in 2012</a:t>
            </a:r>
            <a:endParaRPr lang="en-US" dirty="0">
              <a:solidFill>
                <a:schemeClr val="tx1"/>
              </a:solidFill>
            </a:endParaRPr>
          </a:p>
        </p:txBody>
      </p:sp>
      <p:pic>
        <p:nvPicPr>
          <p:cNvPr id="1026" name="Picture 2" descr="C:\Users\TPB\Desktop\HIP Investor\Conference Slides\HRA Screenshots\SASB Screensho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6226" y="990600"/>
            <a:ext cx="7588179" cy="532355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45</a:t>
            </a:fld>
            <a:endParaRPr lang="en-US" sz="1400" b="1" dirty="0"/>
          </a:p>
        </p:txBody>
      </p:sp>
    </p:spTree>
    <p:extLst>
      <p:ext uri="{BB962C8B-B14F-4D97-AF65-F5344CB8AC3E}">
        <p14:creationId xmlns:p14="http://schemas.microsoft.com/office/powerpoint/2010/main" xmlns="" val="19412461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24395" y="3793392"/>
            <a:ext cx="184666" cy="369332"/>
          </a:xfrm>
          <a:prstGeom prst="rect">
            <a:avLst/>
          </a:prstGeom>
          <a:noFill/>
        </p:spPr>
        <p:txBody>
          <a:bodyPr wrap="none" rtlCol="0">
            <a:spAutoFit/>
          </a:bodyPr>
          <a:lstStyle/>
          <a:p>
            <a:endParaRPr lang="en-US" dirty="0"/>
          </a:p>
        </p:txBody>
      </p:sp>
      <p:graphicFrame>
        <p:nvGraphicFramePr>
          <p:cNvPr id="5" name="Diagram 4"/>
          <p:cNvGraphicFramePr/>
          <p:nvPr>
            <p:extLst>
              <p:ext uri="{D42A27DB-BD31-4B8C-83A1-F6EECF244321}">
                <p14:modId xmlns:p14="http://schemas.microsoft.com/office/powerpoint/2010/main" xmlns="" val="632638588"/>
              </p:ext>
            </p:extLst>
          </p:nvPr>
        </p:nvGraphicFramePr>
        <p:xfrm>
          <a:off x="243771" y="2552766"/>
          <a:ext cx="10242332"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56576" y="3793392"/>
            <a:ext cx="810568" cy="928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6" name="Straight Arrow Connector 5"/>
          <p:cNvCxnSpPr/>
          <p:nvPr/>
        </p:nvCxnSpPr>
        <p:spPr>
          <a:xfrm flipV="1">
            <a:off x="971282" y="3316278"/>
            <a:ext cx="0" cy="52653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027" name="Picture 3" descr="C:\Users\TPB\Desktop\PutPeopleOnYourBS.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033741" y="4915388"/>
            <a:ext cx="2963644" cy="140757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8" name="Straight Arrow Connector 7"/>
          <p:cNvCxnSpPr/>
          <p:nvPr/>
        </p:nvCxnSpPr>
        <p:spPr>
          <a:xfrm>
            <a:off x="2611607" y="2155284"/>
            <a:ext cx="0" cy="62638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028" name="Picture 4"/>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05765" y="1568127"/>
            <a:ext cx="2169083" cy="5767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0" name="Straight Arrow Connector 9"/>
          <p:cNvCxnSpPr/>
          <p:nvPr/>
        </p:nvCxnSpPr>
        <p:spPr>
          <a:xfrm flipV="1">
            <a:off x="2437598" y="3299536"/>
            <a:ext cx="0" cy="173665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029" name="Picture 5"/>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055996" y="1170030"/>
            <a:ext cx="2613110" cy="6864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2" name="Straight Arrow Connector 11"/>
          <p:cNvCxnSpPr/>
          <p:nvPr/>
        </p:nvCxnSpPr>
        <p:spPr>
          <a:xfrm>
            <a:off x="3997384" y="1856525"/>
            <a:ext cx="1" cy="90803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031" name="Picture 7" descr="C:\Users\TPB\Desktop\Ernst&amp;Young.PN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5502484" y="2088783"/>
            <a:ext cx="1952699" cy="379692"/>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9" name="Straight Arrow Connector 18"/>
          <p:cNvCxnSpPr/>
          <p:nvPr/>
        </p:nvCxnSpPr>
        <p:spPr>
          <a:xfrm>
            <a:off x="6968437" y="2470379"/>
            <a:ext cx="0" cy="2941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033" name="Picture 9"/>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5934031" y="4752166"/>
            <a:ext cx="2609467" cy="10176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6" name="Straight Arrow Connector 25"/>
          <p:cNvCxnSpPr/>
          <p:nvPr/>
        </p:nvCxnSpPr>
        <p:spPr>
          <a:xfrm flipV="1">
            <a:off x="7291543" y="3316278"/>
            <a:ext cx="1" cy="84644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034" name="Picture 10"/>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3443557" y="3688896"/>
            <a:ext cx="695325" cy="952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8" name="Straight Arrow Connector 27"/>
          <p:cNvCxnSpPr/>
          <p:nvPr/>
        </p:nvCxnSpPr>
        <p:spPr>
          <a:xfrm flipV="1">
            <a:off x="3616276" y="3275464"/>
            <a:ext cx="0" cy="40585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035" name="Picture 11"/>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4970262" y="4231220"/>
            <a:ext cx="723900" cy="933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31" name="Straight Arrow Connector 30"/>
          <p:cNvCxnSpPr/>
          <p:nvPr/>
        </p:nvCxnSpPr>
        <p:spPr>
          <a:xfrm flipV="1">
            <a:off x="5273501" y="3296295"/>
            <a:ext cx="0" cy="9349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a:xfrm>
            <a:off x="457200" y="274638"/>
            <a:ext cx="8229600" cy="639762"/>
          </a:xfrm>
        </p:spPr>
        <p:txBody>
          <a:bodyPr>
            <a:normAutofit/>
          </a:bodyPr>
          <a:lstStyle/>
          <a:p>
            <a:r>
              <a:rPr lang="en-US" sz="3200" dirty="0" smtClean="0">
                <a:solidFill>
                  <a:schemeClr val="tx1"/>
                </a:solidFill>
              </a:rPr>
              <a:t>The Evolution of “People As An Asset”</a:t>
            </a:r>
            <a:endParaRPr lang="en-US" sz="3200" dirty="0">
              <a:solidFill>
                <a:schemeClr val="tx1"/>
              </a:solidFill>
            </a:endParaRPr>
          </a:p>
        </p:txBody>
      </p:sp>
      <p:pic>
        <p:nvPicPr>
          <p:cNvPr id="7" name="Picture 2"/>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8001237" y="1072129"/>
            <a:ext cx="920750" cy="1206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5" name="Straight Arrow Connector 24"/>
          <p:cNvCxnSpPr/>
          <p:nvPr/>
        </p:nvCxnSpPr>
        <p:spPr>
          <a:xfrm>
            <a:off x="8431727" y="2278629"/>
            <a:ext cx="0" cy="5179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2050" name="Picture 2" descr="C:\Users\TPB\Desktop\HIP Investor\Conference Slides\HRA Screenshots\HBR_Compact_Logo__Web_.jpg"/>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1175238" y="4408097"/>
            <a:ext cx="941124" cy="368607"/>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TPB\Desktop\HIP Investor\Conference Slides\HRA Screenshots\Naranaya Murthy Small.PNG"/>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6941986" y="3945922"/>
            <a:ext cx="857370" cy="876422"/>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46</a:t>
            </a:fld>
            <a:endParaRPr lang="en-US" sz="1400" b="1" dirty="0"/>
          </a:p>
        </p:txBody>
      </p:sp>
    </p:spTree>
    <p:extLst>
      <p:ext uri="{BB962C8B-B14F-4D97-AF65-F5344CB8AC3E}">
        <p14:creationId xmlns:p14="http://schemas.microsoft.com/office/powerpoint/2010/main" xmlns="" val="36428358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i="1" dirty="0" smtClean="0">
                <a:latin typeface="Georgia" pitchFamily="18" charset="0"/>
              </a:rPr>
              <a:t>Natural capital risks are a growing concern amongst global experts</a:t>
            </a:r>
            <a:endParaRPr lang="en-GB" sz="3200" b="1" i="1" dirty="0">
              <a:latin typeface="Georgia" pitchFamily="18" charset="0"/>
            </a:endParaRPr>
          </a:p>
        </p:txBody>
      </p:sp>
      <p:cxnSp>
        <p:nvCxnSpPr>
          <p:cNvPr id="16" name="Straight Connector 15"/>
          <p:cNvCxnSpPr/>
          <p:nvPr/>
        </p:nvCxnSpPr>
        <p:spPr>
          <a:xfrm rot="5400000">
            <a:off x="-357416" y="3867716"/>
            <a:ext cx="3187706" cy="0"/>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1224261" y="5462588"/>
            <a:ext cx="4469261" cy="0"/>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66640" y="2316722"/>
            <a:ext cx="414092" cy="141825"/>
          </a:xfrm>
          <a:prstGeom prst="rect">
            <a:avLst/>
          </a:prstGeom>
          <a:noFill/>
        </p:spPr>
        <p:txBody>
          <a:bodyPr wrap="square" lIns="0" tIns="0" rIns="0" bIns="0" rtlCol="0">
            <a:noAutofit/>
          </a:bodyPr>
          <a:lstStyle/>
          <a:p>
            <a:pPr algn="r"/>
            <a:r>
              <a:rPr lang="en-GB" sz="1050" dirty="0" smtClean="0">
                <a:latin typeface="Georgia" pitchFamily="18" charset="0"/>
              </a:rPr>
              <a:t>1,000</a:t>
            </a:r>
          </a:p>
        </p:txBody>
      </p:sp>
      <p:sp>
        <p:nvSpPr>
          <p:cNvPr id="22" name="TextBox 21"/>
          <p:cNvSpPr txBox="1"/>
          <p:nvPr/>
        </p:nvSpPr>
        <p:spPr>
          <a:xfrm>
            <a:off x="864528" y="3011621"/>
            <a:ext cx="316204" cy="141825"/>
          </a:xfrm>
          <a:prstGeom prst="rect">
            <a:avLst/>
          </a:prstGeom>
          <a:noFill/>
        </p:spPr>
        <p:txBody>
          <a:bodyPr wrap="square" lIns="0" tIns="0" rIns="0" bIns="0" rtlCol="0">
            <a:noAutofit/>
          </a:bodyPr>
          <a:lstStyle/>
          <a:p>
            <a:pPr algn="r"/>
            <a:r>
              <a:rPr lang="en-GB" sz="1050" dirty="0" smtClean="0">
                <a:latin typeface="Georgia" pitchFamily="18" charset="0"/>
              </a:rPr>
              <a:t>500</a:t>
            </a:r>
          </a:p>
        </p:txBody>
      </p:sp>
      <p:sp>
        <p:nvSpPr>
          <p:cNvPr id="25" name="TextBox 24"/>
          <p:cNvSpPr txBox="1"/>
          <p:nvPr/>
        </p:nvSpPr>
        <p:spPr>
          <a:xfrm>
            <a:off x="864528" y="3733725"/>
            <a:ext cx="316204" cy="141825"/>
          </a:xfrm>
          <a:prstGeom prst="rect">
            <a:avLst/>
          </a:prstGeom>
          <a:noFill/>
        </p:spPr>
        <p:txBody>
          <a:bodyPr wrap="square" lIns="0" tIns="0" rIns="0" bIns="0" rtlCol="0">
            <a:noAutofit/>
          </a:bodyPr>
          <a:lstStyle/>
          <a:p>
            <a:pPr algn="r"/>
            <a:r>
              <a:rPr lang="en-GB" sz="1050" dirty="0" smtClean="0">
                <a:latin typeface="Georgia" pitchFamily="18" charset="0"/>
              </a:rPr>
              <a:t>250</a:t>
            </a:r>
          </a:p>
        </p:txBody>
      </p:sp>
      <p:sp>
        <p:nvSpPr>
          <p:cNvPr id="26" name="TextBox 25"/>
          <p:cNvSpPr txBox="1"/>
          <p:nvPr/>
        </p:nvSpPr>
        <p:spPr>
          <a:xfrm>
            <a:off x="864528" y="4660515"/>
            <a:ext cx="316204" cy="141825"/>
          </a:xfrm>
          <a:prstGeom prst="rect">
            <a:avLst/>
          </a:prstGeom>
          <a:noFill/>
        </p:spPr>
        <p:txBody>
          <a:bodyPr wrap="square" lIns="0" tIns="0" rIns="0" bIns="0" rtlCol="0">
            <a:noAutofit/>
          </a:bodyPr>
          <a:lstStyle/>
          <a:p>
            <a:pPr algn="r"/>
            <a:r>
              <a:rPr lang="en-GB" sz="1050" dirty="0" smtClean="0">
                <a:latin typeface="Georgia" pitchFamily="18" charset="0"/>
              </a:rPr>
              <a:t>100</a:t>
            </a:r>
          </a:p>
        </p:txBody>
      </p:sp>
      <p:sp>
        <p:nvSpPr>
          <p:cNvPr id="27" name="TextBox 26"/>
          <p:cNvSpPr txBox="1"/>
          <p:nvPr/>
        </p:nvSpPr>
        <p:spPr>
          <a:xfrm>
            <a:off x="864528" y="5280435"/>
            <a:ext cx="316204" cy="141825"/>
          </a:xfrm>
          <a:prstGeom prst="rect">
            <a:avLst/>
          </a:prstGeom>
          <a:noFill/>
        </p:spPr>
        <p:txBody>
          <a:bodyPr wrap="square" lIns="0" tIns="0" rIns="0" bIns="0" rtlCol="0">
            <a:noAutofit/>
          </a:bodyPr>
          <a:lstStyle/>
          <a:p>
            <a:pPr algn="r"/>
            <a:r>
              <a:rPr lang="en-GB" sz="1050" dirty="0" smtClean="0">
                <a:latin typeface="Georgia" pitchFamily="18" charset="0"/>
              </a:rPr>
              <a:t>50</a:t>
            </a:r>
          </a:p>
        </p:txBody>
      </p:sp>
      <p:sp>
        <p:nvSpPr>
          <p:cNvPr id="29" name="TextBox 28"/>
          <p:cNvSpPr txBox="1"/>
          <p:nvPr/>
        </p:nvSpPr>
        <p:spPr>
          <a:xfrm>
            <a:off x="4527637" y="2348880"/>
            <a:ext cx="378680" cy="185891"/>
          </a:xfrm>
          <a:prstGeom prst="rect">
            <a:avLst/>
          </a:prstGeom>
          <a:noFill/>
        </p:spPr>
        <p:txBody>
          <a:bodyPr wrap="square" lIns="0" tIns="0" rIns="0" bIns="0" rtlCol="0">
            <a:noAutofit/>
          </a:bodyPr>
          <a:lstStyle/>
          <a:p>
            <a:r>
              <a:rPr lang="en-GB" sz="800" dirty="0" smtClean="0">
                <a:latin typeface="Georgia" pitchFamily="18" charset="0"/>
              </a:rPr>
              <a:t>Fiscal </a:t>
            </a:r>
            <a:br>
              <a:rPr lang="en-GB" sz="800" dirty="0" smtClean="0">
                <a:latin typeface="Georgia" pitchFamily="18" charset="0"/>
              </a:rPr>
            </a:br>
            <a:r>
              <a:rPr lang="en-GB" sz="800" dirty="0" smtClean="0">
                <a:latin typeface="Georgia" pitchFamily="18" charset="0"/>
              </a:rPr>
              <a:t>crisis</a:t>
            </a:r>
          </a:p>
        </p:txBody>
      </p:sp>
      <p:sp>
        <p:nvSpPr>
          <p:cNvPr id="33" name="Flowchart: Decision 32"/>
          <p:cNvSpPr/>
          <p:nvPr/>
        </p:nvSpPr>
        <p:spPr bwMode="ltGray">
          <a:xfrm>
            <a:off x="4287019" y="2374905"/>
            <a:ext cx="180000" cy="180000"/>
          </a:xfrm>
          <a:prstGeom prst="flowChartDecision">
            <a:avLst/>
          </a:prstGeom>
          <a:solidFill>
            <a:schemeClr val="bg2">
              <a:lumMod val="50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GB" sz="800" dirty="0" err="1" smtClean="0">
              <a:solidFill>
                <a:schemeClr val="bg1"/>
              </a:solidFill>
              <a:latin typeface="Georgia" pitchFamily="18" charset="0"/>
            </a:endParaRPr>
          </a:p>
        </p:txBody>
      </p:sp>
      <p:sp>
        <p:nvSpPr>
          <p:cNvPr id="34" name="Flowchart: Decision 33"/>
          <p:cNvSpPr/>
          <p:nvPr/>
        </p:nvSpPr>
        <p:spPr bwMode="ltGray">
          <a:xfrm>
            <a:off x="4104736" y="2717528"/>
            <a:ext cx="180000" cy="180000"/>
          </a:xfrm>
          <a:prstGeom prst="flowChartDecision">
            <a:avLst/>
          </a:prstGeom>
          <a:solidFill>
            <a:schemeClr val="bg2">
              <a:lumMod val="50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GB" sz="800" dirty="0" err="1" smtClean="0">
              <a:solidFill>
                <a:schemeClr val="bg1"/>
              </a:solidFill>
              <a:latin typeface="Georgia" pitchFamily="18" charset="0"/>
            </a:endParaRPr>
          </a:p>
        </p:txBody>
      </p:sp>
      <p:sp>
        <p:nvSpPr>
          <p:cNvPr id="36" name="Flowchart: Decision 35"/>
          <p:cNvSpPr/>
          <p:nvPr/>
        </p:nvSpPr>
        <p:spPr bwMode="ltGray">
          <a:xfrm>
            <a:off x="3670622" y="3395641"/>
            <a:ext cx="180000" cy="180000"/>
          </a:xfrm>
          <a:prstGeom prst="flowChartDecision">
            <a:avLst/>
          </a:prstGeom>
          <a:solidFill>
            <a:schemeClr val="bg2">
              <a:lumMod val="50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GB" sz="800" dirty="0" err="1" smtClean="0">
              <a:solidFill>
                <a:schemeClr val="bg1"/>
              </a:solidFill>
              <a:latin typeface="Georgia" pitchFamily="18" charset="0"/>
            </a:endParaRPr>
          </a:p>
        </p:txBody>
      </p:sp>
      <p:sp>
        <p:nvSpPr>
          <p:cNvPr id="38" name="Flowchart: Decision 37"/>
          <p:cNvSpPr/>
          <p:nvPr/>
        </p:nvSpPr>
        <p:spPr bwMode="ltGray">
          <a:xfrm>
            <a:off x="2175526" y="4439435"/>
            <a:ext cx="180000" cy="180000"/>
          </a:xfrm>
          <a:prstGeom prst="flowChartDecision">
            <a:avLst/>
          </a:prstGeom>
          <a:solidFill>
            <a:schemeClr val="bg2">
              <a:lumMod val="50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GB" sz="800" dirty="0" err="1" smtClean="0">
              <a:solidFill>
                <a:schemeClr val="bg1"/>
              </a:solidFill>
              <a:latin typeface="Georgia" pitchFamily="18" charset="0"/>
            </a:endParaRPr>
          </a:p>
        </p:txBody>
      </p:sp>
      <p:sp>
        <p:nvSpPr>
          <p:cNvPr id="39" name="TextBox 38"/>
          <p:cNvSpPr txBox="1"/>
          <p:nvPr/>
        </p:nvSpPr>
        <p:spPr>
          <a:xfrm>
            <a:off x="1237357" y="4393975"/>
            <a:ext cx="936964" cy="141074"/>
          </a:xfrm>
          <a:prstGeom prst="rect">
            <a:avLst/>
          </a:prstGeom>
          <a:noFill/>
        </p:spPr>
        <p:txBody>
          <a:bodyPr wrap="square" lIns="0" tIns="0" rIns="0" bIns="0" rtlCol="0">
            <a:noAutofit/>
          </a:bodyPr>
          <a:lstStyle/>
          <a:p>
            <a:pPr algn="r"/>
            <a:r>
              <a:rPr lang="en-GB" sz="800" dirty="0" smtClean="0">
                <a:latin typeface="Georgia" pitchFamily="18" charset="0"/>
              </a:rPr>
              <a:t>Extreme consumer price volatility</a:t>
            </a:r>
          </a:p>
        </p:txBody>
      </p:sp>
      <p:sp>
        <p:nvSpPr>
          <p:cNvPr id="41" name="Flowchart: Decision 40"/>
          <p:cNvSpPr/>
          <p:nvPr/>
        </p:nvSpPr>
        <p:spPr bwMode="ltGray">
          <a:xfrm>
            <a:off x="2319032" y="3323710"/>
            <a:ext cx="180000" cy="180000"/>
          </a:xfrm>
          <a:prstGeom prst="flowChartDecision">
            <a:avLst/>
          </a:prstGeom>
          <a:solidFill>
            <a:schemeClr val="bg2">
              <a:lumMod val="50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GB" sz="800" dirty="0" err="1" smtClean="0">
              <a:solidFill>
                <a:schemeClr val="bg1"/>
              </a:solidFill>
              <a:latin typeface="Georgia" pitchFamily="18" charset="0"/>
            </a:endParaRPr>
          </a:p>
        </p:txBody>
      </p:sp>
      <p:sp>
        <p:nvSpPr>
          <p:cNvPr id="42" name="TextBox 41"/>
          <p:cNvSpPr txBox="1"/>
          <p:nvPr/>
        </p:nvSpPr>
        <p:spPr>
          <a:xfrm>
            <a:off x="1411259" y="3290206"/>
            <a:ext cx="874271" cy="168920"/>
          </a:xfrm>
          <a:prstGeom prst="rect">
            <a:avLst/>
          </a:prstGeom>
          <a:noFill/>
        </p:spPr>
        <p:txBody>
          <a:bodyPr wrap="square" lIns="0" tIns="0" rIns="0" bIns="0" rtlCol="0">
            <a:noAutofit/>
          </a:bodyPr>
          <a:lstStyle/>
          <a:p>
            <a:pPr algn="r"/>
            <a:r>
              <a:rPr lang="en-GB" sz="800" dirty="0" smtClean="0">
                <a:latin typeface="Georgia" pitchFamily="18" charset="0"/>
              </a:rPr>
              <a:t>Slowing Chinese economy</a:t>
            </a:r>
          </a:p>
        </p:txBody>
      </p:sp>
      <p:sp>
        <p:nvSpPr>
          <p:cNvPr id="28" name="Flowchart: Decision 27"/>
          <p:cNvSpPr/>
          <p:nvPr/>
        </p:nvSpPr>
        <p:spPr bwMode="ltGray">
          <a:xfrm>
            <a:off x="2936323" y="2692929"/>
            <a:ext cx="180000" cy="180000"/>
          </a:xfrm>
          <a:prstGeom prst="flowChartDecision">
            <a:avLst/>
          </a:prstGeom>
          <a:solidFill>
            <a:schemeClr val="bg2">
              <a:lumMod val="50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GB" sz="800" dirty="0" err="1" smtClean="0">
              <a:solidFill>
                <a:schemeClr val="bg1"/>
              </a:solidFill>
              <a:latin typeface="Georgia" pitchFamily="18" charset="0"/>
            </a:endParaRPr>
          </a:p>
        </p:txBody>
      </p:sp>
      <p:sp>
        <p:nvSpPr>
          <p:cNvPr id="32" name="Flowchart: Decision 31"/>
          <p:cNvSpPr/>
          <p:nvPr/>
        </p:nvSpPr>
        <p:spPr bwMode="ltGray">
          <a:xfrm>
            <a:off x="3766204" y="2468303"/>
            <a:ext cx="180000" cy="180000"/>
          </a:xfrm>
          <a:prstGeom prst="flowChartDecision">
            <a:avLst/>
          </a:prstGeom>
          <a:solidFill>
            <a:schemeClr val="bg2">
              <a:lumMod val="50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GB" sz="800" dirty="0" err="1" smtClean="0">
              <a:solidFill>
                <a:schemeClr val="bg1"/>
              </a:solidFill>
              <a:latin typeface="Georgia" pitchFamily="18" charset="0"/>
            </a:endParaRPr>
          </a:p>
        </p:txBody>
      </p:sp>
      <p:sp>
        <p:nvSpPr>
          <p:cNvPr id="45" name="Flowchart: Decision 44"/>
          <p:cNvSpPr/>
          <p:nvPr/>
        </p:nvSpPr>
        <p:spPr bwMode="ltGray">
          <a:xfrm>
            <a:off x="4926245" y="3493684"/>
            <a:ext cx="180000" cy="180000"/>
          </a:xfrm>
          <a:prstGeom prst="flowChartDecision">
            <a:avLst/>
          </a:prstGeom>
          <a:solidFill>
            <a:schemeClr val="bg2">
              <a:lumMod val="50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GB" sz="800" dirty="0" err="1" smtClean="0">
              <a:solidFill>
                <a:schemeClr val="bg1"/>
              </a:solidFill>
              <a:latin typeface="Georgia" pitchFamily="18" charset="0"/>
            </a:endParaRPr>
          </a:p>
        </p:txBody>
      </p:sp>
      <p:sp>
        <p:nvSpPr>
          <p:cNvPr id="47" name="TextBox 46"/>
          <p:cNvSpPr txBox="1"/>
          <p:nvPr/>
        </p:nvSpPr>
        <p:spPr>
          <a:xfrm>
            <a:off x="4885790" y="3354502"/>
            <a:ext cx="753285" cy="176577"/>
          </a:xfrm>
          <a:prstGeom prst="rect">
            <a:avLst/>
          </a:prstGeom>
          <a:noFill/>
        </p:spPr>
        <p:txBody>
          <a:bodyPr wrap="square" lIns="0" tIns="0" rIns="0" bIns="0" rtlCol="0">
            <a:noAutofit/>
          </a:bodyPr>
          <a:lstStyle/>
          <a:p>
            <a:r>
              <a:rPr lang="en-GB" sz="800" dirty="0" smtClean="0">
                <a:latin typeface="Georgia" pitchFamily="18" charset="0"/>
              </a:rPr>
              <a:t>Corruption</a:t>
            </a:r>
          </a:p>
        </p:txBody>
      </p:sp>
      <p:sp>
        <p:nvSpPr>
          <p:cNvPr id="48" name="Flowchart: Decision 47"/>
          <p:cNvSpPr/>
          <p:nvPr/>
        </p:nvSpPr>
        <p:spPr bwMode="ltGray">
          <a:xfrm>
            <a:off x="4529523" y="3824190"/>
            <a:ext cx="180000" cy="180000"/>
          </a:xfrm>
          <a:prstGeom prst="flowChartDecision">
            <a:avLst/>
          </a:prstGeom>
          <a:solidFill>
            <a:schemeClr val="bg2">
              <a:lumMod val="50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GB" sz="800" dirty="0" err="1" smtClean="0">
              <a:solidFill>
                <a:schemeClr val="bg1"/>
              </a:solidFill>
              <a:latin typeface="Georgia" pitchFamily="18" charset="0"/>
            </a:endParaRPr>
          </a:p>
        </p:txBody>
      </p:sp>
      <p:sp>
        <p:nvSpPr>
          <p:cNvPr id="49" name="TextBox 48"/>
          <p:cNvSpPr txBox="1"/>
          <p:nvPr/>
        </p:nvSpPr>
        <p:spPr>
          <a:xfrm>
            <a:off x="4742214" y="3866054"/>
            <a:ext cx="753285" cy="74967"/>
          </a:xfrm>
          <a:prstGeom prst="rect">
            <a:avLst/>
          </a:prstGeom>
          <a:noFill/>
        </p:spPr>
        <p:txBody>
          <a:bodyPr wrap="square" lIns="0" tIns="0" rIns="0" bIns="0" rtlCol="0">
            <a:noAutofit/>
          </a:bodyPr>
          <a:lstStyle/>
          <a:p>
            <a:r>
              <a:rPr lang="en-GB" sz="800" dirty="0" smtClean="0">
                <a:latin typeface="Georgia" pitchFamily="18" charset="0"/>
              </a:rPr>
              <a:t>Terrorism</a:t>
            </a:r>
          </a:p>
        </p:txBody>
      </p:sp>
      <p:sp>
        <p:nvSpPr>
          <p:cNvPr id="51" name="Flowchart: Decision 50"/>
          <p:cNvSpPr/>
          <p:nvPr/>
        </p:nvSpPr>
        <p:spPr bwMode="ltGray">
          <a:xfrm>
            <a:off x="3259049" y="4022127"/>
            <a:ext cx="180000" cy="180000"/>
          </a:xfrm>
          <a:prstGeom prst="flowChartDecision">
            <a:avLst/>
          </a:prstGeom>
          <a:solidFill>
            <a:srgbClr val="00B050"/>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GB" sz="800" dirty="0" err="1" smtClean="0">
              <a:solidFill>
                <a:schemeClr val="bg1"/>
              </a:solidFill>
              <a:latin typeface="Georgia" pitchFamily="18" charset="0"/>
            </a:endParaRPr>
          </a:p>
        </p:txBody>
      </p:sp>
      <p:sp>
        <p:nvSpPr>
          <p:cNvPr id="55" name="Flowchart: Decision 54"/>
          <p:cNvSpPr/>
          <p:nvPr/>
        </p:nvSpPr>
        <p:spPr bwMode="ltGray">
          <a:xfrm>
            <a:off x="1882503" y="4085736"/>
            <a:ext cx="180000" cy="180000"/>
          </a:xfrm>
          <a:prstGeom prst="flowChartDecision">
            <a:avLst/>
          </a:prstGeom>
          <a:solidFill>
            <a:srgbClr val="00B050"/>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GB" sz="800" dirty="0" err="1" smtClean="0">
              <a:solidFill>
                <a:schemeClr val="bg1"/>
              </a:solidFill>
              <a:latin typeface="Georgia" pitchFamily="18" charset="0"/>
            </a:endParaRPr>
          </a:p>
        </p:txBody>
      </p:sp>
      <p:sp>
        <p:nvSpPr>
          <p:cNvPr id="60" name="Flowchart: Decision 59"/>
          <p:cNvSpPr/>
          <p:nvPr/>
        </p:nvSpPr>
        <p:spPr bwMode="ltGray">
          <a:xfrm>
            <a:off x="3290437" y="4921591"/>
            <a:ext cx="180000" cy="180000"/>
          </a:xfrm>
          <a:prstGeom prst="flowChartDecision">
            <a:avLst/>
          </a:prstGeom>
          <a:solidFill>
            <a:srgbClr val="00B050"/>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GB" sz="800" dirty="0" err="1" smtClean="0">
              <a:solidFill>
                <a:schemeClr val="bg1"/>
              </a:solidFill>
              <a:latin typeface="Georgia" pitchFamily="18" charset="0"/>
            </a:endParaRPr>
          </a:p>
        </p:txBody>
      </p:sp>
      <p:sp>
        <p:nvSpPr>
          <p:cNvPr id="73" name="Flowchart: Decision 72"/>
          <p:cNvSpPr/>
          <p:nvPr/>
        </p:nvSpPr>
        <p:spPr bwMode="ltGray">
          <a:xfrm>
            <a:off x="2444009" y="4938249"/>
            <a:ext cx="180000" cy="180000"/>
          </a:xfrm>
          <a:prstGeom prst="flowChartDecision">
            <a:avLst/>
          </a:prstGeom>
          <a:solidFill>
            <a:srgbClr val="00B050"/>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GB" sz="800" dirty="0" err="1" smtClean="0">
              <a:solidFill>
                <a:schemeClr val="bg1"/>
              </a:solidFill>
              <a:latin typeface="Georgia" pitchFamily="18" charset="0"/>
            </a:endParaRPr>
          </a:p>
        </p:txBody>
      </p:sp>
      <p:sp>
        <p:nvSpPr>
          <p:cNvPr id="75" name="Flowchart: Decision 74"/>
          <p:cNvSpPr/>
          <p:nvPr/>
        </p:nvSpPr>
        <p:spPr bwMode="ltGray">
          <a:xfrm>
            <a:off x="3466784" y="4541611"/>
            <a:ext cx="180000" cy="180000"/>
          </a:xfrm>
          <a:prstGeom prst="flowChartDecision">
            <a:avLst/>
          </a:prstGeom>
          <a:solidFill>
            <a:srgbClr val="00B050"/>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GB" sz="800" dirty="0" err="1" smtClean="0">
              <a:solidFill>
                <a:schemeClr val="bg1"/>
              </a:solidFill>
              <a:latin typeface="Georgia" pitchFamily="18" charset="0"/>
            </a:endParaRPr>
          </a:p>
        </p:txBody>
      </p:sp>
      <p:sp>
        <p:nvSpPr>
          <p:cNvPr id="77" name="Flowchart: Decision 76"/>
          <p:cNvSpPr/>
          <p:nvPr/>
        </p:nvSpPr>
        <p:spPr bwMode="ltGray">
          <a:xfrm>
            <a:off x="2408184" y="4596347"/>
            <a:ext cx="180000" cy="180000"/>
          </a:xfrm>
          <a:prstGeom prst="flowChartDecision">
            <a:avLst/>
          </a:prstGeom>
          <a:solidFill>
            <a:srgbClr val="00B050"/>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GB" sz="800" dirty="0" err="1" smtClean="0">
              <a:solidFill>
                <a:schemeClr val="bg1"/>
              </a:solidFill>
              <a:latin typeface="Georgia" pitchFamily="18" charset="0"/>
            </a:endParaRPr>
          </a:p>
        </p:txBody>
      </p:sp>
      <p:sp>
        <p:nvSpPr>
          <p:cNvPr id="78" name="TextBox 77"/>
          <p:cNvSpPr txBox="1"/>
          <p:nvPr/>
        </p:nvSpPr>
        <p:spPr>
          <a:xfrm>
            <a:off x="1240922" y="5475043"/>
            <a:ext cx="573850" cy="161583"/>
          </a:xfrm>
          <a:prstGeom prst="rect">
            <a:avLst/>
          </a:prstGeom>
          <a:noFill/>
        </p:spPr>
        <p:txBody>
          <a:bodyPr wrap="square" lIns="0" tIns="0" rIns="0" bIns="0" rtlCol="0">
            <a:spAutoFit/>
          </a:bodyPr>
          <a:lstStyle/>
          <a:p>
            <a:r>
              <a:rPr lang="en-GB" sz="1050" dirty="0" smtClean="0">
                <a:latin typeface="Georgia" pitchFamily="18" charset="0"/>
              </a:rPr>
              <a:t>Unlikely</a:t>
            </a:r>
          </a:p>
        </p:txBody>
      </p:sp>
      <p:sp>
        <p:nvSpPr>
          <p:cNvPr id="79" name="TextBox 78"/>
          <p:cNvSpPr txBox="1"/>
          <p:nvPr/>
        </p:nvSpPr>
        <p:spPr>
          <a:xfrm>
            <a:off x="3046839" y="5475043"/>
            <a:ext cx="406637" cy="161583"/>
          </a:xfrm>
          <a:prstGeom prst="rect">
            <a:avLst/>
          </a:prstGeom>
          <a:noFill/>
        </p:spPr>
        <p:txBody>
          <a:bodyPr wrap="square" lIns="0" tIns="0" rIns="0" bIns="0" rtlCol="0">
            <a:spAutoFit/>
          </a:bodyPr>
          <a:lstStyle/>
          <a:p>
            <a:r>
              <a:rPr lang="en-GB" sz="1050" dirty="0" smtClean="0">
                <a:latin typeface="Georgia" pitchFamily="18" charset="0"/>
              </a:rPr>
              <a:t>Likely</a:t>
            </a:r>
          </a:p>
        </p:txBody>
      </p:sp>
      <p:sp>
        <p:nvSpPr>
          <p:cNvPr id="80" name="TextBox 79"/>
          <p:cNvSpPr txBox="1"/>
          <p:nvPr/>
        </p:nvSpPr>
        <p:spPr>
          <a:xfrm>
            <a:off x="4658969" y="5475043"/>
            <a:ext cx="719415" cy="161583"/>
          </a:xfrm>
          <a:prstGeom prst="rect">
            <a:avLst/>
          </a:prstGeom>
          <a:noFill/>
        </p:spPr>
        <p:txBody>
          <a:bodyPr wrap="square" lIns="0" tIns="0" rIns="0" bIns="0" rtlCol="0">
            <a:spAutoFit/>
          </a:bodyPr>
          <a:lstStyle/>
          <a:p>
            <a:r>
              <a:rPr lang="en-GB" sz="1050" dirty="0" smtClean="0">
                <a:latin typeface="Georgia" pitchFamily="18" charset="0"/>
              </a:rPr>
              <a:t>Very likely</a:t>
            </a:r>
          </a:p>
        </p:txBody>
      </p:sp>
      <p:sp>
        <p:nvSpPr>
          <p:cNvPr id="83" name="TextBox 82"/>
          <p:cNvSpPr txBox="1"/>
          <p:nvPr/>
        </p:nvSpPr>
        <p:spPr>
          <a:xfrm>
            <a:off x="2836087" y="3383995"/>
            <a:ext cx="842087" cy="176525"/>
          </a:xfrm>
          <a:prstGeom prst="rect">
            <a:avLst/>
          </a:prstGeom>
          <a:noFill/>
        </p:spPr>
        <p:txBody>
          <a:bodyPr wrap="square" lIns="0" tIns="0" rIns="0" bIns="0" rtlCol="0">
            <a:noAutofit/>
          </a:bodyPr>
          <a:lstStyle/>
          <a:p>
            <a:pPr algn="r"/>
            <a:r>
              <a:rPr lang="en-GB" sz="800" dirty="0" smtClean="0">
                <a:latin typeface="Georgia" pitchFamily="18" charset="0"/>
              </a:rPr>
              <a:t>Regulatory </a:t>
            </a:r>
            <a:br>
              <a:rPr lang="en-GB" sz="800" dirty="0" smtClean="0">
                <a:latin typeface="Georgia" pitchFamily="18" charset="0"/>
              </a:rPr>
            </a:br>
            <a:r>
              <a:rPr lang="en-GB" sz="800" dirty="0" smtClean="0">
                <a:latin typeface="Georgia" pitchFamily="18" charset="0"/>
              </a:rPr>
              <a:t>failures</a:t>
            </a:r>
          </a:p>
        </p:txBody>
      </p:sp>
      <p:sp>
        <p:nvSpPr>
          <p:cNvPr id="84" name="TextBox 83"/>
          <p:cNvSpPr txBox="1"/>
          <p:nvPr/>
        </p:nvSpPr>
        <p:spPr>
          <a:xfrm>
            <a:off x="2301359" y="2681007"/>
            <a:ext cx="621024" cy="135877"/>
          </a:xfrm>
          <a:prstGeom prst="rect">
            <a:avLst/>
          </a:prstGeom>
          <a:noFill/>
        </p:spPr>
        <p:txBody>
          <a:bodyPr wrap="square" lIns="0" tIns="0" rIns="0" bIns="0" rtlCol="0">
            <a:noAutofit/>
          </a:bodyPr>
          <a:lstStyle/>
          <a:p>
            <a:pPr algn="r"/>
            <a:r>
              <a:rPr lang="en-GB" sz="800" dirty="0" smtClean="0">
                <a:latin typeface="Georgia" pitchFamily="18" charset="0"/>
              </a:rPr>
              <a:t>Asset price collapse</a:t>
            </a:r>
          </a:p>
        </p:txBody>
      </p:sp>
      <p:sp>
        <p:nvSpPr>
          <p:cNvPr id="85" name="TextBox 84"/>
          <p:cNvSpPr txBox="1"/>
          <p:nvPr/>
        </p:nvSpPr>
        <p:spPr>
          <a:xfrm>
            <a:off x="3126530" y="2454094"/>
            <a:ext cx="621024" cy="135877"/>
          </a:xfrm>
          <a:prstGeom prst="rect">
            <a:avLst/>
          </a:prstGeom>
          <a:noFill/>
        </p:spPr>
        <p:txBody>
          <a:bodyPr wrap="square" lIns="0" tIns="0" rIns="0" bIns="0" rtlCol="0">
            <a:noAutofit/>
          </a:bodyPr>
          <a:lstStyle/>
          <a:p>
            <a:pPr algn="r"/>
            <a:r>
              <a:rPr lang="en-GB" sz="800" dirty="0" smtClean="0">
                <a:latin typeface="Georgia" pitchFamily="18" charset="0"/>
              </a:rPr>
              <a:t>Geopolitical conflict</a:t>
            </a:r>
          </a:p>
        </p:txBody>
      </p:sp>
      <p:sp>
        <p:nvSpPr>
          <p:cNvPr id="86" name="TextBox 85"/>
          <p:cNvSpPr txBox="1"/>
          <p:nvPr/>
        </p:nvSpPr>
        <p:spPr>
          <a:xfrm>
            <a:off x="3195434" y="2784681"/>
            <a:ext cx="900100" cy="159684"/>
          </a:xfrm>
          <a:prstGeom prst="rect">
            <a:avLst/>
          </a:prstGeom>
          <a:noFill/>
        </p:spPr>
        <p:txBody>
          <a:bodyPr wrap="square" lIns="0" tIns="0" rIns="0" bIns="0" rtlCol="0">
            <a:noAutofit/>
          </a:bodyPr>
          <a:lstStyle/>
          <a:p>
            <a:pPr algn="r"/>
            <a:r>
              <a:rPr lang="en-GB" sz="800" dirty="0" smtClean="0">
                <a:latin typeface="Georgia" pitchFamily="18" charset="0"/>
              </a:rPr>
              <a:t>Extreme energy </a:t>
            </a:r>
            <a:br>
              <a:rPr lang="en-GB" sz="800" dirty="0" smtClean="0">
                <a:latin typeface="Georgia" pitchFamily="18" charset="0"/>
              </a:rPr>
            </a:br>
            <a:r>
              <a:rPr lang="en-GB" sz="800" dirty="0" smtClean="0">
                <a:latin typeface="Georgia" pitchFamily="18" charset="0"/>
              </a:rPr>
              <a:t>price volatility</a:t>
            </a:r>
          </a:p>
        </p:txBody>
      </p:sp>
      <p:sp>
        <p:nvSpPr>
          <p:cNvPr id="59" name="TextBox 58"/>
          <p:cNvSpPr txBox="1"/>
          <p:nvPr/>
        </p:nvSpPr>
        <p:spPr>
          <a:xfrm rot="16200000">
            <a:off x="-505306" y="2932493"/>
            <a:ext cx="2239568" cy="161583"/>
          </a:xfrm>
          <a:prstGeom prst="rect">
            <a:avLst/>
          </a:prstGeom>
          <a:noFill/>
        </p:spPr>
        <p:txBody>
          <a:bodyPr wrap="square" lIns="0" tIns="0" rIns="0" bIns="0" rtlCol="0">
            <a:spAutoFit/>
          </a:bodyPr>
          <a:lstStyle/>
          <a:p>
            <a:r>
              <a:rPr lang="en-GB" sz="1050" dirty="0" smtClean="0">
                <a:latin typeface="Georgia" pitchFamily="18" charset="0"/>
              </a:rPr>
              <a:t>Expected </a:t>
            </a:r>
            <a:r>
              <a:rPr lang="en-GB" sz="1000" dirty="0" smtClean="0">
                <a:latin typeface="Georgia" pitchFamily="18" charset="0"/>
              </a:rPr>
              <a:t>impact</a:t>
            </a:r>
            <a:r>
              <a:rPr lang="en-GB" sz="1050" dirty="0" smtClean="0">
                <a:latin typeface="Georgia" pitchFamily="18" charset="0"/>
              </a:rPr>
              <a:t> (Billion USD)</a:t>
            </a:r>
          </a:p>
        </p:txBody>
      </p:sp>
      <p:sp>
        <p:nvSpPr>
          <p:cNvPr id="62" name="TextBox 61"/>
          <p:cNvSpPr txBox="1"/>
          <p:nvPr/>
        </p:nvSpPr>
        <p:spPr>
          <a:xfrm>
            <a:off x="3210045" y="5760129"/>
            <a:ext cx="2478370" cy="161583"/>
          </a:xfrm>
          <a:prstGeom prst="rect">
            <a:avLst/>
          </a:prstGeom>
          <a:noFill/>
        </p:spPr>
        <p:txBody>
          <a:bodyPr wrap="square" lIns="0" tIns="0" rIns="0" bIns="0" rtlCol="0">
            <a:spAutoFit/>
          </a:bodyPr>
          <a:lstStyle/>
          <a:p>
            <a:pPr algn="r"/>
            <a:r>
              <a:rPr lang="en-GB" sz="1050" dirty="0" smtClean="0">
                <a:latin typeface="Georgia" pitchFamily="18" charset="0"/>
              </a:rPr>
              <a:t>Likelihood over next 10 years</a:t>
            </a:r>
          </a:p>
        </p:txBody>
      </p:sp>
      <p:sp>
        <p:nvSpPr>
          <p:cNvPr id="53" name="TextBox 52"/>
          <p:cNvSpPr txBox="1"/>
          <p:nvPr/>
        </p:nvSpPr>
        <p:spPr>
          <a:xfrm>
            <a:off x="6495147" y="3769868"/>
            <a:ext cx="2185210" cy="373811"/>
          </a:xfrm>
          <a:prstGeom prst="rect">
            <a:avLst/>
          </a:prstGeom>
          <a:noFill/>
        </p:spPr>
        <p:txBody>
          <a:bodyPr wrap="none" lIns="0" tIns="0" rIns="0" bIns="0" rtlCol="0">
            <a:noAutofit/>
          </a:bodyPr>
          <a:lstStyle/>
          <a:p>
            <a:pPr indent="-274320">
              <a:spcAft>
                <a:spcPts val="900"/>
              </a:spcAft>
            </a:pPr>
            <a:r>
              <a:rPr lang="en-GB" sz="1600" dirty="0" smtClean="0">
                <a:latin typeface="Georgia" pitchFamily="18" charset="0"/>
              </a:rPr>
              <a:t>Natural capital risks</a:t>
            </a:r>
          </a:p>
          <a:p>
            <a:pPr indent="-274320">
              <a:spcAft>
                <a:spcPts val="900"/>
              </a:spcAft>
            </a:pPr>
            <a:r>
              <a:rPr lang="en-GB" sz="1600" dirty="0" smtClean="0">
                <a:latin typeface="Georgia" pitchFamily="18" charset="0"/>
              </a:rPr>
              <a:t>2009</a:t>
            </a:r>
          </a:p>
        </p:txBody>
      </p:sp>
      <p:grpSp>
        <p:nvGrpSpPr>
          <p:cNvPr id="3" name="Group 66"/>
          <p:cNvGrpSpPr/>
          <p:nvPr/>
        </p:nvGrpSpPr>
        <p:grpSpPr>
          <a:xfrm>
            <a:off x="7068759" y="4103588"/>
            <a:ext cx="1421097" cy="373811"/>
            <a:chOff x="4301971" y="1827906"/>
            <a:chExt cx="1421097" cy="373811"/>
          </a:xfrm>
        </p:grpSpPr>
        <p:sp>
          <p:nvSpPr>
            <p:cNvPr id="57" name="TextBox 56"/>
            <p:cNvSpPr txBox="1"/>
            <p:nvPr/>
          </p:nvSpPr>
          <p:spPr>
            <a:xfrm>
              <a:off x="5100729" y="1827906"/>
              <a:ext cx="622339" cy="373811"/>
            </a:xfrm>
            <a:prstGeom prst="rect">
              <a:avLst/>
            </a:prstGeom>
            <a:noFill/>
          </p:spPr>
          <p:txBody>
            <a:bodyPr wrap="none" lIns="0" tIns="0" rIns="0" bIns="0" rtlCol="0">
              <a:noAutofit/>
            </a:bodyPr>
            <a:lstStyle/>
            <a:p>
              <a:pPr indent="-274320">
                <a:spcAft>
                  <a:spcPts val="900"/>
                </a:spcAft>
              </a:pPr>
              <a:r>
                <a:rPr lang="en-GB" sz="1600" dirty="0" smtClean="0">
                  <a:latin typeface="Georgia" pitchFamily="18" charset="0"/>
                </a:rPr>
                <a:t>2011</a:t>
              </a:r>
            </a:p>
          </p:txBody>
        </p:sp>
        <p:cxnSp>
          <p:nvCxnSpPr>
            <p:cNvPr id="58" name="Straight Arrow Connector 57"/>
            <p:cNvCxnSpPr/>
            <p:nvPr/>
          </p:nvCxnSpPr>
          <p:spPr>
            <a:xfrm>
              <a:off x="4301971" y="1967323"/>
              <a:ext cx="732608" cy="1326"/>
            </a:xfrm>
            <a:prstGeom prst="straightConnector1">
              <a:avLst/>
            </a:prstGeom>
            <a:ln w="63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2797973" y="4059238"/>
            <a:ext cx="438612" cy="151802"/>
          </a:xfrm>
          <a:prstGeom prst="rect">
            <a:avLst/>
          </a:prstGeom>
          <a:noFill/>
        </p:spPr>
        <p:txBody>
          <a:bodyPr wrap="square" lIns="0" tIns="0" rIns="0" bIns="0" rtlCol="0" anchor="ctr" anchorCtr="0">
            <a:noAutofit/>
          </a:bodyPr>
          <a:lstStyle/>
          <a:p>
            <a:pPr algn="r">
              <a:lnSpc>
                <a:spcPts val="718"/>
              </a:lnSpc>
              <a:spcAft>
                <a:spcPts val="808"/>
              </a:spcAft>
            </a:pPr>
            <a:r>
              <a:rPr lang="en-GB" sz="800" dirty="0" smtClean="0">
                <a:latin typeface="Georgia" pitchFamily="18" charset="0"/>
              </a:rPr>
              <a:t>Climate change</a:t>
            </a:r>
          </a:p>
        </p:txBody>
      </p:sp>
      <p:sp>
        <p:nvSpPr>
          <p:cNvPr id="69" name="TextBox 68"/>
          <p:cNvSpPr txBox="1"/>
          <p:nvPr/>
        </p:nvSpPr>
        <p:spPr>
          <a:xfrm>
            <a:off x="2378352" y="4511367"/>
            <a:ext cx="483592" cy="74235"/>
          </a:xfrm>
          <a:prstGeom prst="rect">
            <a:avLst/>
          </a:prstGeom>
          <a:noFill/>
        </p:spPr>
        <p:txBody>
          <a:bodyPr wrap="square" lIns="0" tIns="0" rIns="0" bIns="0" rtlCol="0">
            <a:noAutofit/>
          </a:bodyPr>
          <a:lstStyle/>
          <a:p>
            <a:pPr>
              <a:lnSpc>
                <a:spcPts val="718"/>
              </a:lnSpc>
              <a:spcAft>
                <a:spcPts val="808"/>
              </a:spcAft>
            </a:pPr>
            <a:r>
              <a:rPr lang="en-GB" sz="800" dirty="0" smtClean="0">
                <a:latin typeface="Georgia" pitchFamily="18" charset="0"/>
              </a:rPr>
              <a:t>Flooding</a:t>
            </a:r>
          </a:p>
        </p:txBody>
      </p:sp>
      <p:sp>
        <p:nvSpPr>
          <p:cNvPr id="70" name="TextBox 69"/>
          <p:cNvSpPr txBox="1"/>
          <p:nvPr/>
        </p:nvSpPr>
        <p:spPr>
          <a:xfrm>
            <a:off x="1268445" y="4097156"/>
            <a:ext cx="583799" cy="70282"/>
          </a:xfrm>
          <a:prstGeom prst="rect">
            <a:avLst/>
          </a:prstGeom>
          <a:noFill/>
        </p:spPr>
        <p:txBody>
          <a:bodyPr wrap="square" lIns="0" tIns="0" rIns="0" bIns="0" rtlCol="0">
            <a:noAutofit/>
          </a:bodyPr>
          <a:lstStyle/>
          <a:p>
            <a:pPr algn="r">
              <a:lnSpc>
                <a:spcPts val="718"/>
              </a:lnSpc>
              <a:spcAft>
                <a:spcPts val="808"/>
              </a:spcAft>
            </a:pPr>
            <a:r>
              <a:rPr lang="en-GB" sz="800" dirty="0" smtClean="0">
                <a:latin typeface="Georgia" pitchFamily="18" charset="0"/>
              </a:rPr>
              <a:t>Storms and cyclones</a:t>
            </a:r>
          </a:p>
        </p:txBody>
      </p:sp>
      <p:sp>
        <p:nvSpPr>
          <p:cNvPr id="72" name="TextBox 71"/>
          <p:cNvSpPr txBox="1"/>
          <p:nvPr/>
        </p:nvSpPr>
        <p:spPr>
          <a:xfrm>
            <a:off x="1825355" y="4983625"/>
            <a:ext cx="601836" cy="90650"/>
          </a:xfrm>
          <a:prstGeom prst="rect">
            <a:avLst/>
          </a:prstGeom>
          <a:noFill/>
        </p:spPr>
        <p:txBody>
          <a:bodyPr wrap="square" lIns="0" tIns="0" rIns="0" bIns="0" rtlCol="0">
            <a:noAutofit/>
          </a:bodyPr>
          <a:lstStyle/>
          <a:p>
            <a:pPr>
              <a:lnSpc>
                <a:spcPts val="718"/>
              </a:lnSpc>
              <a:spcAft>
                <a:spcPts val="808"/>
              </a:spcAft>
            </a:pPr>
            <a:r>
              <a:rPr lang="en-GB" sz="800" dirty="0" smtClean="0">
                <a:latin typeface="Georgia" pitchFamily="18" charset="0"/>
              </a:rPr>
              <a:t>Air pollution</a:t>
            </a:r>
          </a:p>
        </p:txBody>
      </p:sp>
      <p:sp>
        <p:nvSpPr>
          <p:cNvPr id="81" name="TextBox 80"/>
          <p:cNvSpPr txBox="1"/>
          <p:nvPr/>
        </p:nvSpPr>
        <p:spPr>
          <a:xfrm>
            <a:off x="2927333" y="4572000"/>
            <a:ext cx="522246" cy="66163"/>
          </a:xfrm>
          <a:prstGeom prst="rect">
            <a:avLst/>
          </a:prstGeom>
          <a:noFill/>
        </p:spPr>
        <p:txBody>
          <a:bodyPr wrap="square" lIns="0" tIns="0" rIns="0" bIns="0" rtlCol="0">
            <a:noAutofit/>
          </a:bodyPr>
          <a:lstStyle/>
          <a:p>
            <a:pPr algn="r">
              <a:lnSpc>
                <a:spcPts val="718"/>
              </a:lnSpc>
              <a:spcAft>
                <a:spcPts val="808"/>
              </a:spcAft>
            </a:pPr>
            <a:r>
              <a:rPr lang="en-GB" sz="800" dirty="0" smtClean="0">
                <a:latin typeface="Georgia" pitchFamily="18" charset="0"/>
              </a:rPr>
              <a:t>Water security</a:t>
            </a:r>
          </a:p>
        </p:txBody>
      </p:sp>
      <p:sp>
        <p:nvSpPr>
          <p:cNvPr id="93" name="TextBox 92"/>
          <p:cNvSpPr txBox="1"/>
          <p:nvPr/>
        </p:nvSpPr>
        <p:spPr>
          <a:xfrm>
            <a:off x="2537231" y="4928050"/>
            <a:ext cx="689490" cy="207112"/>
          </a:xfrm>
          <a:prstGeom prst="rect">
            <a:avLst/>
          </a:prstGeom>
          <a:noFill/>
        </p:spPr>
        <p:txBody>
          <a:bodyPr wrap="square" lIns="0" tIns="0" rIns="0" bIns="0" rtlCol="0">
            <a:noAutofit/>
          </a:bodyPr>
          <a:lstStyle/>
          <a:p>
            <a:pPr algn="r">
              <a:lnSpc>
                <a:spcPts val="718"/>
              </a:lnSpc>
              <a:spcAft>
                <a:spcPts val="808"/>
              </a:spcAft>
            </a:pPr>
            <a:r>
              <a:rPr lang="en-GB" sz="800" dirty="0" smtClean="0">
                <a:latin typeface="Georgia" pitchFamily="18" charset="0"/>
              </a:rPr>
              <a:t>Biodiversity loss</a:t>
            </a:r>
          </a:p>
        </p:txBody>
      </p:sp>
      <p:sp>
        <p:nvSpPr>
          <p:cNvPr id="63" name="Flowchart: Decision 62"/>
          <p:cNvSpPr/>
          <p:nvPr/>
        </p:nvSpPr>
        <p:spPr bwMode="ltGray">
          <a:xfrm>
            <a:off x="6135749" y="3068505"/>
            <a:ext cx="198000" cy="198000"/>
          </a:xfrm>
          <a:prstGeom prst="flowChartDecision">
            <a:avLst/>
          </a:prstGeom>
          <a:solidFill>
            <a:schemeClr val="bg2">
              <a:lumMod val="50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GB" sz="800" dirty="0" err="1" smtClean="0">
              <a:solidFill>
                <a:schemeClr val="bg1"/>
              </a:solidFill>
              <a:latin typeface="Georgia" pitchFamily="18" charset="0"/>
            </a:endParaRPr>
          </a:p>
        </p:txBody>
      </p:sp>
      <p:sp>
        <p:nvSpPr>
          <p:cNvPr id="64" name="TextBox 63"/>
          <p:cNvSpPr txBox="1"/>
          <p:nvPr/>
        </p:nvSpPr>
        <p:spPr>
          <a:xfrm>
            <a:off x="6466795" y="2877460"/>
            <a:ext cx="2394536" cy="373811"/>
          </a:xfrm>
          <a:prstGeom prst="rect">
            <a:avLst/>
          </a:prstGeom>
          <a:noFill/>
        </p:spPr>
        <p:txBody>
          <a:bodyPr wrap="square" lIns="0" tIns="0" rIns="0" bIns="0" rtlCol="0">
            <a:noAutofit/>
          </a:bodyPr>
          <a:lstStyle/>
          <a:p>
            <a:pPr indent="-274320">
              <a:spcAft>
                <a:spcPts val="900"/>
              </a:spcAft>
            </a:pPr>
            <a:r>
              <a:rPr lang="en-GB" sz="1600" dirty="0" smtClean="0">
                <a:latin typeface="Georgia" pitchFamily="18" charset="0"/>
              </a:rPr>
              <a:t>Economic and geopolitical risks 2011 </a:t>
            </a:r>
          </a:p>
        </p:txBody>
      </p:sp>
      <p:sp>
        <p:nvSpPr>
          <p:cNvPr id="65" name="Flowchart: Decision 64"/>
          <p:cNvSpPr/>
          <p:nvPr/>
        </p:nvSpPr>
        <p:spPr bwMode="ltGray">
          <a:xfrm>
            <a:off x="6135749" y="3935682"/>
            <a:ext cx="196364" cy="198000"/>
          </a:xfrm>
          <a:prstGeom prst="flowChartDecision">
            <a:avLst/>
          </a:prstGeom>
          <a:solidFill>
            <a:srgbClr val="00B050"/>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GB" sz="800" dirty="0" err="1" smtClean="0">
              <a:solidFill>
                <a:schemeClr val="bg1"/>
              </a:solidFill>
              <a:latin typeface="Georgia" pitchFamily="18" charset="0"/>
            </a:endParaRPr>
          </a:p>
        </p:txBody>
      </p:sp>
      <p:sp>
        <p:nvSpPr>
          <p:cNvPr id="61" name="TextBox 60"/>
          <p:cNvSpPr txBox="1"/>
          <p:nvPr/>
        </p:nvSpPr>
        <p:spPr>
          <a:xfrm>
            <a:off x="538163" y="6049963"/>
            <a:ext cx="4029437" cy="138499"/>
          </a:xfrm>
          <a:prstGeom prst="rect">
            <a:avLst/>
          </a:prstGeom>
          <a:noFill/>
        </p:spPr>
        <p:txBody>
          <a:bodyPr wrap="square" lIns="0" tIns="0" rIns="0" bIns="0" rtlCol="0">
            <a:spAutoFit/>
          </a:bodyPr>
          <a:lstStyle/>
          <a:p>
            <a:r>
              <a:rPr lang="en-GB" sz="900" i="1" dirty="0" smtClean="0">
                <a:latin typeface="Georgia" pitchFamily="18" charset="0"/>
              </a:rPr>
              <a:t>Source: World Economic Forum Global Risks Report (2009 – 2011)</a:t>
            </a:r>
          </a:p>
        </p:txBody>
      </p:sp>
      <p:sp>
        <p:nvSpPr>
          <p:cNvPr id="56" name="Slide Number Placeholder 4"/>
          <p:cNvSpPr>
            <a:spLocks noGrp="1"/>
          </p:cNvSpPr>
          <p:nvPr>
            <p:ph type="sldNum" sz="quarter" idx="4294967295"/>
          </p:nvPr>
        </p:nvSpPr>
        <p:spPr>
          <a:xfrm>
            <a:off x="7077400" y="6477000"/>
            <a:ext cx="1527048" cy="152400"/>
          </a:xfrm>
          <a:prstGeom prst="rect">
            <a:avLst/>
          </a:prstGeom>
        </p:spPr>
        <p:txBody>
          <a:bodyPr/>
          <a:lstStyle/>
          <a:p>
            <a:pPr algn="r"/>
            <a:r>
              <a:rPr lang="en-GB" sz="1000" dirty="0" smtClean="0"/>
              <a:t>Slide </a:t>
            </a:r>
            <a:fld id="{9EBD5762-3BDC-484D-9503-7EA6D5A9A8CE}" type="slidenum">
              <a:rPr lang="en-GB" sz="1000" smtClean="0"/>
              <a:pPr algn="r"/>
              <a:t>47</a:t>
            </a:fld>
            <a:endParaRPr lang="en-GB"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93"/>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3" presetClass="emph" presetSubtype="2" fill="hold" grpId="0" nodeType="withEffect">
                                  <p:stCondLst>
                                    <p:cond delay="0"/>
                                  </p:stCondLst>
                                  <p:childTnLst>
                                    <p:animClr clrSpc="rgb">
                                      <p:cBhvr override="childStyle">
                                        <p:cTn id="28" dur="2000" fill="hold"/>
                                        <p:tgtEl>
                                          <p:spTgt spid="39"/>
                                        </p:tgtEl>
                                        <p:attrNameLst>
                                          <p:attrName>style.color</p:attrName>
                                        </p:attrNameLst>
                                      </p:cBhvr>
                                      <p:to>
                                        <a:srgbClr val="DDDDDD"/>
                                      </p:to>
                                    </p:animClr>
                                  </p:childTnLst>
                                </p:cTn>
                              </p:par>
                              <p:par>
                                <p:cTn id="29" presetID="3" presetClass="emph" presetSubtype="2" fill="hold" grpId="0" nodeType="withEffect">
                                  <p:stCondLst>
                                    <p:cond delay="0"/>
                                  </p:stCondLst>
                                  <p:childTnLst>
                                    <p:animClr clrSpc="rgb">
                                      <p:cBhvr override="childStyle">
                                        <p:cTn id="30" dur="2000" fill="hold"/>
                                        <p:tgtEl>
                                          <p:spTgt spid="83"/>
                                        </p:tgtEl>
                                        <p:attrNameLst>
                                          <p:attrName>style.color</p:attrName>
                                        </p:attrNameLst>
                                      </p:cBhvr>
                                      <p:to>
                                        <a:srgbClr val="DDDDDD"/>
                                      </p:to>
                                    </p:animClr>
                                  </p:childTnLst>
                                </p:cTn>
                              </p:par>
                              <p:par>
                                <p:cTn id="31" presetID="1" presetClass="emph" presetSubtype="2" fill="hold" nodeType="withEffect">
                                  <p:stCondLst>
                                    <p:cond delay="0"/>
                                  </p:stCondLst>
                                  <p:childTnLst>
                                    <p:animClr clrSpc="rgb">
                                      <p:cBhvr>
                                        <p:cTn id="32" dur="2000" fill="hold"/>
                                        <p:tgtEl>
                                          <p:spTgt spid="41"/>
                                        </p:tgtEl>
                                        <p:attrNameLst>
                                          <p:attrName>fillcolor</p:attrName>
                                        </p:attrNameLst>
                                      </p:cBhvr>
                                      <p:to>
                                        <a:srgbClr val="DDDDDD"/>
                                      </p:to>
                                    </p:animClr>
                                    <p:set>
                                      <p:cBhvr>
                                        <p:cTn id="33" dur="2000" fill="hold"/>
                                        <p:tgtEl>
                                          <p:spTgt spid="41"/>
                                        </p:tgtEl>
                                        <p:attrNameLst>
                                          <p:attrName>fill.type</p:attrName>
                                        </p:attrNameLst>
                                      </p:cBhvr>
                                      <p:to>
                                        <p:strVal val="solid"/>
                                      </p:to>
                                    </p:set>
                                    <p:set>
                                      <p:cBhvr>
                                        <p:cTn id="34" dur="2000" fill="hold"/>
                                        <p:tgtEl>
                                          <p:spTgt spid="41"/>
                                        </p:tgtEl>
                                        <p:attrNameLst>
                                          <p:attrName>fill.on</p:attrName>
                                        </p:attrNameLst>
                                      </p:cBhvr>
                                      <p:to>
                                        <p:strVal val="true"/>
                                      </p:to>
                                    </p:set>
                                  </p:childTnLst>
                                </p:cTn>
                              </p:par>
                              <p:par>
                                <p:cTn id="35" presetID="1" presetClass="emph" presetSubtype="2" fill="hold" nodeType="withEffect">
                                  <p:stCondLst>
                                    <p:cond delay="0"/>
                                  </p:stCondLst>
                                  <p:childTnLst>
                                    <p:animClr clrSpc="rgb">
                                      <p:cBhvr>
                                        <p:cTn id="36" dur="2000" fill="hold"/>
                                        <p:tgtEl>
                                          <p:spTgt spid="28"/>
                                        </p:tgtEl>
                                        <p:attrNameLst>
                                          <p:attrName>fillcolor</p:attrName>
                                        </p:attrNameLst>
                                      </p:cBhvr>
                                      <p:to>
                                        <a:srgbClr val="DDDDDD"/>
                                      </p:to>
                                    </p:animClr>
                                    <p:set>
                                      <p:cBhvr>
                                        <p:cTn id="37" dur="2000" fill="hold"/>
                                        <p:tgtEl>
                                          <p:spTgt spid="28"/>
                                        </p:tgtEl>
                                        <p:attrNameLst>
                                          <p:attrName>fill.type</p:attrName>
                                        </p:attrNameLst>
                                      </p:cBhvr>
                                      <p:to>
                                        <p:strVal val="solid"/>
                                      </p:to>
                                    </p:set>
                                    <p:set>
                                      <p:cBhvr>
                                        <p:cTn id="38" dur="2000" fill="hold"/>
                                        <p:tgtEl>
                                          <p:spTgt spid="28"/>
                                        </p:tgtEl>
                                        <p:attrNameLst>
                                          <p:attrName>fill.on</p:attrName>
                                        </p:attrNameLst>
                                      </p:cBhvr>
                                      <p:to>
                                        <p:strVal val="true"/>
                                      </p:to>
                                    </p:set>
                                  </p:childTnLst>
                                </p:cTn>
                              </p:par>
                              <p:par>
                                <p:cTn id="39" presetID="1" presetClass="emph" presetSubtype="2" fill="hold" nodeType="withEffect">
                                  <p:stCondLst>
                                    <p:cond delay="0"/>
                                  </p:stCondLst>
                                  <p:childTnLst>
                                    <p:animClr clrSpc="rgb">
                                      <p:cBhvr>
                                        <p:cTn id="40" dur="2000" fill="hold"/>
                                        <p:tgtEl>
                                          <p:spTgt spid="32"/>
                                        </p:tgtEl>
                                        <p:attrNameLst>
                                          <p:attrName>fillcolor</p:attrName>
                                        </p:attrNameLst>
                                      </p:cBhvr>
                                      <p:to>
                                        <a:srgbClr val="DDDDDD"/>
                                      </p:to>
                                    </p:animClr>
                                    <p:set>
                                      <p:cBhvr>
                                        <p:cTn id="41" dur="2000" fill="hold"/>
                                        <p:tgtEl>
                                          <p:spTgt spid="32"/>
                                        </p:tgtEl>
                                        <p:attrNameLst>
                                          <p:attrName>fill.type</p:attrName>
                                        </p:attrNameLst>
                                      </p:cBhvr>
                                      <p:to>
                                        <p:strVal val="solid"/>
                                      </p:to>
                                    </p:set>
                                    <p:set>
                                      <p:cBhvr>
                                        <p:cTn id="42" dur="2000" fill="hold"/>
                                        <p:tgtEl>
                                          <p:spTgt spid="32"/>
                                        </p:tgtEl>
                                        <p:attrNameLst>
                                          <p:attrName>fill.on</p:attrName>
                                        </p:attrNameLst>
                                      </p:cBhvr>
                                      <p:to>
                                        <p:strVal val="true"/>
                                      </p:to>
                                    </p:set>
                                  </p:childTnLst>
                                </p:cTn>
                              </p:par>
                              <p:par>
                                <p:cTn id="43" presetID="1" presetClass="emph" presetSubtype="2" fill="hold" nodeType="withEffect">
                                  <p:stCondLst>
                                    <p:cond delay="0"/>
                                  </p:stCondLst>
                                  <p:childTnLst>
                                    <p:animClr clrSpc="rgb">
                                      <p:cBhvr>
                                        <p:cTn id="44" dur="2000" fill="hold"/>
                                        <p:tgtEl>
                                          <p:spTgt spid="33"/>
                                        </p:tgtEl>
                                        <p:attrNameLst>
                                          <p:attrName>fillcolor</p:attrName>
                                        </p:attrNameLst>
                                      </p:cBhvr>
                                      <p:to>
                                        <a:srgbClr val="DDDDDD"/>
                                      </p:to>
                                    </p:animClr>
                                    <p:set>
                                      <p:cBhvr>
                                        <p:cTn id="45" dur="2000" fill="hold"/>
                                        <p:tgtEl>
                                          <p:spTgt spid="33"/>
                                        </p:tgtEl>
                                        <p:attrNameLst>
                                          <p:attrName>fill.type</p:attrName>
                                        </p:attrNameLst>
                                      </p:cBhvr>
                                      <p:to>
                                        <p:strVal val="solid"/>
                                      </p:to>
                                    </p:set>
                                    <p:set>
                                      <p:cBhvr>
                                        <p:cTn id="46" dur="2000" fill="hold"/>
                                        <p:tgtEl>
                                          <p:spTgt spid="33"/>
                                        </p:tgtEl>
                                        <p:attrNameLst>
                                          <p:attrName>fill.on</p:attrName>
                                        </p:attrNameLst>
                                      </p:cBhvr>
                                      <p:to>
                                        <p:strVal val="true"/>
                                      </p:to>
                                    </p:set>
                                  </p:childTnLst>
                                </p:cTn>
                              </p:par>
                              <p:par>
                                <p:cTn id="47" presetID="1" presetClass="emph" presetSubtype="2" fill="hold" nodeType="withEffect">
                                  <p:stCondLst>
                                    <p:cond delay="0"/>
                                  </p:stCondLst>
                                  <p:childTnLst>
                                    <p:animClr clrSpc="rgb">
                                      <p:cBhvr>
                                        <p:cTn id="48" dur="2000" fill="hold"/>
                                        <p:tgtEl>
                                          <p:spTgt spid="34"/>
                                        </p:tgtEl>
                                        <p:attrNameLst>
                                          <p:attrName>fillcolor</p:attrName>
                                        </p:attrNameLst>
                                      </p:cBhvr>
                                      <p:to>
                                        <a:srgbClr val="DDDDDD"/>
                                      </p:to>
                                    </p:animClr>
                                    <p:set>
                                      <p:cBhvr>
                                        <p:cTn id="49" dur="2000" fill="hold"/>
                                        <p:tgtEl>
                                          <p:spTgt spid="34"/>
                                        </p:tgtEl>
                                        <p:attrNameLst>
                                          <p:attrName>fill.type</p:attrName>
                                        </p:attrNameLst>
                                      </p:cBhvr>
                                      <p:to>
                                        <p:strVal val="solid"/>
                                      </p:to>
                                    </p:set>
                                    <p:set>
                                      <p:cBhvr>
                                        <p:cTn id="50" dur="2000" fill="hold"/>
                                        <p:tgtEl>
                                          <p:spTgt spid="34"/>
                                        </p:tgtEl>
                                        <p:attrNameLst>
                                          <p:attrName>fill.on</p:attrName>
                                        </p:attrNameLst>
                                      </p:cBhvr>
                                      <p:to>
                                        <p:strVal val="true"/>
                                      </p:to>
                                    </p:set>
                                  </p:childTnLst>
                                </p:cTn>
                              </p:par>
                              <p:par>
                                <p:cTn id="51" presetID="1" presetClass="emph" presetSubtype="2" fill="hold" nodeType="withEffect">
                                  <p:stCondLst>
                                    <p:cond delay="0"/>
                                  </p:stCondLst>
                                  <p:childTnLst>
                                    <p:animClr clrSpc="rgb">
                                      <p:cBhvr>
                                        <p:cTn id="52" dur="2000" fill="hold"/>
                                        <p:tgtEl>
                                          <p:spTgt spid="36"/>
                                        </p:tgtEl>
                                        <p:attrNameLst>
                                          <p:attrName>fillcolor</p:attrName>
                                        </p:attrNameLst>
                                      </p:cBhvr>
                                      <p:to>
                                        <a:srgbClr val="DDDDDD"/>
                                      </p:to>
                                    </p:animClr>
                                    <p:set>
                                      <p:cBhvr>
                                        <p:cTn id="53" dur="2000" fill="hold"/>
                                        <p:tgtEl>
                                          <p:spTgt spid="36"/>
                                        </p:tgtEl>
                                        <p:attrNameLst>
                                          <p:attrName>fill.type</p:attrName>
                                        </p:attrNameLst>
                                      </p:cBhvr>
                                      <p:to>
                                        <p:strVal val="solid"/>
                                      </p:to>
                                    </p:set>
                                    <p:set>
                                      <p:cBhvr>
                                        <p:cTn id="54" dur="2000" fill="hold"/>
                                        <p:tgtEl>
                                          <p:spTgt spid="36"/>
                                        </p:tgtEl>
                                        <p:attrNameLst>
                                          <p:attrName>fill.on</p:attrName>
                                        </p:attrNameLst>
                                      </p:cBhvr>
                                      <p:to>
                                        <p:strVal val="true"/>
                                      </p:to>
                                    </p:set>
                                  </p:childTnLst>
                                </p:cTn>
                              </p:par>
                              <p:par>
                                <p:cTn id="55" presetID="1" presetClass="emph" presetSubtype="2" fill="hold" nodeType="withEffect">
                                  <p:stCondLst>
                                    <p:cond delay="0"/>
                                  </p:stCondLst>
                                  <p:childTnLst>
                                    <p:animClr clrSpc="rgb">
                                      <p:cBhvr>
                                        <p:cTn id="56" dur="2000" fill="hold"/>
                                        <p:tgtEl>
                                          <p:spTgt spid="48"/>
                                        </p:tgtEl>
                                        <p:attrNameLst>
                                          <p:attrName>fillcolor</p:attrName>
                                        </p:attrNameLst>
                                      </p:cBhvr>
                                      <p:to>
                                        <a:srgbClr val="DDDDDD"/>
                                      </p:to>
                                    </p:animClr>
                                    <p:set>
                                      <p:cBhvr>
                                        <p:cTn id="57" dur="2000" fill="hold"/>
                                        <p:tgtEl>
                                          <p:spTgt spid="48"/>
                                        </p:tgtEl>
                                        <p:attrNameLst>
                                          <p:attrName>fill.type</p:attrName>
                                        </p:attrNameLst>
                                      </p:cBhvr>
                                      <p:to>
                                        <p:strVal val="solid"/>
                                      </p:to>
                                    </p:set>
                                    <p:set>
                                      <p:cBhvr>
                                        <p:cTn id="58" dur="2000" fill="hold"/>
                                        <p:tgtEl>
                                          <p:spTgt spid="48"/>
                                        </p:tgtEl>
                                        <p:attrNameLst>
                                          <p:attrName>fill.on</p:attrName>
                                        </p:attrNameLst>
                                      </p:cBhvr>
                                      <p:to>
                                        <p:strVal val="true"/>
                                      </p:to>
                                    </p:set>
                                  </p:childTnLst>
                                </p:cTn>
                              </p:par>
                              <p:par>
                                <p:cTn id="59" presetID="1" presetClass="emph" presetSubtype="2" fill="hold" nodeType="withEffect">
                                  <p:stCondLst>
                                    <p:cond delay="0"/>
                                  </p:stCondLst>
                                  <p:childTnLst>
                                    <p:animClr clrSpc="rgb">
                                      <p:cBhvr>
                                        <p:cTn id="60" dur="2000" fill="hold"/>
                                        <p:tgtEl>
                                          <p:spTgt spid="45"/>
                                        </p:tgtEl>
                                        <p:attrNameLst>
                                          <p:attrName>fillcolor</p:attrName>
                                        </p:attrNameLst>
                                      </p:cBhvr>
                                      <p:to>
                                        <a:srgbClr val="DDDDDD"/>
                                      </p:to>
                                    </p:animClr>
                                    <p:set>
                                      <p:cBhvr>
                                        <p:cTn id="61" dur="2000" fill="hold"/>
                                        <p:tgtEl>
                                          <p:spTgt spid="45"/>
                                        </p:tgtEl>
                                        <p:attrNameLst>
                                          <p:attrName>fill.type</p:attrName>
                                        </p:attrNameLst>
                                      </p:cBhvr>
                                      <p:to>
                                        <p:strVal val="solid"/>
                                      </p:to>
                                    </p:set>
                                    <p:set>
                                      <p:cBhvr>
                                        <p:cTn id="62" dur="2000" fill="hold"/>
                                        <p:tgtEl>
                                          <p:spTgt spid="45"/>
                                        </p:tgtEl>
                                        <p:attrNameLst>
                                          <p:attrName>fill.on</p:attrName>
                                        </p:attrNameLst>
                                      </p:cBhvr>
                                      <p:to>
                                        <p:strVal val="true"/>
                                      </p:to>
                                    </p:set>
                                  </p:childTnLst>
                                </p:cTn>
                              </p:par>
                              <p:par>
                                <p:cTn id="63" presetID="1" presetClass="emph" presetSubtype="2" fill="hold" nodeType="withEffect">
                                  <p:stCondLst>
                                    <p:cond delay="0"/>
                                  </p:stCondLst>
                                  <p:childTnLst>
                                    <p:animClr clrSpc="rgb">
                                      <p:cBhvr>
                                        <p:cTn id="64" dur="2000" fill="hold"/>
                                        <p:tgtEl>
                                          <p:spTgt spid="38"/>
                                        </p:tgtEl>
                                        <p:attrNameLst>
                                          <p:attrName>fillcolor</p:attrName>
                                        </p:attrNameLst>
                                      </p:cBhvr>
                                      <p:to>
                                        <a:srgbClr val="DDDDDD"/>
                                      </p:to>
                                    </p:animClr>
                                    <p:set>
                                      <p:cBhvr>
                                        <p:cTn id="65" dur="2000" fill="hold"/>
                                        <p:tgtEl>
                                          <p:spTgt spid="38"/>
                                        </p:tgtEl>
                                        <p:attrNameLst>
                                          <p:attrName>fill.type</p:attrName>
                                        </p:attrNameLst>
                                      </p:cBhvr>
                                      <p:to>
                                        <p:strVal val="solid"/>
                                      </p:to>
                                    </p:set>
                                    <p:set>
                                      <p:cBhvr>
                                        <p:cTn id="66" dur="2000" fill="hold"/>
                                        <p:tgtEl>
                                          <p:spTgt spid="38"/>
                                        </p:tgtEl>
                                        <p:attrNameLst>
                                          <p:attrName>fill.on</p:attrName>
                                        </p:attrNameLst>
                                      </p:cBhvr>
                                      <p:to>
                                        <p:strVal val="true"/>
                                      </p:to>
                                    </p:set>
                                  </p:childTnLst>
                                </p:cTn>
                              </p:par>
                              <p:par>
                                <p:cTn id="67" presetID="3" presetClass="emph" presetSubtype="2" fill="hold" grpId="0" nodeType="withEffect">
                                  <p:stCondLst>
                                    <p:cond delay="0"/>
                                  </p:stCondLst>
                                  <p:childTnLst>
                                    <p:animClr clrSpc="rgb">
                                      <p:cBhvr override="childStyle">
                                        <p:cTn id="68" dur="2000" fill="hold"/>
                                        <p:tgtEl>
                                          <p:spTgt spid="84"/>
                                        </p:tgtEl>
                                        <p:attrNameLst>
                                          <p:attrName>style.color</p:attrName>
                                        </p:attrNameLst>
                                      </p:cBhvr>
                                      <p:to>
                                        <a:srgbClr val="DDDDDD"/>
                                      </p:to>
                                    </p:animClr>
                                  </p:childTnLst>
                                </p:cTn>
                              </p:par>
                              <p:par>
                                <p:cTn id="69" presetID="3" presetClass="emph" presetSubtype="2" fill="hold" grpId="0" nodeType="withEffect">
                                  <p:stCondLst>
                                    <p:cond delay="0"/>
                                  </p:stCondLst>
                                  <p:childTnLst>
                                    <p:animClr clrSpc="rgb">
                                      <p:cBhvr override="childStyle">
                                        <p:cTn id="70" dur="2000" fill="hold"/>
                                        <p:tgtEl>
                                          <p:spTgt spid="42"/>
                                        </p:tgtEl>
                                        <p:attrNameLst>
                                          <p:attrName>style.color</p:attrName>
                                        </p:attrNameLst>
                                      </p:cBhvr>
                                      <p:to>
                                        <a:srgbClr val="DDDDDD"/>
                                      </p:to>
                                    </p:animClr>
                                  </p:childTnLst>
                                </p:cTn>
                              </p:par>
                              <p:par>
                                <p:cTn id="71" presetID="3" presetClass="emph" presetSubtype="2" fill="hold" grpId="1" nodeType="withEffect">
                                  <p:stCondLst>
                                    <p:cond delay="0"/>
                                  </p:stCondLst>
                                  <p:childTnLst>
                                    <p:animClr clrSpc="rgb">
                                      <p:cBhvr override="childStyle">
                                        <p:cTn id="72" dur="2000" fill="hold"/>
                                        <p:tgtEl>
                                          <p:spTgt spid="84"/>
                                        </p:tgtEl>
                                        <p:attrNameLst>
                                          <p:attrName>style.color</p:attrName>
                                        </p:attrNameLst>
                                      </p:cBhvr>
                                      <p:to>
                                        <a:srgbClr val="DDDDDD"/>
                                      </p:to>
                                    </p:animClr>
                                  </p:childTnLst>
                                </p:cTn>
                              </p:par>
                              <p:par>
                                <p:cTn id="73" presetID="3" presetClass="emph" presetSubtype="2" fill="hold" grpId="0" nodeType="withEffect">
                                  <p:stCondLst>
                                    <p:cond delay="0"/>
                                  </p:stCondLst>
                                  <p:childTnLst>
                                    <p:animClr clrSpc="rgb">
                                      <p:cBhvr override="childStyle">
                                        <p:cTn id="74" dur="2000" fill="hold"/>
                                        <p:tgtEl>
                                          <p:spTgt spid="85"/>
                                        </p:tgtEl>
                                        <p:attrNameLst>
                                          <p:attrName>style.color</p:attrName>
                                        </p:attrNameLst>
                                      </p:cBhvr>
                                      <p:to>
                                        <a:srgbClr val="DDDDDD"/>
                                      </p:to>
                                    </p:animClr>
                                  </p:childTnLst>
                                </p:cTn>
                              </p:par>
                              <p:par>
                                <p:cTn id="75" presetID="3" presetClass="emph" presetSubtype="2" fill="hold" grpId="0" nodeType="withEffect">
                                  <p:stCondLst>
                                    <p:cond delay="0"/>
                                  </p:stCondLst>
                                  <p:childTnLst>
                                    <p:animClr clrSpc="rgb">
                                      <p:cBhvr override="childStyle">
                                        <p:cTn id="76" dur="2000" fill="hold"/>
                                        <p:tgtEl>
                                          <p:spTgt spid="86"/>
                                        </p:tgtEl>
                                        <p:attrNameLst>
                                          <p:attrName>style.color</p:attrName>
                                        </p:attrNameLst>
                                      </p:cBhvr>
                                      <p:to>
                                        <a:srgbClr val="DDDDDD"/>
                                      </p:to>
                                    </p:animClr>
                                  </p:childTnLst>
                                </p:cTn>
                              </p:par>
                              <p:par>
                                <p:cTn id="77" presetID="3" presetClass="emph" presetSubtype="2" fill="hold" grpId="0" nodeType="withEffect">
                                  <p:stCondLst>
                                    <p:cond delay="0"/>
                                  </p:stCondLst>
                                  <p:childTnLst>
                                    <p:animClr clrSpc="rgb">
                                      <p:cBhvr override="childStyle">
                                        <p:cTn id="78" dur="2000" fill="hold"/>
                                        <p:tgtEl>
                                          <p:spTgt spid="29"/>
                                        </p:tgtEl>
                                        <p:attrNameLst>
                                          <p:attrName>style.color</p:attrName>
                                        </p:attrNameLst>
                                      </p:cBhvr>
                                      <p:to>
                                        <a:srgbClr val="DDDDDD"/>
                                      </p:to>
                                    </p:animClr>
                                  </p:childTnLst>
                                </p:cTn>
                              </p:par>
                              <p:par>
                                <p:cTn id="79" presetID="3" presetClass="emph" presetSubtype="2" fill="hold" grpId="0" nodeType="withEffect">
                                  <p:stCondLst>
                                    <p:cond delay="0"/>
                                  </p:stCondLst>
                                  <p:childTnLst>
                                    <p:animClr clrSpc="rgb">
                                      <p:cBhvr override="childStyle">
                                        <p:cTn id="80" dur="2000" fill="hold"/>
                                        <p:tgtEl>
                                          <p:spTgt spid="47"/>
                                        </p:tgtEl>
                                        <p:attrNameLst>
                                          <p:attrName>style.color</p:attrName>
                                        </p:attrNameLst>
                                      </p:cBhvr>
                                      <p:to>
                                        <a:srgbClr val="DDDDDD"/>
                                      </p:to>
                                    </p:animClr>
                                  </p:childTnLst>
                                </p:cTn>
                              </p:par>
                              <p:par>
                                <p:cTn id="81" presetID="1" presetClass="emph" presetSubtype="2" fill="hold" nodeType="withEffect">
                                  <p:stCondLst>
                                    <p:cond delay="0"/>
                                  </p:stCondLst>
                                  <p:childTnLst>
                                    <p:animClr clrSpc="rgb">
                                      <p:cBhvr>
                                        <p:cTn id="82" dur="2000" fill="hold"/>
                                        <p:tgtEl>
                                          <p:spTgt spid="63"/>
                                        </p:tgtEl>
                                        <p:attrNameLst>
                                          <p:attrName>fillcolor</p:attrName>
                                        </p:attrNameLst>
                                      </p:cBhvr>
                                      <p:to>
                                        <a:srgbClr val="DDDDDD"/>
                                      </p:to>
                                    </p:animClr>
                                    <p:set>
                                      <p:cBhvr>
                                        <p:cTn id="83" dur="2000" fill="hold"/>
                                        <p:tgtEl>
                                          <p:spTgt spid="63"/>
                                        </p:tgtEl>
                                        <p:attrNameLst>
                                          <p:attrName>fill.type</p:attrName>
                                        </p:attrNameLst>
                                      </p:cBhvr>
                                      <p:to>
                                        <p:strVal val="solid"/>
                                      </p:to>
                                    </p:set>
                                    <p:set>
                                      <p:cBhvr>
                                        <p:cTn id="84" dur="2000" fill="hold"/>
                                        <p:tgtEl>
                                          <p:spTgt spid="63"/>
                                        </p:tgtEl>
                                        <p:attrNameLst>
                                          <p:attrName>fill.on</p:attrName>
                                        </p:attrNameLst>
                                      </p:cBhvr>
                                      <p:to>
                                        <p:strVal val="true"/>
                                      </p:to>
                                    </p:set>
                                  </p:childTnLst>
                                </p:cTn>
                              </p:par>
                              <p:par>
                                <p:cTn id="85" presetID="3" presetClass="emph" presetSubtype="2" fill="hold" grpId="0" nodeType="withEffect">
                                  <p:stCondLst>
                                    <p:cond delay="0"/>
                                  </p:stCondLst>
                                  <p:childTnLst>
                                    <p:animClr clrSpc="rgb">
                                      <p:cBhvr override="childStyle">
                                        <p:cTn id="86" dur="2000" fill="hold"/>
                                        <p:tgtEl>
                                          <p:spTgt spid="64"/>
                                        </p:tgtEl>
                                        <p:attrNameLst>
                                          <p:attrName>style.color</p:attrName>
                                        </p:attrNameLst>
                                      </p:cBhvr>
                                      <p:to>
                                        <a:srgbClr val="DDDDDD"/>
                                      </p:to>
                                    </p:animClr>
                                  </p:childTnLst>
                                </p:cTn>
                              </p:par>
                              <p:par>
                                <p:cTn id="87" presetID="3" presetClass="emph" presetSubtype="2" fill="hold" grpId="0" nodeType="withEffect">
                                  <p:stCondLst>
                                    <p:cond delay="0"/>
                                  </p:stCondLst>
                                  <p:childTnLst>
                                    <p:animClr clrSpc="rgb">
                                      <p:cBhvr override="childStyle">
                                        <p:cTn id="88" dur="2000" fill="hold"/>
                                        <p:tgtEl>
                                          <p:spTgt spid="49"/>
                                        </p:tgtEl>
                                        <p:attrNameLst>
                                          <p:attrName>style.color</p:attrName>
                                        </p:attrNameLst>
                                      </p:cBhvr>
                                      <p:to>
                                        <a:srgbClr val="DDDDDD"/>
                                      </p:to>
                                    </p:animClr>
                                  </p:childTnLst>
                                </p:cTn>
                              </p:par>
                              <p:par>
                                <p:cTn id="89" presetID="1" presetClass="entr" presetSubtype="0" fill="hold" grpId="1" nodeType="withEffect">
                                  <p:stCondLst>
                                    <p:cond delay="0"/>
                                  </p:stCondLst>
                                  <p:childTnLst>
                                    <p:set>
                                      <p:cBhvr>
                                        <p:cTn id="90" dur="1" fill="hold">
                                          <p:stCondLst>
                                            <p:cond delay="0"/>
                                          </p:stCondLst>
                                        </p:cTn>
                                        <p:tgtEl>
                                          <p:spTgt spid="8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56" presetClass="path" presetSubtype="0" accel="50000" decel="50000" fill="hold" grpId="0" nodeType="clickEffect">
                                  <p:stCondLst>
                                    <p:cond delay="0"/>
                                  </p:stCondLst>
                                  <p:childTnLst>
                                    <p:animMotion origin="layout" path="M -2.77778E-6 4.44444E-6 L 0.15591 -0.16713 " pathEditMode="relative" rAng="0" ptsTypes="AA">
                                      <p:cBhvr>
                                        <p:cTn id="98" dur="2000" fill="hold"/>
                                        <p:tgtEl>
                                          <p:spTgt spid="73"/>
                                        </p:tgtEl>
                                        <p:attrNameLst>
                                          <p:attrName>ppt_x</p:attrName>
                                          <p:attrName>ppt_y</p:attrName>
                                        </p:attrNameLst>
                                      </p:cBhvr>
                                      <p:rCtr x="78" y="-84"/>
                                    </p:animMotion>
                                  </p:childTnLst>
                                </p:cTn>
                              </p:par>
                              <p:par>
                                <p:cTn id="99" presetID="1" presetClass="entr" presetSubtype="0" fill="hold" nodeType="withEffect">
                                  <p:stCondLst>
                                    <p:cond delay="0"/>
                                  </p:stCondLst>
                                  <p:childTnLst>
                                    <p:set>
                                      <p:cBhvr>
                                        <p:cTn id="100" dur="1" fill="hold">
                                          <p:stCondLst>
                                            <p:cond delay="0"/>
                                          </p:stCondLst>
                                        </p:cTn>
                                        <p:tgtEl>
                                          <p:spTgt spid="3"/>
                                        </p:tgtEl>
                                        <p:attrNameLst>
                                          <p:attrName>style.visibility</p:attrName>
                                        </p:attrNameLst>
                                      </p:cBhvr>
                                      <p:to>
                                        <p:strVal val="visible"/>
                                      </p:to>
                                    </p:set>
                                  </p:childTnLst>
                                </p:cTn>
                              </p:par>
                              <p:par>
                                <p:cTn id="101" presetID="56" presetClass="path" presetSubtype="0" accel="50000" decel="50000" fill="hold" grpId="0" nodeType="withEffect">
                                  <p:stCondLst>
                                    <p:cond delay="0"/>
                                  </p:stCondLst>
                                  <p:childTnLst>
                                    <p:animMotion origin="layout" path="M -2.77778E-6 -2.14715E-6 L 0.09896 -0.21009 " pathEditMode="relative" rAng="0" ptsTypes="AA">
                                      <p:cBhvr>
                                        <p:cTn id="102" dur="2000" fill="hold"/>
                                        <p:tgtEl>
                                          <p:spTgt spid="75"/>
                                        </p:tgtEl>
                                        <p:attrNameLst>
                                          <p:attrName>ppt_x</p:attrName>
                                          <p:attrName>ppt_y</p:attrName>
                                        </p:attrNameLst>
                                      </p:cBhvr>
                                      <p:rCtr x="49" y="-105"/>
                                    </p:animMotion>
                                  </p:childTnLst>
                                </p:cTn>
                              </p:par>
                              <p:par>
                                <p:cTn id="103" presetID="56" presetClass="path" presetSubtype="0" accel="50000" decel="50000" fill="hold" grpId="0" nodeType="withEffect">
                                  <p:stCondLst>
                                    <p:cond delay="0"/>
                                  </p:stCondLst>
                                  <p:childTnLst>
                                    <p:animMotion origin="layout" path="M 2.77778E-7 2.76724E-6 L 0.17483 -0.22698 " pathEditMode="relative" rAng="0" ptsTypes="AA">
                                      <p:cBhvr>
                                        <p:cTn id="104" dur="2000" fill="hold"/>
                                        <p:tgtEl>
                                          <p:spTgt spid="51"/>
                                        </p:tgtEl>
                                        <p:attrNameLst>
                                          <p:attrName>ppt_x</p:attrName>
                                          <p:attrName>ppt_y</p:attrName>
                                        </p:attrNameLst>
                                      </p:cBhvr>
                                      <p:rCtr x="87" y="-114"/>
                                    </p:animMotion>
                                  </p:childTnLst>
                                </p:cTn>
                              </p:par>
                              <p:par>
                                <p:cTn id="105" presetID="56" presetClass="path" presetSubtype="0" accel="50000" decel="50000" fill="hold" grpId="0" nodeType="withEffect">
                                  <p:stCondLst>
                                    <p:cond delay="0"/>
                                  </p:stCondLst>
                                  <p:childTnLst>
                                    <p:animMotion origin="layout" path="M 3.88889E-6 -4.53494E-7 L 0.37031 -0.07682 " pathEditMode="relative" rAng="0" ptsTypes="AA">
                                      <p:cBhvr>
                                        <p:cTn id="106" dur="2000" fill="hold"/>
                                        <p:tgtEl>
                                          <p:spTgt spid="55"/>
                                        </p:tgtEl>
                                        <p:attrNameLst>
                                          <p:attrName>ppt_x</p:attrName>
                                          <p:attrName>ppt_y</p:attrName>
                                        </p:attrNameLst>
                                      </p:cBhvr>
                                      <p:rCtr x="185" y="-38"/>
                                    </p:animMotion>
                                  </p:childTnLst>
                                </p:cTn>
                              </p:par>
                              <p:par>
                                <p:cTn id="107" presetID="56" presetClass="path" presetSubtype="0" accel="50000" decel="50000" fill="hold" grpId="0" nodeType="withEffect">
                                  <p:stCondLst>
                                    <p:cond delay="0"/>
                                  </p:stCondLst>
                                  <p:childTnLst>
                                    <p:animMotion origin="layout" path="M 5.55556E-7 4.49792E-6 L 0.16875 -0.2013 " pathEditMode="relative" rAng="0" ptsTypes="AA">
                                      <p:cBhvr>
                                        <p:cTn id="108" dur="2000" fill="hold"/>
                                        <p:tgtEl>
                                          <p:spTgt spid="60"/>
                                        </p:tgtEl>
                                        <p:attrNameLst>
                                          <p:attrName>ppt_x</p:attrName>
                                          <p:attrName>ppt_y</p:attrName>
                                        </p:attrNameLst>
                                      </p:cBhvr>
                                      <p:rCtr x="84" y="-101"/>
                                    </p:animMotion>
                                  </p:childTnLst>
                                </p:cTn>
                              </p:par>
                              <p:par>
                                <p:cTn id="109" presetID="56" presetClass="path" presetSubtype="0" accel="50000" decel="50000" fill="hold" grpId="0" nodeType="withEffect">
                                  <p:stCondLst>
                                    <p:cond delay="0"/>
                                  </p:stCondLst>
                                  <p:childTnLst>
                                    <p:animMotion origin="layout" path="M -1.11111E-6 -2.22222E-6 L 0.2934 -0.15856 " pathEditMode="relative" rAng="0" ptsTypes="AA">
                                      <p:cBhvr>
                                        <p:cTn id="110" dur="2000" fill="hold"/>
                                        <p:tgtEl>
                                          <p:spTgt spid="77"/>
                                        </p:tgtEl>
                                        <p:attrNameLst>
                                          <p:attrName>ppt_x</p:attrName>
                                          <p:attrName>ppt_y</p:attrName>
                                        </p:attrNameLst>
                                      </p:cBhvr>
                                      <p:rCtr x="147" y="-79"/>
                                    </p:animMotion>
                                  </p:childTnLst>
                                </p:cTn>
                              </p:par>
                              <p:par>
                                <p:cTn id="111" presetID="56" presetClass="path" presetSubtype="0" accel="50000" decel="50000" fill="hold" grpId="0" nodeType="withEffect">
                                  <p:stCondLst>
                                    <p:cond delay="0"/>
                                  </p:stCondLst>
                                  <p:childTnLst>
                                    <p:animMotion origin="layout" path="M -1.66667E-6 2.97085E-6 L 0.10399 -0.23022 " pathEditMode="relative" rAng="0" ptsTypes="AA">
                                      <p:cBhvr>
                                        <p:cTn id="112" dur="2000" fill="hold"/>
                                        <p:tgtEl>
                                          <p:spTgt spid="81"/>
                                        </p:tgtEl>
                                        <p:attrNameLst>
                                          <p:attrName>ppt_x</p:attrName>
                                          <p:attrName>ppt_y</p:attrName>
                                        </p:attrNameLst>
                                      </p:cBhvr>
                                      <p:rCtr x="52" y="-115"/>
                                    </p:animMotion>
                                  </p:childTnLst>
                                </p:cTn>
                              </p:par>
                              <p:par>
                                <p:cTn id="113" presetID="56" presetClass="path" presetSubtype="0" accel="50000" decel="50000" fill="hold" grpId="0" nodeType="withEffect">
                                  <p:stCondLst>
                                    <p:cond delay="0"/>
                                  </p:stCondLst>
                                  <p:childTnLst>
                                    <p:animMotion origin="layout" path="M 1.94444E-6 -1.85185E-6 L 0.1967 -0.18935 " pathEditMode="relative" rAng="0" ptsTypes="AA">
                                      <p:cBhvr>
                                        <p:cTn id="114" dur="2000" fill="hold"/>
                                        <p:tgtEl>
                                          <p:spTgt spid="72"/>
                                        </p:tgtEl>
                                        <p:attrNameLst>
                                          <p:attrName>ppt_x</p:attrName>
                                          <p:attrName>ppt_y</p:attrName>
                                        </p:attrNameLst>
                                      </p:cBhvr>
                                      <p:rCtr x="98" y="-95"/>
                                    </p:animMotion>
                                  </p:childTnLst>
                                </p:cTn>
                              </p:par>
                              <p:par>
                                <p:cTn id="115" presetID="56" presetClass="path" presetSubtype="0" accel="50000" decel="50000" fill="hold" grpId="0" nodeType="withEffect">
                                  <p:stCondLst>
                                    <p:cond delay="0"/>
                                  </p:stCondLst>
                                  <p:childTnLst>
                                    <p:animMotion origin="layout" path="M -3.88889E-6 -2.17492E-7 L 0.20521 -0.2596 " pathEditMode="relative" rAng="0" ptsTypes="AA">
                                      <p:cBhvr>
                                        <p:cTn id="116" dur="2000" fill="hold"/>
                                        <p:tgtEl>
                                          <p:spTgt spid="68"/>
                                        </p:tgtEl>
                                        <p:attrNameLst>
                                          <p:attrName>ppt_x</p:attrName>
                                          <p:attrName>ppt_y</p:attrName>
                                        </p:attrNameLst>
                                      </p:cBhvr>
                                      <p:rCtr x="103" y="-130"/>
                                    </p:animMotion>
                                  </p:childTnLst>
                                </p:cTn>
                              </p:par>
                              <p:par>
                                <p:cTn id="117" presetID="56" presetClass="path" presetSubtype="0" accel="50000" decel="50000" fill="hold" grpId="0" nodeType="withEffect">
                                  <p:stCondLst>
                                    <p:cond delay="0"/>
                                  </p:stCondLst>
                                  <p:childTnLst>
                                    <p:animMotion origin="layout" path="M -2.5E-6 3.7037E-6 L 0.45104 -0.07061 " pathEditMode="relative" rAng="0" ptsTypes="AA">
                                      <p:cBhvr>
                                        <p:cTn id="118" dur="2000" fill="hold"/>
                                        <p:tgtEl>
                                          <p:spTgt spid="70"/>
                                        </p:tgtEl>
                                        <p:attrNameLst>
                                          <p:attrName>ppt_x</p:attrName>
                                          <p:attrName>ppt_y</p:attrName>
                                        </p:attrNameLst>
                                      </p:cBhvr>
                                      <p:rCtr x="226" y="-35"/>
                                    </p:animMotion>
                                  </p:childTnLst>
                                </p:cTn>
                              </p:par>
                              <p:par>
                                <p:cTn id="119" presetID="56" presetClass="path" presetSubtype="0" accel="50000" decel="50000" fill="hold" grpId="0" nodeType="withEffect">
                                  <p:stCondLst>
                                    <p:cond delay="0"/>
                                  </p:stCondLst>
                                  <p:childTnLst>
                                    <p:animMotion origin="layout" path="M 3.05556E-6 4.64137E-6 L 0.19687 -0.22351 " pathEditMode="relative" rAng="0" ptsTypes="AA">
                                      <p:cBhvr>
                                        <p:cTn id="120" dur="2000" fill="hold"/>
                                        <p:tgtEl>
                                          <p:spTgt spid="93"/>
                                        </p:tgtEl>
                                        <p:attrNameLst>
                                          <p:attrName>ppt_x</p:attrName>
                                          <p:attrName>ppt_y</p:attrName>
                                        </p:attrNameLst>
                                      </p:cBhvr>
                                      <p:rCtr x="98" y="-112"/>
                                    </p:animMotion>
                                  </p:childTnLst>
                                </p:cTn>
                              </p:par>
                              <p:par>
                                <p:cTn id="121" presetID="56" presetClass="path" presetSubtype="0" accel="50000" decel="50000" fill="hold" grpId="0" nodeType="withEffect">
                                  <p:stCondLst>
                                    <p:cond delay="0"/>
                                  </p:stCondLst>
                                  <p:childTnLst>
                                    <p:animMotion origin="layout" path="M 3.61111E-6 -4.44444E-6 L 0.29757 -0.15833 " pathEditMode="relative" rAng="0" ptsTypes="AA">
                                      <p:cBhvr>
                                        <p:cTn id="122" dur="2000" fill="hold"/>
                                        <p:tgtEl>
                                          <p:spTgt spid="69"/>
                                        </p:tgtEl>
                                        <p:attrNameLst>
                                          <p:attrName>ppt_x</p:attrName>
                                          <p:attrName>ppt_y</p:attrName>
                                        </p:attrNameLst>
                                      </p:cBhvr>
                                      <p:rCtr x="149" y="-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9" grpId="0"/>
      <p:bldP spid="42" grpId="0"/>
      <p:bldP spid="47" grpId="0"/>
      <p:bldP spid="49" grpId="0"/>
      <p:bldP spid="51" grpId="0" animBg="1"/>
      <p:bldP spid="51" grpId="1" animBg="1"/>
      <p:bldP spid="55" grpId="0" animBg="1"/>
      <p:bldP spid="55" grpId="1" animBg="1"/>
      <p:bldP spid="60" grpId="0" animBg="1"/>
      <p:bldP spid="60" grpId="1" animBg="1"/>
      <p:bldP spid="73" grpId="0" animBg="1"/>
      <p:bldP spid="73" grpId="1" animBg="1"/>
      <p:bldP spid="75" grpId="0" animBg="1"/>
      <p:bldP spid="75" grpId="1" animBg="1"/>
      <p:bldP spid="77" grpId="0" animBg="1"/>
      <p:bldP spid="77" grpId="1" animBg="1"/>
      <p:bldP spid="83" grpId="0"/>
      <p:bldP spid="84" grpId="0"/>
      <p:bldP spid="84" grpId="1"/>
      <p:bldP spid="85" grpId="0"/>
      <p:bldP spid="86" grpId="0"/>
      <p:bldP spid="53" grpId="0"/>
      <p:bldP spid="68" grpId="0"/>
      <p:bldP spid="68" grpId="1"/>
      <p:bldP spid="69" grpId="0"/>
      <p:bldP spid="69" grpId="1"/>
      <p:bldP spid="70" grpId="0"/>
      <p:bldP spid="70" grpId="1"/>
      <p:bldP spid="72" grpId="0"/>
      <p:bldP spid="72" grpId="1"/>
      <p:bldP spid="81" grpId="0"/>
      <p:bldP spid="81" grpId="1"/>
      <p:bldP spid="93" grpId="0"/>
      <p:bldP spid="93" grpId="1"/>
      <p:bldP spid="64" grpId="0"/>
      <p:bldP spid="6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077200" cy="914400"/>
          </a:xfrm>
        </p:spPr>
        <p:txBody>
          <a:bodyPr/>
          <a:lstStyle/>
          <a:p>
            <a:r>
              <a:rPr lang="en-GB" sz="3200" b="1" i="1" dirty="0" smtClean="0">
                <a:latin typeface="Georgia" pitchFamily="18" charset="0"/>
              </a:rPr>
              <a:t>Environmental Profit &amp; Loss (EP&amp;L)</a:t>
            </a:r>
            <a:endParaRPr lang="en-GB" sz="3200" b="1" i="1" dirty="0">
              <a:latin typeface="Georgia" pitchFamily="18" charset="0"/>
            </a:endParaRPr>
          </a:p>
        </p:txBody>
      </p:sp>
      <p:sp>
        <p:nvSpPr>
          <p:cNvPr id="6" name="Slide Number Placeholder 5"/>
          <p:cNvSpPr>
            <a:spLocks noGrp="1"/>
          </p:cNvSpPr>
          <p:nvPr>
            <p:ph type="sldNum" sz="quarter" idx="18"/>
          </p:nvPr>
        </p:nvSpPr>
        <p:spPr/>
        <p:txBody>
          <a:bodyPr/>
          <a:lstStyle/>
          <a:p>
            <a:r>
              <a:rPr lang="en-GB" smtClean="0"/>
              <a:t>Slide </a:t>
            </a:r>
            <a:fld id="{DD721801-A0D8-4BE1-8FC8-194370D92FD1}" type="slidenum">
              <a:rPr lang="en-GB" smtClean="0"/>
              <a:pPr/>
              <a:t>48</a:t>
            </a:fld>
            <a:endParaRPr lang="en-GB"/>
          </a:p>
        </p:txBody>
      </p:sp>
      <p:pic>
        <p:nvPicPr>
          <p:cNvPr id="25" name="Picture 3"/>
          <p:cNvPicPr>
            <a:picLocks noChangeArrowheads="1"/>
          </p:cNvPicPr>
          <p:nvPr/>
        </p:nvPicPr>
        <p:blipFill>
          <a:blip r:embed="rId2" cstate="print"/>
          <a:srcRect/>
          <a:stretch>
            <a:fillRect/>
          </a:stretch>
        </p:blipFill>
        <p:spPr bwMode="auto">
          <a:xfrm>
            <a:off x="2627784" y="2348880"/>
            <a:ext cx="4442616" cy="2304256"/>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6" name="TextBox 25"/>
          <p:cNvSpPr txBox="1"/>
          <p:nvPr/>
        </p:nvSpPr>
        <p:spPr>
          <a:xfrm>
            <a:off x="2813394" y="2348880"/>
            <a:ext cx="4143404" cy="23083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smtClean="0">
                <a:ln>
                  <a:noFill/>
                </a:ln>
                <a:solidFill>
                  <a:srgbClr val="FFFFFF"/>
                </a:solidFill>
                <a:effectLst/>
                <a:uLnTx/>
                <a:uFillTx/>
                <a:latin typeface="+mj-lt"/>
              </a:rPr>
              <a:t>An Environmental P&amp;L account is a means of placing a monetary value on the environmental impacts along the entire supply chain of a given business. </a:t>
            </a:r>
            <a:endParaRPr kumimoji="0" lang="en-GB" sz="2400" b="0" i="0" u="none" strike="noStrike" kern="0" cap="none" spc="0" normalizeH="0" baseline="0" noProof="0" dirty="0">
              <a:ln>
                <a:noFill/>
              </a:ln>
              <a:solidFill>
                <a:srgbClr val="FFFFFF"/>
              </a:solidFill>
              <a:effectLst/>
              <a:uLnTx/>
              <a:uFillTx/>
              <a:latin typeface="+mj-lt"/>
            </a:endParaRPr>
          </a:p>
        </p:txBody>
      </p:sp>
      <p:grpSp>
        <p:nvGrpSpPr>
          <p:cNvPr id="3" name="Group 26"/>
          <p:cNvGrpSpPr/>
          <p:nvPr/>
        </p:nvGrpSpPr>
        <p:grpSpPr>
          <a:xfrm>
            <a:off x="467544" y="3601294"/>
            <a:ext cx="4176464" cy="2671389"/>
            <a:chOff x="455758" y="3905142"/>
            <a:chExt cx="4860032" cy="2457059"/>
          </a:xfrm>
        </p:grpSpPr>
        <p:sp>
          <p:nvSpPr>
            <p:cNvPr id="28" name="TextBox 27"/>
            <p:cNvSpPr txBox="1"/>
            <p:nvPr/>
          </p:nvSpPr>
          <p:spPr>
            <a:xfrm>
              <a:off x="455758" y="4918477"/>
              <a:ext cx="3435540" cy="1443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smtClean="0">
                  <a:ln>
                    <a:noFill/>
                  </a:ln>
                  <a:solidFill>
                    <a:srgbClr val="FF0000"/>
                  </a:solidFill>
                  <a:effectLst/>
                  <a:uLnTx/>
                  <a:uFillTx/>
                  <a:latin typeface="+mj-lt"/>
                </a:rPr>
                <a:t>the value to society lost/ gained from our environmental impacts</a:t>
              </a:r>
              <a:endParaRPr kumimoji="0" lang="en-GB" sz="2400" b="0" i="0" u="none" strike="noStrike" kern="0" cap="none" spc="0" normalizeH="0" baseline="0" noProof="0" dirty="0">
                <a:ln>
                  <a:noFill/>
                </a:ln>
                <a:solidFill>
                  <a:srgbClr val="FF0000"/>
                </a:solidFill>
                <a:effectLst/>
                <a:uLnTx/>
                <a:uFillTx/>
                <a:latin typeface="+mj-lt"/>
              </a:endParaRPr>
            </a:p>
          </p:txBody>
        </p:sp>
        <p:cxnSp>
          <p:nvCxnSpPr>
            <p:cNvPr id="29" name="Straight Connector 28"/>
            <p:cNvCxnSpPr>
              <a:stCxn id="28" idx="0"/>
            </p:cNvCxnSpPr>
            <p:nvPr/>
          </p:nvCxnSpPr>
          <p:spPr>
            <a:xfrm flipV="1">
              <a:off x="2173528" y="3905142"/>
              <a:ext cx="3142262" cy="1013336"/>
            </a:xfrm>
            <a:prstGeom prst="line">
              <a:avLst/>
            </a:prstGeom>
            <a:noFill/>
            <a:ln w="25400" cap="flat" cmpd="sng" algn="ctr">
              <a:solidFill>
                <a:srgbClr val="BBE0E3">
                  <a:shade val="95000"/>
                  <a:satMod val="105000"/>
                </a:srgbClr>
              </a:solidFill>
              <a:prstDash val="solid"/>
            </a:ln>
            <a:effectLst/>
          </p:spPr>
        </p:cxnSp>
      </p:grpSp>
      <p:grpSp>
        <p:nvGrpSpPr>
          <p:cNvPr id="4" name="Group 35"/>
          <p:cNvGrpSpPr/>
          <p:nvPr/>
        </p:nvGrpSpPr>
        <p:grpSpPr>
          <a:xfrm>
            <a:off x="6012160" y="4293097"/>
            <a:ext cx="3131840" cy="2016223"/>
            <a:chOff x="6012160" y="4293097"/>
            <a:chExt cx="3131840" cy="2016223"/>
          </a:xfrm>
        </p:grpSpPr>
        <p:sp>
          <p:nvSpPr>
            <p:cNvPr id="37" name="TextBox 36"/>
            <p:cNvSpPr txBox="1"/>
            <p:nvPr/>
          </p:nvSpPr>
          <p:spPr>
            <a:xfrm>
              <a:off x="6012160" y="5108991"/>
              <a:ext cx="3131840"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400" kern="0" dirty="0" smtClean="0">
                  <a:solidFill>
                    <a:srgbClr val="FF0000"/>
                  </a:solidFill>
                  <a:latin typeface="+mj-lt"/>
                </a:rPr>
                <a:t>Total</a:t>
              </a:r>
              <a:r>
                <a:rPr kumimoji="0" lang="en-GB" sz="2400" b="0" i="0" u="none" strike="noStrike" kern="0" cap="none" spc="0" normalizeH="0" baseline="0" noProof="0" dirty="0" smtClean="0">
                  <a:ln>
                    <a:noFill/>
                  </a:ln>
                  <a:solidFill>
                    <a:srgbClr val="FF0000"/>
                  </a:solidFill>
                  <a:effectLst/>
                  <a:uLnTx/>
                  <a:uFillTx/>
                  <a:latin typeface="+mj-lt"/>
                </a:rPr>
                <a:t> impact of bringing products to market</a:t>
              </a:r>
              <a:endParaRPr kumimoji="0" lang="en-GB" sz="2400" b="0" i="0" u="none" strike="noStrike" kern="0" cap="none" spc="0" normalizeH="0" baseline="0" noProof="0" dirty="0">
                <a:ln>
                  <a:noFill/>
                </a:ln>
                <a:solidFill>
                  <a:srgbClr val="FF0000"/>
                </a:solidFill>
                <a:effectLst/>
                <a:uLnTx/>
                <a:uFillTx/>
                <a:latin typeface="+mj-lt"/>
              </a:endParaRPr>
            </a:p>
          </p:txBody>
        </p:sp>
        <p:cxnSp>
          <p:nvCxnSpPr>
            <p:cNvPr id="38" name="Straight Connector 37"/>
            <p:cNvCxnSpPr>
              <a:stCxn id="37" idx="0"/>
            </p:cNvCxnSpPr>
            <p:nvPr/>
          </p:nvCxnSpPr>
          <p:spPr>
            <a:xfrm flipH="1" flipV="1">
              <a:off x="6228184" y="4293097"/>
              <a:ext cx="1349896" cy="815894"/>
            </a:xfrm>
            <a:prstGeom prst="line">
              <a:avLst/>
            </a:prstGeom>
            <a:noFill/>
            <a:ln w="25400" cap="flat" cmpd="sng" algn="ctr">
              <a:solidFill>
                <a:srgbClr val="BBE0E3">
                  <a:shade val="95000"/>
                  <a:satMod val="105000"/>
                </a:srgbClr>
              </a:solidFill>
              <a:prstDash val="solid"/>
            </a:ln>
            <a:effectLst/>
          </p:spPr>
        </p:cxnSp>
      </p:grpSp>
      <p:cxnSp>
        <p:nvCxnSpPr>
          <p:cNvPr id="39" name="Straight Connector 38"/>
          <p:cNvCxnSpPr/>
          <p:nvPr/>
        </p:nvCxnSpPr>
        <p:spPr>
          <a:xfrm flipH="1">
            <a:off x="5796136" y="2722568"/>
            <a:ext cx="216024" cy="0"/>
          </a:xfrm>
          <a:prstGeom prst="line">
            <a:avLst/>
          </a:prstGeom>
          <a:noFill/>
          <a:ln w="25400" cap="flat" cmpd="sng" algn="ctr">
            <a:solidFill>
              <a:srgbClr val="FFFFFF"/>
            </a:solidFill>
            <a:prstDash val="solid"/>
          </a:ln>
          <a:effectLst/>
        </p:spPr>
      </p:cxnSp>
      <p:cxnSp>
        <p:nvCxnSpPr>
          <p:cNvPr id="40" name="Straight Connector 39"/>
          <p:cNvCxnSpPr/>
          <p:nvPr/>
        </p:nvCxnSpPr>
        <p:spPr>
          <a:xfrm flipH="1">
            <a:off x="6166904" y="2724840"/>
            <a:ext cx="216024" cy="0"/>
          </a:xfrm>
          <a:prstGeom prst="line">
            <a:avLst/>
          </a:prstGeom>
          <a:noFill/>
          <a:ln w="25400" cap="flat" cmpd="sng" algn="ctr">
            <a:solidFill>
              <a:srgbClr val="FFFFFF"/>
            </a:solidFill>
            <a:prstDash val="solid"/>
          </a:ln>
          <a:effectLst/>
        </p:spPr>
      </p:cxnSp>
      <p:cxnSp>
        <p:nvCxnSpPr>
          <p:cNvPr id="41" name="Straight Connector 40"/>
          <p:cNvCxnSpPr/>
          <p:nvPr/>
        </p:nvCxnSpPr>
        <p:spPr>
          <a:xfrm flipH="1">
            <a:off x="3496230" y="3461832"/>
            <a:ext cx="2083882" cy="4699"/>
          </a:xfrm>
          <a:prstGeom prst="line">
            <a:avLst/>
          </a:prstGeom>
          <a:noFill/>
          <a:ln w="25400" cap="flat" cmpd="sng" algn="ctr">
            <a:solidFill>
              <a:srgbClr val="FFFFFF"/>
            </a:solidFill>
            <a:prstDash val="solid"/>
          </a:ln>
          <a:effectLst/>
        </p:spPr>
      </p:cxnSp>
      <p:cxnSp>
        <p:nvCxnSpPr>
          <p:cNvPr id="42" name="Straight Connector 41"/>
          <p:cNvCxnSpPr/>
          <p:nvPr/>
        </p:nvCxnSpPr>
        <p:spPr>
          <a:xfrm flipH="1">
            <a:off x="4427984" y="4201086"/>
            <a:ext cx="1704020" cy="2424"/>
          </a:xfrm>
          <a:prstGeom prst="line">
            <a:avLst/>
          </a:prstGeom>
          <a:noFill/>
          <a:ln w="25400" cap="flat" cmpd="sng" algn="ctr">
            <a:solidFill>
              <a:srgbClr val="FFFFFF"/>
            </a:solidFill>
            <a:prstDash val="solid"/>
          </a:ln>
          <a:effectLst/>
        </p:spPr>
      </p:cxnSp>
      <p:grpSp>
        <p:nvGrpSpPr>
          <p:cNvPr id="5" name="Group 29"/>
          <p:cNvGrpSpPr/>
          <p:nvPr/>
        </p:nvGrpSpPr>
        <p:grpSpPr>
          <a:xfrm>
            <a:off x="504056" y="1340768"/>
            <a:ext cx="5292080" cy="1224136"/>
            <a:chOff x="288032" y="1340768"/>
            <a:chExt cx="5882185" cy="1200329"/>
          </a:xfrm>
        </p:grpSpPr>
        <p:sp>
          <p:nvSpPr>
            <p:cNvPr id="31" name="TextBox 30"/>
            <p:cNvSpPr txBox="1"/>
            <p:nvPr/>
          </p:nvSpPr>
          <p:spPr>
            <a:xfrm>
              <a:off x="288032" y="1340768"/>
              <a:ext cx="2627784"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smtClean="0">
                  <a:ln>
                    <a:noFill/>
                  </a:ln>
                  <a:solidFill>
                    <a:srgbClr val="FF0000"/>
                  </a:solidFill>
                  <a:effectLst/>
                  <a:uLnTx/>
                  <a:uFillTx/>
                  <a:latin typeface="+mj-lt"/>
                </a:rPr>
                <a:t>Profits – benefits to the environment</a:t>
              </a:r>
              <a:endParaRPr kumimoji="0" lang="en-GB" sz="2400" b="0" i="0" u="none" strike="noStrike" kern="0" cap="none" spc="0" normalizeH="0" baseline="0" noProof="0" dirty="0">
                <a:ln>
                  <a:noFill/>
                </a:ln>
                <a:solidFill>
                  <a:srgbClr val="FF0000"/>
                </a:solidFill>
                <a:effectLst/>
                <a:uLnTx/>
                <a:uFillTx/>
                <a:latin typeface="+mj-lt"/>
              </a:endParaRPr>
            </a:p>
          </p:txBody>
        </p:sp>
        <p:cxnSp>
          <p:nvCxnSpPr>
            <p:cNvPr id="32" name="Straight Connector 31"/>
            <p:cNvCxnSpPr>
              <a:stCxn id="31" idx="3"/>
            </p:cNvCxnSpPr>
            <p:nvPr/>
          </p:nvCxnSpPr>
          <p:spPr>
            <a:xfrm>
              <a:off x="2915816" y="1940933"/>
              <a:ext cx="3254401" cy="502016"/>
            </a:xfrm>
            <a:prstGeom prst="line">
              <a:avLst/>
            </a:prstGeom>
            <a:noFill/>
            <a:ln w="25400" cap="flat" cmpd="sng" algn="ctr">
              <a:solidFill>
                <a:srgbClr val="BBE0E3">
                  <a:shade val="95000"/>
                  <a:satMod val="105000"/>
                </a:srgbClr>
              </a:solidFill>
              <a:prstDash val="solid"/>
            </a:ln>
            <a:effectLst/>
          </p:spPr>
        </p:cxnSp>
      </p:grpSp>
      <p:grpSp>
        <p:nvGrpSpPr>
          <p:cNvPr id="7" name="Group 32"/>
          <p:cNvGrpSpPr/>
          <p:nvPr/>
        </p:nvGrpSpPr>
        <p:grpSpPr>
          <a:xfrm>
            <a:off x="6277970" y="1152040"/>
            <a:ext cx="2866030" cy="1277262"/>
            <a:chOff x="6277970" y="1124744"/>
            <a:chExt cx="2866030" cy="1277262"/>
          </a:xfrm>
        </p:grpSpPr>
        <p:sp>
          <p:nvSpPr>
            <p:cNvPr id="34" name="TextBox 33"/>
            <p:cNvSpPr txBox="1"/>
            <p:nvPr/>
          </p:nvSpPr>
          <p:spPr>
            <a:xfrm>
              <a:off x="6516216" y="1124744"/>
              <a:ext cx="2627784"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smtClean="0">
                  <a:ln>
                    <a:noFill/>
                  </a:ln>
                  <a:solidFill>
                    <a:srgbClr val="FF0000"/>
                  </a:solidFill>
                  <a:effectLst/>
                  <a:uLnTx/>
                  <a:uFillTx/>
                  <a:latin typeface="+mj-lt"/>
                </a:rPr>
                <a:t>Losses – damage to the environment</a:t>
              </a:r>
              <a:endParaRPr kumimoji="0" lang="en-GB" sz="2400" b="0" i="0" u="none" strike="noStrike" kern="0" cap="none" spc="0" normalizeH="0" baseline="0" noProof="0" dirty="0">
                <a:ln>
                  <a:noFill/>
                </a:ln>
                <a:solidFill>
                  <a:srgbClr val="FF0000"/>
                </a:solidFill>
                <a:effectLst/>
                <a:uLnTx/>
                <a:uFillTx/>
                <a:latin typeface="+mj-lt"/>
              </a:endParaRPr>
            </a:p>
          </p:txBody>
        </p:sp>
        <p:cxnSp>
          <p:nvCxnSpPr>
            <p:cNvPr id="35" name="Straight Connector 34"/>
            <p:cNvCxnSpPr>
              <a:stCxn id="34" idx="1"/>
            </p:cNvCxnSpPr>
            <p:nvPr/>
          </p:nvCxnSpPr>
          <p:spPr>
            <a:xfrm flipH="1">
              <a:off x="6277970" y="1724909"/>
              <a:ext cx="238246" cy="677097"/>
            </a:xfrm>
            <a:prstGeom prst="line">
              <a:avLst/>
            </a:prstGeom>
            <a:noFill/>
            <a:ln w="25400" cap="flat" cmpd="sng" algn="ctr">
              <a:solidFill>
                <a:srgbClr val="BBE0E3">
                  <a:shade val="95000"/>
                  <a:satMod val="105000"/>
                </a:srgbClr>
              </a:solidFill>
              <a:prstDash val="solid"/>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39"/>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40"/>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41"/>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914400"/>
          </a:xfrm>
        </p:spPr>
        <p:txBody>
          <a:bodyPr/>
          <a:lstStyle/>
          <a:p>
            <a:r>
              <a:rPr lang="en-GB" sz="4000" b="1" i="1" dirty="0" smtClean="0">
                <a:latin typeface="Georgia" pitchFamily="18" charset="0"/>
              </a:rPr>
              <a:t>What impacts are covered?</a:t>
            </a:r>
            <a:endParaRPr lang="en-GB" sz="4000" b="1" i="1" dirty="0">
              <a:latin typeface="Georgia" pitchFamily="18" charset="0"/>
            </a:endParaRPr>
          </a:p>
        </p:txBody>
      </p:sp>
      <p:sp>
        <p:nvSpPr>
          <p:cNvPr id="5" name="Footer Placeholder 4"/>
          <p:cNvSpPr>
            <a:spLocks noGrp="1"/>
          </p:cNvSpPr>
          <p:nvPr>
            <p:ph type="ftr" sz="quarter" idx="17"/>
          </p:nvPr>
        </p:nvSpPr>
        <p:spPr/>
        <p:txBody>
          <a:bodyPr/>
          <a:lstStyle/>
          <a:p>
            <a:r>
              <a:rPr lang="en-GB" smtClean="0"/>
              <a:t>PUMA's Environmental P&amp;L</a:t>
            </a:r>
            <a:endParaRPr lang="en-GB"/>
          </a:p>
        </p:txBody>
      </p:sp>
      <p:sp>
        <p:nvSpPr>
          <p:cNvPr id="6" name="Slide Number Placeholder 5"/>
          <p:cNvSpPr>
            <a:spLocks noGrp="1"/>
          </p:cNvSpPr>
          <p:nvPr>
            <p:ph type="sldNum" sz="quarter" idx="18"/>
          </p:nvPr>
        </p:nvSpPr>
        <p:spPr/>
        <p:txBody>
          <a:bodyPr/>
          <a:lstStyle/>
          <a:p>
            <a:r>
              <a:rPr lang="en-GB" smtClean="0"/>
              <a:t>Slide </a:t>
            </a:r>
            <a:fld id="{DD721801-A0D8-4BE1-8FC8-194370D92FD1}" type="slidenum">
              <a:rPr lang="en-GB" smtClean="0"/>
              <a:pPr/>
              <a:t>49</a:t>
            </a:fld>
            <a:endParaRPr lang="en-GB"/>
          </a:p>
        </p:txBody>
      </p:sp>
      <p:grpSp>
        <p:nvGrpSpPr>
          <p:cNvPr id="3" name="Gruppieren 55"/>
          <p:cNvGrpSpPr/>
          <p:nvPr/>
        </p:nvGrpSpPr>
        <p:grpSpPr>
          <a:xfrm>
            <a:off x="1763688" y="1619380"/>
            <a:ext cx="2422052" cy="1948888"/>
            <a:chOff x="1763688" y="1535903"/>
            <a:chExt cx="2422052" cy="1948888"/>
          </a:xfrm>
        </p:grpSpPr>
        <p:pic>
          <p:nvPicPr>
            <p:cNvPr id="8" name="Picture 2"/>
            <p:cNvPicPr>
              <a:picLocks noChangeAspect="1" noChangeArrowheads="1"/>
            </p:cNvPicPr>
            <p:nvPr/>
          </p:nvPicPr>
          <p:blipFill>
            <a:blip r:embed="rId2" cstate="print"/>
            <a:srcRect/>
            <a:stretch>
              <a:fillRect/>
            </a:stretch>
          </p:blipFill>
          <p:spPr bwMode="auto">
            <a:xfrm>
              <a:off x="2204856" y="1535903"/>
              <a:ext cx="1562999" cy="1444427"/>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9" name="Rechteck 16"/>
            <p:cNvSpPr/>
            <p:nvPr/>
          </p:nvSpPr>
          <p:spPr>
            <a:xfrm>
              <a:off x="1763688" y="3038515"/>
              <a:ext cx="2422052" cy="446276"/>
            </a:xfrm>
            <a:prstGeom prst="rect">
              <a:avLst/>
            </a:prstGeom>
          </p:spPr>
          <p:txBody>
            <a:bodyPr wrap="square">
              <a:spAutoFit/>
            </a:bodyPr>
            <a:lstStyle/>
            <a:p>
              <a:pPr lvl="0"/>
              <a:r>
                <a:rPr lang="en-US" sz="2300" b="1" dirty="0" smtClean="0">
                  <a:solidFill>
                    <a:schemeClr val="tx1">
                      <a:lumMod val="85000"/>
                      <a:lumOff val="15000"/>
                    </a:schemeClr>
                  </a:solidFill>
                  <a:latin typeface="Tahoma" pitchFamily="34" charset="0"/>
                  <a:ea typeface="Tahoma" pitchFamily="34" charset="0"/>
                  <a:cs typeface="Tahoma" pitchFamily="34" charset="0"/>
                </a:rPr>
                <a:t>GHG emissions </a:t>
              </a:r>
              <a:endParaRPr lang="de-DE" sz="2300" b="1" dirty="0" smtClean="0">
                <a:solidFill>
                  <a:schemeClr val="tx1">
                    <a:lumMod val="85000"/>
                    <a:lumOff val="15000"/>
                  </a:schemeClr>
                </a:solidFill>
                <a:latin typeface="Tahoma" pitchFamily="34" charset="0"/>
                <a:ea typeface="Tahoma" pitchFamily="34" charset="0"/>
                <a:cs typeface="Tahoma" pitchFamily="34" charset="0"/>
              </a:endParaRPr>
            </a:p>
          </p:txBody>
        </p:sp>
      </p:grpSp>
      <p:grpSp>
        <p:nvGrpSpPr>
          <p:cNvPr id="4" name="Gruppieren 56"/>
          <p:cNvGrpSpPr/>
          <p:nvPr/>
        </p:nvGrpSpPr>
        <p:grpSpPr>
          <a:xfrm>
            <a:off x="4499992" y="1619793"/>
            <a:ext cx="3094117" cy="1948475"/>
            <a:chOff x="4499992" y="1536316"/>
            <a:chExt cx="3094117" cy="1948475"/>
          </a:xfrm>
        </p:grpSpPr>
        <p:grpSp>
          <p:nvGrpSpPr>
            <p:cNvPr id="7" name="Group 12"/>
            <p:cNvGrpSpPr/>
            <p:nvPr/>
          </p:nvGrpSpPr>
          <p:grpSpPr>
            <a:xfrm>
              <a:off x="5217739" y="1536316"/>
              <a:ext cx="1562400" cy="1443600"/>
              <a:chOff x="1181837" y="3933056"/>
              <a:chExt cx="1872208" cy="1788046"/>
            </a:xfrm>
          </p:grpSpPr>
          <p:pic>
            <p:nvPicPr>
              <p:cNvPr id="13" name="Picture 3"/>
              <p:cNvPicPr>
                <a:picLocks noChangeAspect="1" noChangeArrowheads="1"/>
              </p:cNvPicPr>
              <p:nvPr/>
            </p:nvPicPr>
            <p:blipFill>
              <a:blip r:embed="rId3" cstate="print"/>
              <a:srcRect/>
              <a:stretch>
                <a:fillRect/>
              </a:stretch>
            </p:blipFill>
            <p:spPr bwMode="auto">
              <a:xfrm>
                <a:off x="1181837" y="3933056"/>
                <a:ext cx="1872208" cy="1788046"/>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4" name="Picture 6"/>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flipH="1">
                <a:off x="1685893" y="4149080"/>
                <a:ext cx="809513" cy="1381411"/>
              </a:xfrm>
              <a:prstGeom prst="rect">
                <a:avLst/>
              </a:prstGeom>
              <a:noFill/>
              <a:ln w="9525">
                <a:noFill/>
                <a:miter lim="800000"/>
                <a:headEnd/>
                <a:tailEnd/>
              </a:ln>
            </p:spPr>
          </p:pic>
        </p:grpSp>
        <p:sp>
          <p:nvSpPr>
            <p:cNvPr id="12" name="Rechteck 17"/>
            <p:cNvSpPr/>
            <p:nvPr/>
          </p:nvSpPr>
          <p:spPr>
            <a:xfrm>
              <a:off x="4499992" y="3038515"/>
              <a:ext cx="3094117" cy="446276"/>
            </a:xfrm>
            <a:prstGeom prst="rect">
              <a:avLst/>
            </a:prstGeom>
          </p:spPr>
          <p:txBody>
            <a:bodyPr wrap="none">
              <a:spAutoFit/>
            </a:bodyPr>
            <a:lstStyle/>
            <a:p>
              <a:pPr lvl="0"/>
              <a:r>
                <a:rPr lang="en-US" sz="2300" b="1" dirty="0" smtClean="0">
                  <a:solidFill>
                    <a:schemeClr val="tx1">
                      <a:lumMod val="85000"/>
                      <a:lumOff val="15000"/>
                    </a:schemeClr>
                  </a:solidFill>
                  <a:latin typeface="Tahoma" pitchFamily="34" charset="0"/>
                  <a:ea typeface="Tahoma" pitchFamily="34" charset="0"/>
                  <a:cs typeface="Tahoma" pitchFamily="34" charset="0"/>
                </a:rPr>
                <a:t>Water consumption</a:t>
              </a:r>
              <a:endParaRPr lang="de-DE" sz="2300" b="1" dirty="0">
                <a:solidFill>
                  <a:schemeClr val="tx1">
                    <a:lumMod val="85000"/>
                    <a:lumOff val="15000"/>
                  </a:schemeClr>
                </a:solidFill>
                <a:latin typeface="Tahoma" pitchFamily="34" charset="0"/>
                <a:ea typeface="Tahoma" pitchFamily="34" charset="0"/>
                <a:cs typeface="Tahoma" pitchFamily="34" charset="0"/>
              </a:endParaRPr>
            </a:p>
          </p:txBody>
        </p:sp>
      </p:grpSp>
      <p:grpSp>
        <p:nvGrpSpPr>
          <p:cNvPr id="10" name="Gruppieren 60"/>
          <p:cNvGrpSpPr/>
          <p:nvPr/>
        </p:nvGrpSpPr>
        <p:grpSpPr>
          <a:xfrm>
            <a:off x="3563888" y="4237618"/>
            <a:ext cx="2012089" cy="2071702"/>
            <a:chOff x="3563888" y="4154141"/>
            <a:chExt cx="2012089" cy="2071702"/>
          </a:xfrm>
        </p:grpSpPr>
        <p:grpSp>
          <p:nvGrpSpPr>
            <p:cNvPr id="11" name="Group 19"/>
            <p:cNvGrpSpPr/>
            <p:nvPr/>
          </p:nvGrpSpPr>
          <p:grpSpPr>
            <a:xfrm>
              <a:off x="3755081" y="4154141"/>
              <a:ext cx="1562400" cy="1443600"/>
              <a:chOff x="3857620" y="4355598"/>
              <a:chExt cx="1872208" cy="1788046"/>
            </a:xfrm>
          </p:grpSpPr>
          <p:pic>
            <p:nvPicPr>
              <p:cNvPr id="18" name="Picture 3"/>
              <p:cNvPicPr>
                <a:picLocks noChangeAspect="1" noChangeArrowheads="1"/>
              </p:cNvPicPr>
              <p:nvPr/>
            </p:nvPicPr>
            <p:blipFill>
              <a:blip r:embed="rId3" cstate="print"/>
              <a:srcRect/>
              <a:stretch>
                <a:fillRect/>
              </a:stretch>
            </p:blipFill>
            <p:spPr bwMode="auto">
              <a:xfrm>
                <a:off x="3857620" y="4355598"/>
                <a:ext cx="1872208" cy="1788046"/>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9" name="Flowchart: Delay 18"/>
              <p:cNvSpPr/>
              <p:nvPr/>
            </p:nvSpPr>
            <p:spPr>
              <a:xfrm rot="16200000">
                <a:off x="4429124" y="4712788"/>
                <a:ext cx="642942" cy="785818"/>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Flowchart: Delay 19"/>
              <p:cNvSpPr/>
              <p:nvPr/>
            </p:nvSpPr>
            <p:spPr>
              <a:xfrm rot="10800000">
                <a:off x="3970802" y="5158663"/>
                <a:ext cx="931154" cy="596651"/>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lowchart: Delay 20"/>
              <p:cNvSpPr/>
              <p:nvPr/>
            </p:nvSpPr>
            <p:spPr>
              <a:xfrm>
                <a:off x="4714876" y="5183405"/>
                <a:ext cx="857256" cy="571504"/>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7" name="Rechteck 16"/>
            <p:cNvSpPr/>
            <p:nvPr/>
          </p:nvSpPr>
          <p:spPr>
            <a:xfrm>
              <a:off x="3563888" y="5779567"/>
              <a:ext cx="2012089" cy="446276"/>
            </a:xfrm>
            <a:prstGeom prst="rect">
              <a:avLst/>
            </a:prstGeom>
          </p:spPr>
          <p:txBody>
            <a:bodyPr wrap="none">
              <a:spAutoFit/>
            </a:bodyPr>
            <a:lstStyle/>
            <a:p>
              <a:pPr lvl="0"/>
              <a:r>
                <a:rPr lang="en-US" sz="2300" b="1" dirty="0" smtClean="0">
                  <a:solidFill>
                    <a:schemeClr val="tx1">
                      <a:lumMod val="85000"/>
                      <a:lumOff val="15000"/>
                    </a:schemeClr>
                  </a:solidFill>
                  <a:latin typeface="Tahoma" pitchFamily="34" charset="0"/>
                  <a:ea typeface="Tahoma" pitchFamily="34" charset="0"/>
                  <a:cs typeface="Tahoma" pitchFamily="34" charset="0"/>
                </a:rPr>
                <a:t>Air pollution</a:t>
              </a:r>
              <a:endParaRPr lang="de-DE" sz="2300" b="1" dirty="0" smtClean="0">
                <a:solidFill>
                  <a:schemeClr val="tx1">
                    <a:lumMod val="85000"/>
                    <a:lumOff val="15000"/>
                  </a:schemeClr>
                </a:solidFill>
                <a:latin typeface="Tahoma" pitchFamily="34" charset="0"/>
                <a:ea typeface="Tahoma" pitchFamily="34" charset="0"/>
                <a:cs typeface="Tahoma" pitchFamily="34" charset="0"/>
              </a:endParaRPr>
            </a:p>
          </p:txBody>
        </p:sp>
      </p:grpSp>
      <p:grpSp>
        <p:nvGrpSpPr>
          <p:cNvPr id="15" name="Gruppieren 61"/>
          <p:cNvGrpSpPr/>
          <p:nvPr/>
        </p:nvGrpSpPr>
        <p:grpSpPr>
          <a:xfrm>
            <a:off x="1000100" y="4237618"/>
            <a:ext cx="1578582" cy="2071702"/>
            <a:chOff x="1000100" y="4154141"/>
            <a:chExt cx="1578582" cy="2071702"/>
          </a:xfrm>
        </p:grpSpPr>
        <p:sp>
          <p:nvSpPr>
            <p:cNvPr id="23" name="Rechteck 16"/>
            <p:cNvSpPr/>
            <p:nvPr/>
          </p:nvSpPr>
          <p:spPr>
            <a:xfrm>
              <a:off x="1071538" y="5779567"/>
              <a:ext cx="1507144" cy="446276"/>
            </a:xfrm>
            <a:prstGeom prst="rect">
              <a:avLst/>
            </a:prstGeom>
          </p:spPr>
          <p:txBody>
            <a:bodyPr wrap="none">
              <a:spAutoFit/>
            </a:bodyPr>
            <a:lstStyle/>
            <a:p>
              <a:pPr lvl="0"/>
              <a:r>
                <a:rPr lang="en-US" sz="2300" b="1" dirty="0" smtClean="0">
                  <a:solidFill>
                    <a:schemeClr val="tx1">
                      <a:lumMod val="85000"/>
                      <a:lumOff val="15000"/>
                    </a:schemeClr>
                  </a:solidFill>
                  <a:latin typeface="Tahoma" pitchFamily="34" charset="0"/>
                  <a:ea typeface="Tahoma" pitchFamily="34" charset="0"/>
                  <a:cs typeface="Tahoma" pitchFamily="34" charset="0"/>
                </a:rPr>
                <a:t>Land use</a:t>
              </a:r>
              <a:endParaRPr lang="de-DE" sz="2300" b="1" dirty="0" smtClean="0">
                <a:solidFill>
                  <a:schemeClr val="tx1">
                    <a:lumMod val="85000"/>
                    <a:lumOff val="15000"/>
                  </a:schemeClr>
                </a:solidFill>
                <a:latin typeface="Tahoma" pitchFamily="34" charset="0"/>
                <a:ea typeface="Tahoma" pitchFamily="34" charset="0"/>
                <a:cs typeface="Tahoma" pitchFamily="34" charset="0"/>
              </a:endParaRPr>
            </a:p>
          </p:txBody>
        </p:sp>
        <p:grpSp>
          <p:nvGrpSpPr>
            <p:cNvPr id="16" name="Group 27"/>
            <p:cNvGrpSpPr/>
            <p:nvPr/>
          </p:nvGrpSpPr>
          <p:grpSpPr>
            <a:xfrm>
              <a:off x="1000100" y="4154141"/>
              <a:ext cx="1562400" cy="1443600"/>
              <a:chOff x="6357950" y="3143248"/>
              <a:chExt cx="1562400" cy="1443600"/>
            </a:xfrm>
          </p:grpSpPr>
          <p:grpSp>
            <p:nvGrpSpPr>
              <p:cNvPr id="22" name="Group 20"/>
              <p:cNvGrpSpPr/>
              <p:nvPr/>
            </p:nvGrpSpPr>
            <p:grpSpPr>
              <a:xfrm>
                <a:off x="6357950" y="3143248"/>
                <a:ext cx="1562400" cy="1443600"/>
                <a:chOff x="1071538" y="4284160"/>
                <a:chExt cx="1872208" cy="1788046"/>
              </a:xfrm>
            </p:grpSpPr>
            <p:pic>
              <p:nvPicPr>
                <p:cNvPr id="28" name="Picture 3"/>
                <p:cNvPicPr>
                  <a:picLocks noChangeAspect="1" noChangeArrowheads="1"/>
                </p:cNvPicPr>
                <p:nvPr/>
              </p:nvPicPr>
              <p:blipFill>
                <a:blip r:embed="rId3" cstate="print"/>
                <a:srcRect/>
                <a:stretch>
                  <a:fillRect/>
                </a:stretch>
              </p:blipFill>
              <p:spPr bwMode="auto">
                <a:xfrm>
                  <a:off x="1071538" y="4284160"/>
                  <a:ext cx="1872208" cy="1788046"/>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cxnSp>
              <p:nvCxnSpPr>
                <p:cNvPr id="29" name="Straight Connector 28"/>
                <p:cNvCxnSpPr/>
                <p:nvPr/>
              </p:nvCxnSpPr>
              <p:spPr>
                <a:xfrm rot="5400000" flipH="1" flipV="1">
                  <a:off x="2144156" y="5213902"/>
                  <a:ext cx="85516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Isosceles Triangle 29"/>
                <p:cNvSpPr/>
                <p:nvPr/>
              </p:nvSpPr>
              <p:spPr>
                <a:xfrm>
                  <a:off x="1214414" y="4641350"/>
                  <a:ext cx="1143008" cy="1000132"/>
                </a:xfrm>
                <a:prstGeom prst="triangl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1" name="Straight Connector 30"/>
                <p:cNvCxnSpPr>
                  <a:stCxn id="30" idx="2"/>
                </p:cNvCxnSpPr>
                <p:nvPr/>
              </p:nvCxnSpPr>
              <p:spPr>
                <a:xfrm rot="16200000" flipH="1">
                  <a:off x="2035951" y="4819945"/>
                  <a:ext cx="0" cy="164307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Isosceles Triangle 31"/>
                <p:cNvSpPr/>
                <p:nvPr/>
              </p:nvSpPr>
              <p:spPr>
                <a:xfrm>
                  <a:off x="1571604" y="4641350"/>
                  <a:ext cx="428628" cy="35719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6" name="Isosceles Triangle 25"/>
              <p:cNvSpPr/>
              <p:nvPr/>
            </p:nvSpPr>
            <p:spPr>
              <a:xfrm>
                <a:off x="7429010" y="3426370"/>
                <a:ext cx="357700" cy="288382"/>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Isosceles Triangle 26"/>
              <p:cNvSpPr/>
              <p:nvPr/>
            </p:nvSpPr>
            <p:spPr>
              <a:xfrm>
                <a:off x="7429520" y="3640684"/>
                <a:ext cx="357700" cy="288382"/>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24" name="Gruppieren 57"/>
          <p:cNvGrpSpPr/>
          <p:nvPr/>
        </p:nvGrpSpPr>
        <p:grpSpPr>
          <a:xfrm>
            <a:off x="6510062" y="4237618"/>
            <a:ext cx="1562400" cy="2013922"/>
            <a:chOff x="6510062" y="4154141"/>
            <a:chExt cx="1562400" cy="2013922"/>
          </a:xfrm>
        </p:grpSpPr>
        <p:sp>
          <p:nvSpPr>
            <p:cNvPr id="34" name="Rechteck 16"/>
            <p:cNvSpPr/>
            <p:nvPr/>
          </p:nvSpPr>
          <p:spPr>
            <a:xfrm>
              <a:off x="6732240" y="5721787"/>
              <a:ext cx="1112805" cy="446276"/>
            </a:xfrm>
            <a:prstGeom prst="rect">
              <a:avLst/>
            </a:prstGeom>
          </p:spPr>
          <p:txBody>
            <a:bodyPr wrap="none">
              <a:spAutoFit/>
            </a:bodyPr>
            <a:lstStyle/>
            <a:p>
              <a:pPr lvl="0"/>
              <a:r>
                <a:rPr lang="en-US" sz="2300" b="1" dirty="0" smtClean="0">
                  <a:solidFill>
                    <a:schemeClr val="tx1">
                      <a:lumMod val="85000"/>
                      <a:lumOff val="15000"/>
                    </a:schemeClr>
                  </a:solidFill>
                  <a:latin typeface="Tahoma" pitchFamily="34" charset="0"/>
                  <a:ea typeface="Tahoma" pitchFamily="34" charset="0"/>
                  <a:cs typeface="Tahoma" pitchFamily="34" charset="0"/>
                </a:rPr>
                <a:t>Waste</a:t>
              </a:r>
              <a:endParaRPr lang="de-DE" sz="2300" b="1" dirty="0" smtClean="0">
                <a:solidFill>
                  <a:schemeClr val="tx1">
                    <a:lumMod val="85000"/>
                    <a:lumOff val="15000"/>
                  </a:schemeClr>
                </a:solidFill>
                <a:latin typeface="Tahoma" pitchFamily="34" charset="0"/>
                <a:ea typeface="Tahoma" pitchFamily="34" charset="0"/>
                <a:cs typeface="Tahoma" pitchFamily="34" charset="0"/>
              </a:endParaRPr>
            </a:p>
          </p:txBody>
        </p:sp>
        <p:grpSp>
          <p:nvGrpSpPr>
            <p:cNvPr id="25" name="Group 139"/>
            <p:cNvGrpSpPr/>
            <p:nvPr/>
          </p:nvGrpSpPr>
          <p:grpSpPr>
            <a:xfrm>
              <a:off x="6510062" y="4154141"/>
              <a:ext cx="1562400" cy="1443600"/>
              <a:chOff x="8143900" y="4357694"/>
              <a:chExt cx="1562400" cy="1443600"/>
            </a:xfrm>
          </p:grpSpPr>
          <p:pic>
            <p:nvPicPr>
              <p:cNvPr id="36" name="Picture 3"/>
              <p:cNvPicPr>
                <a:picLocks noChangeAspect="1" noChangeArrowheads="1"/>
              </p:cNvPicPr>
              <p:nvPr/>
            </p:nvPicPr>
            <p:blipFill>
              <a:blip r:embed="rId3" cstate="print"/>
              <a:srcRect/>
              <a:stretch>
                <a:fillRect/>
              </a:stretch>
            </p:blipFill>
            <p:spPr bwMode="auto">
              <a:xfrm>
                <a:off x="8143900" y="4357694"/>
                <a:ext cx="1562400" cy="1443600"/>
              </a:xfrm>
              <a:prstGeom prst="rect">
                <a:avLst/>
              </a:prstGeom>
              <a:solidFill>
                <a:srgbClr val="EE2E24"/>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7" name="Oval 36"/>
              <p:cNvSpPr/>
              <p:nvPr/>
            </p:nvSpPr>
            <p:spPr>
              <a:xfrm>
                <a:off x="8347838" y="4503835"/>
                <a:ext cx="1080000" cy="21431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EE2E24"/>
                  </a:solidFill>
                </a:endParaRPr>
              </a:p>
            </p:txBody>
          </p:sp>
          <p:cxnSp>
            <p:nvCxnSpPr>
              <p:cNvPr id="38" name="Straight Connector 37"/>
              <p:cNvCxnSpPr/>
              <p:nvPr/>
            </p:nvCxnSpPr>
            <p:spPr>
              <a:xfrm rot="16200000" flipH="1">
                <a:off x="8007134" y="5006744"/>
                <a:ext cx="999727" cy="27393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617838" y="5648777"/>
                <a:ext cx="6228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8808866" y="5043919"/>
                <a:ext cx="1006263" cy="19305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076038" y="4718403"/>
                <a:ext cx="282308" cy="21079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858248" y="4714884"/>
                <a:ext cx="471898" cy="33064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628017" y="4705894"/>
                <a:ext cx="658891" cy="49203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386354" y="4679769"/>
                <a:ext cx="885009" cy="69559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445137" y="4931229"/>
                <a:ext cx="798086" cy="62212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501090" y="5143512"/>
                <a:ext cx="678833" cy="50526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572528" y="5357826"/>
                <a:ext cx="368998" cy="28206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solidFill>
                  <a:schemeClr val="tx1"/>
                </a:solidFill>
                <a:latin typeface="Arial Black" pitchFamily="34" charset="0"/>
              </a:rPr>
              <a:t>Successful CFOs:</a:t>
            </a:r>
            <a:endParaRPr lang="en-US" sz="2400" dirty="0">
              <a:solidFill>
                <a:schemeClr val="tx1"/>
              </a:solidFill>
              <a:latin typeface="Arial Black" pitchFamily="34" charset="0"/>
            </a:endParaRPr>
          </a:p>
        </p:txBody>
      </p:sp>
      <p:sp>
        <p:nvSpPr>
          <p:cNvPr id="3" name="Content Placeholder 2"/>
          <p:cNvSpPr>
            <a:spLocks noGrp="1"/>
          </p:cNvSpPr>
          <p:nvPr>
            <p:ph idx="1"/>
          </p:nvPr>
        </p:nvSpPr>
        <p:spPr>
          <a:xfrm>
            <a:off x="0" y="1600200"/>
            <a:ext cx="9144000" cy="4525963"/>
          </a:xfrm>
        </p:spPr>
        <p:txBody>
          <a:bodyPr>
            <a:noAutofit/>
          </a:bodyPr>
          <a:lstStyle/>
          <a:p>
            <a:pPr marL="457200" indent="-457200" algn="ctr">
              <a:buFont typeface="+mj-lt"/>
              <a:buAutoNum type="arabicPeriod"/>
            </a:pPr>
            <a:r>
              <a:rPr lang="en-US" sz="4000" dirty="0" smtClean="0">
                <a:solidFill>
                  <a:srgbClr val="FF0000"/>
                </a:solidFill>
                <a:latin typeface="Aharoni" pitchFamily="2" charset="-79"/>
                <a:cs typeface="Aharoni" pitchFamily="2" charset="-79"/>
              </a:rPr>
              <a:t>Illuminate RISKS = No Surprises</a:t>
            </a:r>
            <a:r>
              <a:rPr lang="en-US" sz="4000" dirty="0" smtClean="0">
                <a:latin typeface="Aharoni" pitchFamily="2" charset="-79"/>
                <a:cs typeface="Aharoni" pitchFamily="2" charset="-79"/>
              </a:rPr>
              <a:t/>
            </a:r>
            <a:br>
              <a:rPr lang="en-US" sz="4000" dirty="0" smtClean="0">
                <a:latin typeface="Aharoni" pitchFamily="2" charset="-79"/>
                <a:cs typeface="Aharoni" pitchFamily="2" charset="-79"/>
              </a:rPr>
            </a:br>
            <a:endParaRPr lang="en-US" sz="3200" dirty="0" smtClean="0">
              <a:latin typeface="Aharoni" pitchFamily="2" charset="-79"/>
              <a:cs typeface="Aharoni" pitchFamily="2" charset="-79"/>
            </a:endParaRPr>
          </a:p>
          <a:p>
            <a:pPr marL="457200" indent="-457200" algn="ctr">
              <a:buFont typeface="+mj-lt"/>
              <a:buAutoNum type="arabicPeriod"/>
            </a:pPr>
            <a:r>
              <a:rPr lang="en-US" sz="4000" dirty="0" smtClean="0">
                <a:solidFill>
                  <a:srgbClr val="008000"/>
                </a:solidFill>
                <a:latin typeface="Aharoni" pitchFamily="2" charset="-79"/>
                <a:cs typeface="Aharoni" pitchFamily="2" charset="-79"/>
              </a:rPr>
              <a:t>Secure &amp; Allocate RESOURCES </a:t>
            </a:r>
            <a:br>
              <a:rPr lang="en-US" sz="4000" dirty="0" smtClean="0">
                <a:solidFill>
                  <a:srgbClr val="008000"/>
                </a:solidFill>
                <a:latin typeface="Aharoni" pitchFamily="2" charset="-79"/>
                <a:cs typeface="Aharoni" pitchFamily="2" charset="-79"/>
              </a:rPr>
            </a:br>
            <a:r>
              <a:rPr lang="en-US" sz="4000" dirty="0" smtClean="0">
                <a:solidFill>
                  <a:srgbClr val="008000"/>
                </a:solidFill>
                <a:latin typeface="Aharoni" pitchFamily="2" charset="-79"/>
                <a:cs typeface="Aharoni" pitchFamily="2" charset="-79"/>
              </a:rPr>
              <a:t>= Highest Value</a:t>
            </a:r>
            <a:r>
              <a:rPr lang="en-US" sz="4000" dirty="0" smtClean="0">
                <a:latin typeface="Aharoni" pitchFamily="2" charset="-79"/>
                <a:cs typeface="Aharoni" pitchFamily="2" charset="-79"/>
              </a:rPr>
              <a:t/>
            </a:r>
            <a:br>
              <a:rPr lang="en-US" sz="4000" dirty="0" smtClean="0">
                <a:latin typeface="Aharoni" pitchFamily="2" charset="-79"/>
                <a:cs typeface="Aharoni" pitchFamily="2" charset="-79"/>
              </a:rPr>
            </a:br>
            <a:endParaRPr lang="en-US" sz="3200" dirty="0" smtClean="0">
              <a:latin typeface="Aharoni" pitchFamily="2" charset="-79"/>
              <a:cs typeface="Aharoni" pitchFamily="2" charset="-79"/>
            </a:endParaRPr>
          </a:p>
          <a:p>
            <a:pPr marL="457200" indent="-457200" algn="ctr">
              <a:buFont typeface="+mj-lt"/>
              <a:buAutoNum type="arabicPeriod"/>
            </a:pPr>
            <a:r>
              <a:rPr lang="en-US" sz="4000" dirty="0" smtClean="0">
                <a:latin typeface="Aharoni" pitchFamily="2" charset="-79"/>
                <a:cs typeface="Aharoni" pitchFamily="2" charset="-79"/>
              </a:rPr>
              <a:t>Enrich REPORTING </a:t>
            </a:r>
            <a:br>
              <a:rPr lang="en-US" sz="4000" dirty="0" smtClean="0">
                <a:latin typeface="Aharoni" pitchFamily="2" charset="-79"/>
                <a:cs typeface="Aharoni" pitchFamily="2" charset="-79"/>
              </a:rPr>
            </a:br>
            <a:r>
              <a:rPr lang="en-US" sz="4000" dirty="0" smtClean="0">
                <a:latin typeface="Aharoni" pitchFamily="2" charset="-79"/>
                <a:cs typeface="Aharoni" pitchFamily="2" charset="-79"/>
              </a:rPr>
              <a:t>= Smart Decisions</a:t>
            </a:r>
            <a:endParaRPr lang="en-US" sz="4000" dirty="0">
              <a:latin typeface="Aharoni" pitchFamily="2" charset="-79"/>
              <a:cs typeface="Aharoni" pitchFamily="2" charset="-79"/>
            </a:endParaRPr>
          </a:p>
        </p:txBody>
      </p:sp>
      <p:sp>
        <p:nvSpPr>
          <p:cNvPr id="4" name="Slide Number Placeholder 3"/>
          <p:cNvSpPr>
            <a:spLocks noGrp="1"/>
          </p:cNvSpPr>
          <p:nvPr>
            <p:ph type="sldNum" sz="quarter" idx="12"/>
          </p:nvPr>
        </p:nvSpPr>
        <p:spPr/>
        <p:txBody>
          <a:bodyPr/>
          <a:lstStyle/>
          <a:p>
            <a:pPr>
              <a:defRPr/>
            </a:pPr>
            <a:r>
              <a:rPr lang="en-US" smtClean="0"/>
              <a:t>CONFIDENTIAL © 2006-2012 HIP Investor Inc.     </a:t>
            </a:r>
            <a:fld id="{1C773F54-E88D-44A8-91FF-4EAD5773A9C3}" type="slidenum">
              <a:rPr lang="en-US" sz="1400" b="1" smtClean="0"/>
              <a:pPr>
                <a:defRPr/>
              </a:pPr>
              <a:t>5</a:t>
            </a:fld>
            <a:endParaRPr lang="en-US" sz="1400"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6" name="Slide Number Placeholder 5"/>
          <p:cNvSpPr>
            <a:spLocks noGrp="1"/>
          </p:cNvSpPr>
          <p:nvPr>
            <p:ph type="sldNum" sz="quarter" idx="18"/>
          </p:nvPr>
        </p:nvSpPr>
        <p:spPr/>
        <p:txBody>
          <a:bodyPr/>
          <a:lstStyle/>
          <a:p>
            <a:r>
              <a:rPr lang="en-GB" smtClean="0"/>
              <a:t>Slide </a:t>
            </a:r>
            <a:fld id="{DD721801-A0D8-4BE1-8FC8-194370D92FD1}" type="slidenum">
              <a:rPr lang="en-GB" smtClean="0"/>
              <a:pPr/>
              <a:t>50</a:t>
            </a:fld>
            <a:endParaRPr lang="en-GB"/>
          </a:p>
        </p:txBody>
      </p:sp>
      <p:cxnSp>
        <p:nvCxnSpPr>
          <p:cNvPr id="7" name="AutoShape 15"/>
          <p:cNvCxnSpPr>
            <a:cxnSpLocks noChangeShapeType="1"/>
          </p:cNvCxnSpPr>
          <p:nvPr/>
        </p:nvCxnSpPr>
        <p:spPr bwMode="auto">
          <a:xfrm>
            <a:off x="2006277" y="2672210"/>
            <a:ext cx="787400" cy="0"/>
          </a:xfrm>
          <a:prstGeom prst="straightConnector1">
            <a:avLst/>
          </a:prstGeom>
          <a:noFill/>
          <a:ln w="22225">
            <a:noFill/>
            <a:prstDash val="dashDot"/>
            <a:round/>
            <a:headEnd/>
            <a:tailEnd type="triangle" w="med" len="med"/>
          </a:ln>
          <a:effectLst/>
          <a:scene3d>
            <a:camera prst="orthographicFront">
              <a:rot lat="0" lon="0" rev="0"/>
            </a:camera>
            <a:lightRig rig="contrasting" dir="t">
              <a:rot lat="0" lon="0" rev="1500000"/>
            </a:lightRig>
          </a:scene3d>
          <a:sp3d prstMaterial="metal">
            <a:bevelT w="88900" h="88900"/>
          </a:sp3d>
        </p:spPr>
      </p:cxnSp>
      <p:cxnSp>
        <p:nvCxnSpPr>
          <p:cNvPr id="8" name="AutoShape 20"/>
          <p:cNvCxnSpPr>
            <a:cxnSpLocks noChangeShapeType="1"/>
          </p:cNvCxnSpPr>
          <p:nvPr/>
        </p:nvCxnSpPr>
        <p:spPr bwMode="auto">
          <a:xfrm>
            <a:off x="4864720" y="4884081"/>
            <a:ext cx="787400" cy="0"/>
          </a:xfrm>
          <a:prstGeom prst="straightConnector1">
            <a:avLst/>
          </a:prstGeom>
          <a:noFill/>
          <a:ln w="22225">
            <a:noFill/>
            <a:prstDash val="dashDot"/>
            <a:round/>
            <a:headEnd/>
            <a:tailEnd type="triangle" w="med" len="med"/>
          </a:ln>
          <a:effectLst/>
          <a:scene3d>
            <a:camera prst="orthographicFront">
              <a:rot lat="0" lon="0" rev="0"/>
            </a:camera>
            <a:lightRig rig="contrasting" dir="t">
              <a:rot lat="0" lon="0" rev="1500000"/>
            </a:lightRig>
          </a:scene3d>
          <a:sp3d prstMaterial="metal">
            <a:bevelT w="88900" h="88900"/>
          </a:sp3d>
        </p:spPr>
      </p:cxnSp>
      <p:cxnSp>
        <p:nvCxnSpPr>
          <p:cNvPr id="9" name="AutoShape 21"/>
          <p:cNvCxnSpPr>
            <a:cxnSpLocks noChangeShapeType="1"/>
          </p:cNvCxnSpPr>
          <p:nvPr/>
        </p:nvCxnSpPr>
        <p:spPr bwMode="auto">
          <a:xfrm>
            <a:off x="7004670" y="4884081"/>
            <a:ext cx="785812" cy="0"/>
          </a:xfrm>
          <a:prstGeom prst="straightConnector1">
            <a:avLst/>
          </a:prstGeom>
          <a:noFill/>
          <a:ln w="22225">
            <a:noFill/>
            <a:prstDash val="dashDot"/>
            <a:round/>
            <a:headEnd/>
            <a:tailEnd type="triangle" w="med" len="med"/>
          </a:ln>
          <a:effectLst/>
          <a:scene3d>
            <a:camera prst="orthographicFront">
              <a:rot lat="0" lon="0" rev="0"/>
            </a:camera>
            <a:lightRig rig="contrasting" dir="t">
              <a:rot lat="0" lon="0" rev="1500000"/>
            </a:lightRig>
          </a:scene3d>
          <a:sp3d prstMaterial="metal">
            <a:bevelT w="88900" h="88900"/>
          </a:sp3d>
        </p:spPr>
      </p:cxnSp>
      <p:grpSp>
        <p:nvGrpSpPr>
          <p:cNvPr id="3" name="Gruppieren 50"/>
          <p:cNvGrpSpPr/>
          <p:nvPr/>
        </p:nvGrpSpPr>
        <p:grpSpPr>
          <a:xfrm>
            <a:off x="2627784" y="2288285"/>
            <a:ext cx="5832648" cy="713382"/>
            <a:chOff x="2627784" y="1512080"/>
            <a:chExt cx="5832648" cy="792088"/>
          </a:xfrm>
        </p:grpSpPr>
        <p:sp>
          <p:nvSpPr>
            <p:cNvPr id="11" name="Rounded Rectangle 10"/>
            <p:cNvSpPr/>
            <p:nvPr/>
          </p:nvSpPr>
          <p:spPr>
            <a:xfrm>
              <a:off x="2627784" y="1512080"/>
              <a:ext cx="5832648" cy="792088"/>
            </a:xfrm>
            <a:prstGeom prst="roundRect">
              <a:avLst/>
            </a:prstGeom>
            <a:solidFill>
              <a:schemeClr val="bg1">
                <a:lumMod val="95000"/>
              </a:schemeClr>
            </a:solidFill>
            <a:ln w="3175">
              <a:solidFill>
                <a:srgbClr val="DA2A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 Box 13"/>
            <p:cNvSpPr txBox="1">
              <a:spLocks noChangeArrowheads="1"/>
            </p:cNvSpPr>
            <p:nvPr/>
          </p:nvSpPr>
          <p:spPr bwMode="auto">
            <a:xfrm>
              <a:off x="2771800" y="1728104"/>
              <a:ext cx="5400600" cy="360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GB" sz="1600" b="1" dirty="0" smtClean="0">
                  <a:solidFill>
                    <a:srgbClr val="EE2E24"/>
                  </a:solidFill>
                  <a:latin typeface="Tahoma" pitchFamily="34" charset="0"/>
                  <a:ea typeface="Tahoma" pitchFamily="34" charset="0"/>
                  <a:cs typeface="Tahoma" pitchFamily="34" charset="0"/>
                </a:rPr>
                <a:t>Manufacturing: </a:t>
              </a:r>
              <a:r>
                <a:rPr lang="en-GB" sz="1600" dirty="0" smtClean="0">
                  <a:solidFill>
                    <a:srgbClr val="EE2E24"/>
                  </a:solidFill>
                  <a:latin typeface="Tahoma" pitchFamily="34" charset="0"/>
                  <a:ea typeface="Tahoma" pitchFamily="34" charset="0"/>
                  <a:cs typeface="Tahoma" pitchFamily="34" charset="0"/>
                </a:rPr>
                <a:t>Apparel, shoes and accessories</a:t>
              </a:r>
              <a:endParaRPr kumimoji="0" lang="en-GB" sz="1600" i="0" u="none" strike="noStrike" cap="none" normalizeH="0" baseline="0" dirty="0" smtClean="0">
                <a:ln>
                  <a:noFill/>
                </a:ln>
                <a:solidFill>
                  <a:srgbClr val="EE2E24"/>
                </a:solidFill>
                <a:effectLst/>
                <a:latin typeface="Tahoma" pitchFamily="34" charset="0"/>
                <a:ea typeface="Tahoma" pitchFamily="34" charset="0"/>
                <a:cs typeface="Tahoma" pitchFamily="34" charset="0"/>
              </a:endParaRPr>
            </a:p>
          </p:txBody>
        </p:sp>
      </p:grpSp>
      <p:sp>
        <p:nvSpPr>
          <p:cNvPr id="13" name="Textfeld 33"/>
          <p:cNvSpPr txBox="1"/>
          <p:nvPr/>
        </p:nvSpPr>
        <p:spPr>
          <a:xfrm>
            <a:off x="981860" y="3097617"/>
            <a:ext cx="1214446" cy="304913"/>
          </a:xfrm>
          <a:prstGeom prst="rect">
            <a:avLst/>
          </a:prstGeom>
          <a:noFill/>
        </p:spPr>
        <p:txBody>
          <a:bodyPr wrap="square" rtlCol="0">
            <a:spAutoFit/>
          </a:bodyPr>
          <a:lstStyle/>
          <a:p>
            <a:pPr algn="ctr"/>
            <a:r>
              <a:rPr lang="en-US" sz="1600" dirty="0" smtClean="0">
                <a:solidFill>
                  <a:srgbClr val="EE2E24"/>
                </a:solidFill>
                <a:latin typeface="Tahoma" pitchFamily="34" charset="0"/>
                <a:ea typeface="Tahoma" pitchFamily="34" charset="0"/>
                <a:cs typeface="Tahoma" pitchFamily="34" charset="0"/>
              </a:rPr>
              <a:t>Tier 1</a:t>
            </a:r>
            <a:endParaRPr lang="de-DE" sz="1600" dirty="0">
              <a:solidFill>
                <a:srgbClr val="EE2E24"/>
              </a:solidFill>
              <a:latin typeface="Tahoma" pitchFamily="34" charset="0"/>
              <a:ea typeface="Tahoma" pitchFamily="34" charset="0"/>
              <a:cs typeface="Tahoma" pitchFamily="34" charset="0"/>
            </a:endParaRPr>
          </a:p>
        </p:txBody>
      </p:sp>
      <p:sp>
        <p:nvSpPr>
          <p:cNvPr id="14" name="Textfeld 34"/>
          <p:cNvSpPr txBox="1"/>
          <p:nvPr/>
        </p:nvSpPr>
        <p:spPr>
          <a:xfrm>
            <a:off x="981860" y="5324151"/>
            <a:ext cx="1214446" cy="304913"/>
          </a:xfrm>
          <a:prstGeom prst="rect">
            <a:avLst/>
          </a:prstGeom>
          <a:noFill/>
        </p:spPr>
        <p:txBody>
          <a:bodyPr wrap="square" rtlCol="0">
            <a:spAutoFit/>
          </a:bodyPr>
          <a:lstStyle/>
          <a:p>
            <a:pPr algn="ctr"/>
            <a:r>
              <a:rPr lang="en-US" sz="1600" dirty="0" smtClean="0">
                <a:solidFill>
                  <a:srgbClr val="EE2E24"/>
                </a:solidFill>
                <a:latin typeface="Tahoma" pitchFamily="34" charset="0"/>
                <a:ea typeface="Tahoma" pitchFamily="34" charset="0"/>
                <a:cs typeface="Tahoma" pitchFamily="34" charset="0"/>
              </a:rPr>
              <a:t>Tier 3</a:t>
            </a:r>
            <a:endParaRPr lang="de-DE" sz="1600" dirty="0">
              <a:solidFill>
                <a:srgbClr val="EE2E24"/>
              </a:solidFill>
              <a:latin typeface="Tahoma" pitchFamily="34" charset="0"/>
              <a:ea typeface="Tahoma" pitchFamily="34" charset="0"/>
              <a:cs typeface="Tahoma" pitchFamily="34" charset="0"/>
            </a:endParaRPr>
          </a:p>
        </p:txBody>
      </p:sp>
      <p:sp>
        <p:nvSpPr>
          <p:cNvPr id="15" name="Textfeld 35"/>
          <p:cNvSpPr txBox="1"/>
          <p:nvPr/>
        </p:nvSpPr>
        <p:spPr>
          <a:xfrm>
            <a:off x="985455" y="6453336"/>
            <a:ext cx="1214446" cy="304913"/>
          </a:xfrm>
          <a:prstGeom prst="rect">
            <a:avLst/>
          </a:prstGeom>
          <a:noFill/>
        </p:spPr>
        <p:txBody>
          <a:bodyPr wrap="square" rtlCol="0">
            <a:spAutoFit/>
          </a:bodyPr>
          <a:lstStyle/>
          <a:p>
            <a:pPr algn="ctr"/>
            <a:r>
              <a:rPr lang="en-US" sz="1600" dirty="0" smtClean="0">
                <a:solidFill>
                  <a:srgbClr val="EE2E24"/>
                </a:solidFill>
                <a:latin typeface="Tahoma" pitchFamily="34" charset="0"/>
                <a:ea typeface="Tahoma" pitchFamily="34" charset="0"/>
                <a:cs typeface="Tahoma" pitchFamily="34" charset="0"/>
              </a:rPr>
              <a:t>Tier 4</a:t>
            </a:r>
            <a:endParaRPr lang="de-DE" sz="1600" dirty="0">
              <a:solidFill>
                <a:srgbClr val="EE2E24"/>
              </a:solidFill>
              <a:latin typeface="Tahoma" pitchFamily="34" charset="0"/>
              <a:ea typeface="Tahoma" pitchFamily="34" charset="0"/>
              <a:cs typeface="Tahoma" pitchFamily="34" charset="0"/>
            </a:endParaRPr>
          </a:p>
        </p:txBody>
      </p:sp>
      <p:pic>
        <p:nvPicPr>
          <p:cNvPr id="16" name="Picture 7"/>
          <p:cNvPicPr>
            <a:picLocks noChangeAspect="1" noChangeArrowheads="1"/>
          </p:cNvPicPr>
          <p:nvPr/>
        </p:nvPicPr>
        <p:blipFill>
          <a:blip r:embed="rId2" cstate="print"/>
          <a:srcRect l="22222"/>
          <a:stretch>
            <a:fillRect/>
          </a:stretch>
        </p:blipFill>
        <p:spPr bwMode="auto">
          <a:xfrm>
            <a:off x="1339050" y="3420967"/>
            <a:ext cx="500066" cy="612787"/>
          </a:xfrm>
          <a:prstGeom prst="rect">
            <a:avLst/>
          </a:prstGeom>
          <a:noFill/>
          <a:ln w="9525">
            <a:noFill/>
            <a:miter lim="800000"/>
            <a:headEnd/>
            <a:tailEnd/>
          </a:ln>
          <a:effectLst/>
        </p:spPr>
      </p:pic>
      <p:sp>
        <p:nvSpPr>
          <p:cNvPr id="17" name="Textfeld 39"/>
          <p:cNvSpPr txBox="1"/>
          <p:nvPr/>
        </p:nvSpPr>
        <p:spPr>
          <a:xfrm>
            <a:off x="981860" y="4251828"/>
            <a:ext cx="1214446" cy="304913"/>
          </a:xfrm>
          <a:prstGeom prst="rect">
            <a:avLst/>
          </a:prstGeom>
          <a:noFill/>
        </p:spPr>
        <p:txBody>
          <a:bodyPr wrap="square" rtlCol="0">
            <a:spAutoFit/>
          </a:bodyPr>
          <a:lstStyle/>
          <a:p>
            <a:pPr algn="ctr"/>
            <a:r>
              <a:rPr lang="en-US" sz="1600" dirty="0" smtClean="0">
                <a:solidFill>
                  <a:srgbClr val="EE2E24"/>
                </a:solidFill>
                <a:latin typeface="Tahoma" pitchFamily="34" charset="0"/>
                <a:ea typeface="Tahoma" pitchFamily="34" charset="0"/>
                <a:cs typeface="Tahoma" pitchFamily="34" charset="0"/>
              </a:rPr>
              <a:t>Tier 2</a:t>
            </a:r>
            <a:endParaRPr lang="de-DE" sz="1600" dirty="0">
              <a:solidFill>
                <a:srgbClr val="EE2E24"/>
              </a:solidFill>
              <a:latin typeface="Tahoma" pitchFamily="34" charset="0"/>
              <a:ea typeface="Tahoma" pitchFamily="34" charset="0"/>
              <a:cs typeface="Tahoma" pitchFamily="34" charset="0"/>
            </a:endParaRPr>
          </a:p>
        </p:txBody>
      </p:sp>
      <p:pic>
        <p:nvPicPr>
          <p:cNvPr id="18" name="Picture 2"/>
          <p:cNvPicPr>
            <a:picLocks noChangeAspect="1" noChangeArrowheads="1"/>
          </p:cNvPicPr>
          <p:nvPr/>
        </p:nvPicPr>
        <p:blipFill>
          <a:blip r:embed="rId3" cstate="print"/>
          <a:srcRect/>
          <a:stretch>
            <a:fillRect/>
          </a:stretch>
        </p:blipFill>
        <p:spPr bwMode="auto">
          <a:xfrm>
            <a:off x="910422" y="5651401"/>
            <a:ext cx="1357322" cy="772074"/>
          </a:xfrm>
          <a:prstGeom prst="rect">
            <a:avLst/>
          </a:prstGeom>
          <a:solidFill>
            <a:srgbClr val="EE2E24"/>
          </a:solidFill>
          <a:ln w="9525">
            <a:noFill/>
            <a:miter lim="800000"/>
            <a:headEnd/>
            <a:tailEnd/>
          </a:ln>
          <a:effectLst>
            <a:outerShdw blurRad="50800" dist="38100" dir="8100000" algn="tr" rotWithShape="0">
              <a:prstClr val="black">
                <a:alpha val="40000"/>
              </a:prstClr>
            </a:outerShdw>
          </a:effectLst>
        </p:spPr>
      </p:pic>
      <p:pic>
        <p:nvPicPr>
          <p:cNvPr id="19" name="Picture 9"/>
          <p:cNvPicPr>
            <a:picLocks noChangeAspect="1" noChangeArrowheads="1"/>
          </p:cNvPicPr>
          <p:nvPr/>
        </p:nvPicPr>
        <p:blipFill>
          <a:blip r:embed="rId4" cstate="print"/>
          <a:srcRect b="40441"/>
          <a:stretch>
            <a:fillRect/>
          </a:stretch>
        </p:blipFill>
        <p:spPr bwMode="auto">
          <a:xfrm>
            <a:off x="981860" y="5715740"/>
            <a:ext cx="1199444" cy="643395"/>
          </a:xfrm>
          <a:prstGeom prst="rect">
            <a:avLst/>
          </a:prstGeom>
          <a:noFill/>
          <a:ln w="9525">
            <a:noFill/>
            <a:miter lim="800000"/>
            <a:headEnd/>
            <a:tailEnd/>
          </a:ln>
          <a:effectLst/>
        </p:spPr>
      </p:pic>
      <p:pic>
        <p:nvPicPr>
          <p:cNvPr id="20" name="Picture 2"/>
          <p:cNvPicPr>
            <a:picLocks noChangeAspect="1" noChangeArrowheads="1"/>
          </p:cNvPicPr>
          <p:nvPr/>
        </p:nvPicPr>
        <p:blipFill>
          <a:blip r:embed="rId3" cstate="print"/>
          <a:srcRect/>
          <a:stretch>
            <a:fillRect/>
          </a:stretch>
        </p:blipFill>
        <p:spPr bwMode="auto">
          <a:xfrm>
            <a:off x="910422" y="4575178"/>
            <a:ext cx="1357322" cy="772074"/>
          </a:xfrm>
          <a:prstGeom prst="rect">
            <a:avLst/>
          </a:prstGeom>
          <a:solidFill>
            <a:srgbClr val="EE2E24"/>
          </a:solidFill>
          <a:ln w="9525">
            <a:noFill/>
            <a:miter lim="800000"/>
            <a:headEnd/>
            <a:tailEnd/>
          </a:ln>
          <a:effectLst>
            <a:outerShdw blurRad="50800" dist="38100" dir="8100000" algn="tr" rotWithShape="0">
              <a:prstClr val="black">
                <a:alpha val="40000"/>
              </a:prstClr>
            </a:outerShdw>
          </a:effectLst>
        </p:spPr>
      </p:pic>
      <p:pic>
        <p:nvPicPr>
          <p:cNvPr id="21" name="Picture 5" descr="C:\Users\wallner\AppData\Local\Microsoft\Windows\Temporary Internet Files\Content.IE5\WX0EV1FH\MC900241115[1].wmf"/>
          <p:cNvPicPr>
            <a:picLocks noChangeAspect="1" noChangeArrowheads="1"/>
          </p:cNvPicPr>
          <p:nvPr/>
        </p:nvPicPr>
        <p:blipFill>
          <a:blip r:embed="rId5" cstate="print">
            <a:lum bright="100000"/>
          </a:blip>
          <a:srcRect/>
          <a:stretch>
            <a:fillRect/>
          </a:stretch>
        </p:blipFill>
        <p:spPr bwMode="auto">
          <a:xfrm>
            <a:off x="1124736" y="4695109"/>
            <a:ext cx="888242" cy="493846"/>
          </a:xfrm>
          <a:prstGeom prst="rect">
            <a:avLst/>
          </a:prstGeom>
          <a:noFill/>
        </p:spPr>
      </p:pic>
      <p:pic>
        <p:nvPicPr>
          <p:cNvPr id="22" name="Picture 2"/>
          <p:cNvPicPr>
            <a:picLocks noChangeAspect="1" noChangeArrowheads="1"/>
          </p:cNvPicPr>
          <p:nvPr/>
        </p:nvPicPr>
        <p:blipFill>
          <a:blip r:embed="rId3" cstate="print"/>
          <a:srcRect/>
          <a:stretch>
            <a:fillRect/>
          </a:stretch>
        </p:blipFill>
        <p:spPr bwMode="auto">
          <a:xfrm>
            <a:off x="910422" y="3420967"/>
            <a:ext cx="1357322" cy="772074"/>
          </a:xfrm>
          <a:prstGeom prst="rect">
            <a:avLst/>
          </a:prstGeom>
          <a:solidFill>
            <a:srgbClr val="EE2E24"/>
          </a:solidFill>
          <a:ln w="9525">
            <a:noFill/>
            <a:miter lim="800000"/>
            <a:headEnd/>
            <a:tailEnd/>
          </a:ln>
          <a:effectLst>
            <a:outerShdw blurRad="50800" dist="38100" dir="8100000" algn="tr" rotWithShape="0">
              <a:prstClr val="black">
                <a:alpha val="40000"/>
              </a:prstClr>
            </a:outerShdw>
          </a:effectLst>
        </p:spPr>
      </p:pic>
      <p:pic>
        <p:nvPicPr>
          <p:cNvPr id="23" name="Picture 7"/>
          <p:cNvPicPr>
            <a:picLocks noChangeAspect="1" noChangeArrowheads="1"/>
          </p:cNvPicPr>
          <p:nvPr/>
        </p:nvPicPr>
        <p:blipFill>
          <a:blip r:embed="rId2" cstate="print"/>
          <a:srcRect l="22222"/>
          <a:stretch>
            <a:fillRect/>
          </a:stretch>
        </p:blipFill>
        <p:spPr bwMode="auto">
          <a:xfrm>
            <a:off x="1339050" y="3477056"/>
            <a:ext cx="500066" cy="612787"/>
          </a:xfrm>
          <a:prstGeom prst="rect">
            <a:avLst/>
          </a:prstGeom>
          <a:noFill/>
          <a:ln w="9525">
            <a:noFill/>
            <a:miter lim="800000"/>
            <a:headEnd/>
            <a:tailEnd/>
          </a:ln>
          <a:effectLst/>
        </p:spPr>
      </p:pic>
      <p:pic>
        <p:nvPicPr>
          <p:cNvPr id="24" name="Picture 2"/>
          <p:cNvPicPr>
            <a:picLocks noChangeAspect="1" noChangeArrowheads="1"/>
          </p:cNvPicPr>
          <p:nvPr/>
        </p:nvPicPr>
        <p:blipFill>
          <a:blip r:embed="rId3" cstate="print"/>
          <a:srcRect/>
          <a:stretch>
            <a:fillRect/>
          </a:stretch>
        </p:blipFill>
        <p:spPr bwMode="auto">
          <a:xfrm>
            <a:off x="910422" y="2253109"/>
            <a:ext cx="1357322" cy="772074"/>
          </a:xfrm>
          <a:prstGeom prst="rect">
            <a:avLst/>
          </a:prstGeom>
          <a:solidFill>
            <a:srgbClr val="EE2E24"/>
          </a:solidFill>
          <a:ln w="9525">
            <a:noFill/>
            <a:miter lim="800000"/>
            <a:headEnd/>
            <a:tailEnd/>
          </a:ln>
          <a:effectLst>
            <a:outerShdw blurRad="50800" dist="38100" dir="8100000" algn="tr" rotWithShape="0">
              <a:prstClr val="black">
                <a:alpha val="40000"/>
              </a:prstClr>
            </a:outerShdw>
          </a:effectLst>
        </p:spPr>
      </p:pic>
      <p:pic>
        <p:nvPicPr>
          <p:cNvPr id="25" name="Picture 10"/>
          <p:cNvPicPr>
            <a:picLocks noChangeAspect="1" noChangeArrowheads="1"/>
          </p:cNvPicPr>
          <p:nvPr/>
        </p:nvPicPr>
        <p:blipFill>
          <a:blip r:embed="rId6" cstate="print"/>
          <a:srcRect/>
          <a:stretch>
            <a:fillRect/>
          </a:stretch>
        </p:blipFill>
        <p:spPr bwMode="auto">
          <a:xfrm>
            <a:off x="1044228" y="2060090"/>
            <a:ext cx="1079500" cy="972235"/>
          </a:xfrm>
          <a:prstGeom prst="rect">
            <a:avLst/>
          </a:prstGeom>
          <a:noFill/>
          <a:ln w="9525">
            <a:noFill/>
            <a:miter lim="800000"/>
            <a:headEnd/>
            <a:tailEnd/>
          </a:ln>
          <a:effectLst/>
        </p:spPr>
      </p:pic>
      <p:grpSp>
        <p:nvGrpSpPr>
          <p:cNvPr id="4" name="Gruppieren 51"/>
          <p:cNvGrpSpPr/>
          <p:nvPr/>
        </p:nvGrpSpPr>
        <p:grpSpPr>
          <a:xfrm>
            <a:off x="2627784" y="3453606"/>
            <a:ext cx="5832648" cy="713382"/>
            <a:chOff x="2627784" y="2866584"/>
            <a:chExt cx="5832648" cy="792088"/>
          </a:xfrm>
        </p:grpSpPr>
        <p:sp>
          <p:nvSpPr>
            <p:cNvPr id="27" name="Rounded Rectangle 26"/>
            <p:cNvSpPr/>
            <p:nvPr/>
          </p:nvSpPr>
          <p:spPr>
            <a:xfrm>
              <a:off x="2627784" y="2866584"/>
              <a:ext cx="5832648" cy="792088"/>
            </a:xfrm>
            <a:prstGeom prst="roundRect">
              <a:avLst/>
            </a:prstGeom>
            <a:solidFill>
              <a:schemeClr val="bg1">
                <a:lumMod val="95000"/>
              </a:schemeClr>
            </a:solidFill>
            <a:ln w="3175">
              <a:solidFill>
                <a:srgbClr val="DA2A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 Box 13"/>
            <p:cNvSpPr txBox="1">
              <a:spLocks noChangeArrowheads="1"/>
            </p:cNvSpPr>
            <p:nvPr/>
          </p:nvSpPr>
          <p:spPr bwMode="auto">
            <a:xfrm>
              <a:off x="2771800" y="3058605"/>
              <a:ext cx="5400600" cy="360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GB" sz="1600" b="1" dirty="0" smtClean="0">
                  <a:solidFill>
                    <a:srgbClr val="EE2E24"/>
                  </a:solidFill>
                  <a:latin typeface="Tahoma" pitchFamily="34" charset="0"/>
                  <a:ea typeface="Tahoma" pitchFamily="34" charset="0"/>
                  <a:cs typeface="Tahoma" pitchFamily="34" charset="0"/>
                </a:rPr>
                <a:t>Outsourcing: </a:t>
              </a:r>
              <a:r>
                <a:rPr lang="en-GB" sz="1600" dirty="0" smtClean="0">
                  <a:solidFill>
                    <a:srgbClr val="EE2E24"/>
                  </a:solidFill>
                  <a:latin typeface="Tahoma" pitchFamily="34" charset="0"/>
                  <a:ea typeface="Tahoma" pitchFamily="34" charset="0"/>
                  <a:cs typeface="Tahoma" pitchFamily="34" charset="0"/>
                </a:rPr>
                <a:t>Embroiderers, printers, outsole producers</a:t>
              </a:r>
              <a:endParaRPr kumimoji="0" lang="en-GB" sz="1600" i="0" u="none" strike="noStrike" cap="none" normalizeH="0" baseline="0" dirty="0" smtClean="0">
                <a:ln>
                  <a:noFill/>
                </a:ln>
                <a:solidFill>
                  <a:srgbClr val="EE2E24"/>
                </a:solidFill>
                <a:effectLst/>
                <a:latin typeface="Tahoma" pitchFamily="34" charset="0"/>
                <a:ea typeface="Tahoma" pitchFamily="34" charset="0"/>
                <a:cs typeface="Tahoma" pitchFamily="34" charset="0"/>
              </a:endParaRPr>
            </a:p>
          </p:txBody>
        </p:sp>
      </p:grpSp>
      <p:grpSp>
        <p:nvGrpSpPr>
          <p:cNvPr id="5" name="Gruppieren 52"/>
          <p:cNvGrpSpPr/>
          <p:nvPr/>
        </p:nvGrpSpPr>
        <p:grpSpPr>
          <a:xfrm>
            <a:off x="2627784" y="4608245"/>
            <a:ext cx="5832648" cy="713382"/>
            <a:chOff x="2627784" y="4224382"/>
            <a:chExt cx="5832648" cy="792088"/>
          </a:xfrm>
        </p:grpSpPr>
        <p:sp>
          <p:nvSpPr>
            <p:cNvPr id="30" name="Rounded Rectangle 29"/>
            <p:cNvSpPr/>
            <p:nvPr/>
          </p:nvSpPr>
          <p:spPr>
            <a:xfrm>
              <a:off x="2627784" y="4224382"/>
              <a:ext cx="5832648" cy="792088"/>
            </a:xfrm>
            <a:prstGeom prst="roundRect">
              <a:avLst/>
            </a:prstGeom>
            <a:solidFill>
              <a:schemeClr val="bg1">
                <a:lumMod val="95000"/>
              </a:schemeClr>
            </a:solidFill>
            <a:ln w="3175">
              <a:solidFill>
                <a:srgbClr val="DA2A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 Box 13"/>
            <p:cNvSpPr txBox="1">
              <a:spLocks noChangeArrowheads="1"/>
            </p:cNvSpPr>
            <p:nvPr/>
          </p:nvSpPr>
          <p:spPr bwMode="auto">
            <a:xfrm>
              <a:off x="2771800" y="4464408"/>
              <a:ext cx="5544616" cy="360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GB" sz="1600" b="1" dirty="0" smtClean="0">
                  <a:solidFill>
                    <a:srgbClr val="EE2E24"/>
                  </a:solidFill>
                  <a:latin typeface="Tahoma" pitchFamily="34" charset="0"/>
                  <a:ea typeface="Tahoma" pitchFamily="34" charset="0"/>
                  <a:cs typeface="Tahoma" pitchFamily="34" charset="0"/>
                </a:rPr>
                <a:t>Processing: </a:t>
              </a:r>
              <a:r>
                <a:rPr lang="en-GB" sz="1600" dirty="0" smtClean="0">
                  <a:solidFill>
                    <a:srgbClr val="EE2E24"/>
                  </a:solidFill>
                  <a:latin typeface="Tahoma" pitchFamily="34" charset="0"/>
                  <a:ea typeface="Tahoma" pitchFamily="34" charset="0"/>
                  <a:cs typeface="Tahoma" pitchFamily="34" charset="0"/>
                </a:rPr>
                <a:t>Tanneries, chemical companies, oil refiners</a:t>
              </a:r>
              <a:endParaRPr kumimoji="0" lang="en-GB" sz="1600" i="0" u="none" strike="noStrike" cap="none" normalizeH="0" baseline="0" dirty="0" smtClean="0">
                <a:ln>
                  <a:noFill/>
                </a:ln>
                <a:solidFill>
                  <a:srgbClr val="EE2E24"/>
                </a:solidFill>
                <a:effectLst/>
                <a:latin typeface="Tahoma" pitchFamily="34" charset="0"/>
                <a:ea typeface="Tahoma" pitchFamily="34" charset="0"/>
                <a:cs typeface="Tahoma" pitchFamily="34" charset="0"/>
              </a:endParaRPr>
            </a:p>
          </p:txBody>
        </p:sp>
      </p:grpSp>
      <p:grpSp>
        <p:nvGrpSpPr>
          <p:cNvPr id="10" name="Gruppieren 53"/>
          <p:cNvGrpSpPr/>
          <p:nvPr/>
        </p:nvGrpSpPr>
        <p:grpSpPr>
          <a:xfrm>
            <a:off x="2627784" y="5678451"/>
            <a:ext cx="5832648" cy="713382"/>
            <a:chOff x="2627784" y="5503584"/>
            <a:chExt cx="5832648" cy="792088"/>
          </a:xfrm>
        </p:grpSpPr>
        <p:sp>
          <p:nvSpPr>
            <p:cNvPr id="33" name="Rounded Rectangle 32"/>
            <p:cNvSpPr/>
            <p:nvPr/>
          </p:nvSpPr>
          <p:spPr>
            <a:xfrm>
              <a:off x="2627784" y="5503584"/>
              <a:ext cx="5832648" cy="792088"/>
            </a:xfrm>
            <a:prstGeom prst="roundRect">
              <a:avLst/>
            </a:prstGeom>
            <a:solidFill>
              <a:schemeClr val="bg1">
                <a:lumMod val="95000"/>
              </a:schemeClr>
            </a:solidFill>
            <a:ln w="3175">
              <a:solidFill>
                <a:srgbClr val="DA2A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 Box 13"/>
            <p:cNvSpPr txBox="1">
              <a:spLocks noChangeArrowheads="1"/>
            </p:cNvSpPr>
            <p:nvPr/>
          </p:nvSpPr>
          <p:spPr bwMode="auto">
            <a:xfrm>
              <a:off x="2771800" y="5719608"/>
              <a:ext cx="5688632" cy="360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GB" sz="1600" b="1" dirty="0" smtClean="0">
                  <a:solidFill>
                    <a:srgbClr val="EE2E24"/>
                  </a:solidFill>
                  <a:latin typeface="Tahoma" pitchFamily="34" charset="0"/>
                  <a:ea typeface="Tahoma" pitchFamily="34" charset="0"/>
                  <a:cs typeface="Tahoma" pitchFamily="34" charset="0"/>
                </a:rPr>
                <a:t>Raw materials: </a:t>
              </a:r>
              <a:r>
                <a:rPr lang="en-GB" sz="1600" dirty="0" smtClean="0">
                  <a:solidFill>
                    <a:srgbClr val="EE2E24"/>
                  </a:solidFill>
                  <a:latin typeface="Tahoma" pitchFamily="34" charset="0"/>
                  <a:ea typeface="Tahoma" pitchFamily="34" charset="0"/>
                  <a:cs typeface="Tahoma" pitchFamily="34" charset="0"/>
                </a:rPr>
                <a:t>Cotton farming, cattle ranching, oil drilling </a:t>
              </a:r>
              <a:endParaRPr kumimoji="0" lang="en-GB" sz="1600" i="0" u="none" strike="noStrike" cap="none" normalizeH="0" baseline="0" dirty="0" smtClean="0">
                <a:ln>
                  <a:noFill/>
                </a:ln>
                <a:solidFill>
                  <a:srgbClr val="EE2E24"/>
                </a:solidFill>
                <a:effectLst/>
                <a:latin typeface="Tahoma" pitchFamily="34" charset="0"/>
                <a:ea typeface="Tahoma" pitchFamily="34" charset="0"/>
                <a:cs typeface="Tahoma" pitchFamily="34" charset="0"/>
              </a:endParaRPr>
            </a:p>
          </p:txBody>
        </p:sp>
      </p:grpSp>
      <p:pic>
        <p:nvPicPr>
          <p:cNvPr id="35" name="Picture 2"/>
          <p:cNvPicPr>
            <a:picLocks noChangeAspect="1" noChangeArrowheads="1"/>
          </p:cNvPicPr>
          <p:nvPr/>
        </p:nvPicPr>
        <p:blipFill>
          <a:blip r:embed="rId3" cstate="print"/>
          <a:srcRect/>
          <a:stretch>
            <a:fillRect/>
          </a:stretch>
        </p:blipFill>
        <p:spPr bwMode="auto">
          <a:xfrm>
            <a:off x="934453" y="1124744"/>
            <a:ext cx="1370686" cy="774000"/>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36" name="Textfeld 52"/>
          <p:cNvSpPr txBox="1"/>
          <p:nvPr/>
        </p:nvSpPr>
        <p:spPr>
          <a:xfrm>
            <a:off x="979708" y="1891412"/>
            <a:ext cx="1214446" cy="338554"/>
          </a:xfrm>
          <a:prstGeom prst="rect">
            <a:avLst/>
          </a:prstGeom>
          <a:noFill/>
        </p:spPr>
        <p:txBody>
          <a:bodyPr wrap="square" rtlCol="0">
            <a:spAutoFit/>
          </a:bodyPr>
          <a:lstStyle/>
          <a:p>
            <a:pPr algn="ctr"/>
            <a:r>
              <a:rPr lang="en-US" sz="1600" dirty="0" smtClean="0">
                <a:solidFill>
                  <a:srgbClr val="EE2E24"/>
                </a:solidFill>
                <a:latin typeface="Tahoma" pitchFamily="34" charset="0"/>
                <a:ea typeface="Tahoma" pitchFamily="34" charset="0"/>
                <a:cs typeface="Tahoma" pitchFamily="34" charset="0"/>
              </a:rPr>
              <a:t>Operations</a:t>
            </a:r>
            <a:endParaRPr lang="de-DE" sz="1600" dirty="0">
              <a:solidFill>
                <a:srgbClr val="EE2E24"/>
              </a:solidFill>
              <a:latin typeface="Tahoma" pitchFamily="34" charset="0"/>
              <a:ea typeface="Tahoma" pitchFamily="34" charset="0"/>
              <a:cs typeface="Tahoma" pitchFamily="34" charset="0"/>
            </a:endParaRPr>
          </a:p>
        </p:txBody>
      </p:sp>
      <p:pic>
        <p:nvPicPr>
          <p:cNvPr id="37" name="Picture 4"/>
          <p:cNvPicPr/>
          <p:nvPr/>
        </p:nvPicPr>
        <p:blipFill>
          <a:blip r:embed="rId7" cstate="print">
            <a:clrChange>
              <a:clrFrom>
                <a:srgbClr val="FF0000"/>
              </a:clrFrom>
              <a:clrTo>
                <a:srgbClr val="FF0000">
                  <a:alpha val="0"/>
                </a:srgbClr>
              </a:clrTo>
            </a:clrChange>
          </a:blip>
          <a:srcRect/>
          <a:stretch>
            <a:fillRect/>
          </a:stretch>
        </p:blipFill>
        <p:spPr bwMode="auto">
          <a:xfrm>
            <a:off x="1312565" y="1269741"/>
            <a:ext cx="452961" cy="503749"/>
          </a:xfrm>
          <a:prstGeom prst="rect">
            <a:avLst/>
          </a:prstGeom>
          <a:noFill/>
          <a:ln w="9525">
            <a:noFill/>
            <a:miter lim="800000"/>
            <a:headEnd/>
            <a:tailEnd/>
          </a:ln>
          <a:effectLst/>
        </p:spPr>
      </p:pic>
      <p:grpSp>
        <p:nvGrpSpPr>
          <p:cNvPr id="26" name="Gruppieren 50"/>
          <p:cNvGrpSpPr/>
          <p:nvPr/>
        </p:nvGrpSpPr>
        <p:grpSpPr>
          <a:xfrm>
            <a:off x="2616412" y="1157795"/>
            <a:ext cx="5832648" cy="713382"/>
            <a:chOff x="2627784" y="1512080"/>
            <a:chExt cx="5832648" cy="792088"/>
          </a:xfrm>
        </p:grpSpPr>
        <p:sp>
          <p:nvSpPr>
            <p:cNvPr id="39" name="Rounded Rectangle 38"/>
            <p:cNvSpPr/>
            <p:nvPr/>
          </p:nvSpPr>
          <p:spPr>
            <a:xfrm>
              <a:off x="2627784" y="1512080"/>
              <a:ext cx="5832648" cy="792088"/>
            </a:xfrm>
            <a:prstGeom prst="roundRect">
              <a:avLst/>
            </a:prstGeom>
            <a:solidFill>
              <a:schemeClr val="bg1">
                <a:lumMod val="95000"/>
              </a:schemeClr>
            </a:solidFill>
            <a:ln w="3175">
              <a:solidFill>
                <a:srgbClr val="DA2A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ext Box 13"/>
            <p:cNvSpPr txBox="1">
              <a:spLocks noChangeArrowheads="1"/>
            </p:cNvSpPr>
            <p:nvPr/>
          </p:nvSpPr>
          <p:spPr bwMode="auto">
            <a:xfrm>
              <a:off x="2771800" y="1652336"/>
              <a:ext cx="5400600" cy="3600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GB" sz="1600" b="1" dirty="0" smtClean="0">
                  <a:solidFill>
                    <a:srgbClr val="EE2E24"/>
                  </a:solidFill>
                  <a:latin typeface="Tahoma" pitchFamily="34" charset="0"/>
                  <a:ea typeface="Tahoma" pitchFamily="34" charset="0"/>
                  <a:cs typeface="Tahoma" pitchFamily="34" charset="0"/>
                </a:rPr>
                <a:t>Operations: </a:t>
              </a:r>
              <a:r>
                <a:rPr lang="en-GB" sz="1600" dirty="0" smtClean="0">
                  <a:solidFill>
                    <a:srgbClr val="EE2E24"/>
                  </a:solidFill>
                  <a:ea typeface="Tahoma" pitchFamily="34" charset="0"/>
                  <a:cs typeface="Tahoma" pitchFamily="34" charset="0"/>
                </a:rPr>
                <a:t>Offices, s</a:t>
              </a:r>
              <a:r>
                <a:rPr lang="en-GB" sz="1600" dirty="0" smtClean="0">
                  <a:solidFill>
                    <a:srgbClr val="EE2E24"/>
                  </a:solidFill>
                  <a:latin typeface="Tahoma" pitchFamily="34" charset="0"/>
                  <a:ea typeface="Tahoma" pitchFamily="34" charset="0"/>
                  <a:cs typeface="Tahoma" pitchFamily="34" charset="0"/>
                </a:rPr>
                <a:t>hops, business travel, warehouses, logistics</a:t>
              </a:r>
              <a:endParaRPr kumimoji="0" lang="en-GB" sz="1600" i="0" u="none" strike="noStrike" cap="none" normalizeH="0" baseline="0" dirty="0" smtClean="0">
                <a:ln>
                  <a:noFill/>
                </a:ln>
                <a:solidFill>
                  <a:srgbClr val="EE2E24"/>
                </a:solidFill>
                <a:effectLst/>
                <a:latin typeface="Tahoma" pitchFamily="34" charset="0"/>
                <a:ea typeface="Tahoma" pitchFamily="34" charset="0"/>
                <a:cs typeface="Tahoma" pitchFamily="34" charset="0"/>
              </a:endParaRP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algn="ctr" eaLnBrk="1" fontAlgn="auto" hangingPunct="1">
              <a:spcAft>
                <a:spcPts val="0"/>
              </a:spcAft>
              <a:defRPr/>
            </a:pPr>
            <a:r>
              <a:rPr lang="en-US" sz="3600" dirty="0" smtClean="0">
                <a:solidFill>
                  <a:schemeClr val="tx1"/>
                </a:solidFill>
              </a:rPr>
              <a:t>Contact Us to Become More HIP</a:t>
            </a:r>
            <a:br>
              <a:rPr lang="en-US" sz="3600" dirty="0" smtClean="0">
                <a:solidFill>
                  <a:schemeClr val="tx1"/>
                </a:solidFill>
              </a:rPr>
            </a:br>
            <a:endParaRPr lang="en-US" dirty="0">
              <a:solidFill>
                <a:schemeClr val="tx1"/>
              </a:solidFill>
            </a:endParaRPr>
          </a:p>
        </p:txBody>
      </p:sp>
      <p:graphicFrame>
        <p:nvGraphicFramePr>
          <p:cNvPr id="43023" name="Group 15"/>
          <p:cNvGraphicFramePr>
            <a:graphicFrameLocks noGrp="1"/>
          </p:cNvGraphicFramePr>
          <p:nvPr/>
        </p:nvGraphicFramePr>
        <p:xfrm>
          <a:off x="1143000" y="990600"/>
          <a:ext cx="8686800" cy="1554480"/>
        </p:xfrm>
        <a:graphic>
          <a:graphicData uri="http://schemas.openxmlformats.org/drawingml/2006/table">
            <a:tbl>
              <a:tblPr/>
              <a:tblGrid>
                <a:gridCol w="2268204"/>
                <a:gridCol w="2075196"/>
                <a:gridCol w="381000"/>
                <a:gridCol w="3962400"/>
              </a:tblGrid>
              <a:tr h="685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cs typeface="Arial" pitchFamily="34" charset="0"/>
                        </a:rPr>
                        <a:t>R. Paul Herman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itchFamily="34" charset="0"/>
                        <a:cs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cs typeface="Arial" pitchFamily="34" charset="0"/>
                        </a:rPr>
                        <a:t>CEO + Founder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itchFamily="34" charset="0"/>
                        <a:cs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itchFamily="34" charset="0"/>
                        <a:cs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400" b="1" i="0" u="none" strike="noStrike" cap="none" normalizeH="0" baseline="0" dirty="0" smtClean="0">
                          <a:ln>
                            <a:noFill/>
                          </a:ln>
                          <a:solidFill>
                            <a:schemeClr val="tx1"/>
                          </a:solidFill>
                          <a:effectLst/>
                          <a:latin typeface="Calibri" pitchFamily="34" charset="0"/>
                          <a:cs typeface="Arial" pitchFamily="34" charset="0"/>
                          <a:hlinkClick r:id="rId3"/>
                        </a:rPr>
                        <a:t>Paul@HIPinvestor.com</a:t>
                      </a:r>
                      <a:endParaRPr kumimoji="0" lang="da-DK" sz="24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2400" b="1" i="0" u="none" strike="noStrike" cap="none" normalizeH="0" baseline="0" dirty="0" smtClean="0">
                          <a:ln>
                            <a:noFill/>
                          </a:ln>
                          <a:solidFill>
                            <a:schemeClr val="tx1"/>
                          </a:solidFill>
                          <a:effectLst/>
                          <a:latin typeface="Calibri" pitchFamily="34" charset="0"/>
                          <a:cs typeface="Arial" pitchFamily="34" charset="0"/>
                        </a:rPr>
                        <a:t>Skype: RPaulH</a:t>
                      </a:r>
                      <a:br>
                        <a:rPr kumimoji="0" lang="da-DK" sz="2400" b="1" i="0" u="none" strike="noStrike" cap="none" normalizeH="0" baseline="0" dirty="0" smtClean="0">
                          <a:ln>
                            <a:noFill/>
                          </a:ln>
                          <a:solidFill>
                            <a:schemeClr val="tx1"/>
                          </a:solidFill>
                          <a:effectLst/>
                          <a:latin typeface="Calibri" pitchFamily="34" charset="0"/>
                          <a:cs typeface="Arial" pitchFamily="34" charset="0"/>
                        </a:rPr>
                      </a:br>
                      <a:r>
                        <a:rPr kumimoji="0" lang="da-DK" sz="2400" b="1" i="0" u="none" strike="noStrike" cap="none" normalizeH="0" baseline="0" dirty="0" smtClean="0">
                          <a:ln>
                            <a:noFill/>
                          </a:ln>
                          <a:solidFill>
                            <a:schemeClr val="tx1"/>
                          </a:solidFill>
                          <a:effectLst/>
                          <a:latin typeface="Calibri" pitchFamily="34" charset="0"/>
                          <a:cs typeface="Arial" pitchFamily="34" charset="0"/>
                        </a:rPr>
                        <a:t>Twitter: @HIPinvestor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a-DK" sz="2400" b="1" i="0" u="none" strike="noStrike" cap="none" normalizeH="0" baseline="0" dirty="0" smtClean="0">
                        <a:ln>
                          <a:noFill/>
                        </a:ln>
                        <a:solidFill>
                          <a:schemeClr val="tx1"/>
                        </a:solidFill>
                        <a:effectLst/>
                        <a:latin typeface="Calibri" pitchFamily="34" charset="0"/>
                        <a:cs typeface="Arial" pitchFamily="34" charset="0"/>
                      </a:endParaRPr>
                    </a:p>
                  </a:txBody>
                  <a:tcPr horzOverflow="overflow">
                    <a:lnL>
                      <a:noFill/>
                    </a:lnL>
                    <a:lnR>
                      <a:noFill/>
                    </a:lnR>
                    <a:lnT>
                      <a:noFill/>
                    </a:lnT>
                    <a:lnB>
                      <a:noFill/>
                    </a:lnB>
                    <a:lnTlToBr>
                      <a:noFill/>
                    </a:lnTlToBr>
                    <a:lnBlToTr>
                      <a:noFill/>
                    </a:lnBlToTr>
                    <a:noFill/>
                  </a:tcPr>
                </a:tc>
              </a:tr>
            </a:tbl>
          </a:graphicData>
        </a:graphic>
      </p:graphicFrame>
      <p:sp>
        <p:nvSpPr>
          <p:cNvPr id="52234" name="Content Placeholder 2"/>
          <p:cNvSpPr>
            <a:spLocks/>
          </p:cNvSpPr>
          <p:nvPr/>
        </p:nvSpPr>
        <p:spPr bwMode="auto">
          <a:xfrm>
            <a:off x="76200" y="2438400"/>
            <a:ext cx="7924800" cy="3352800"/>
          </a:xfrm>
          <a:prstGeom prst="rect">
            <a:avLst/>
          </a:prstGeom>
          <a:noFill/>
          <a:ln w="9525">
            <a:noFill/>
            <a:miter lim="800000"/>
            <a:headEnd/>
            <a:tailEnd/>
          </a:ln>
        </p:spPr>
        <p:txBody>
          <a:bodyPr/>
          <a:lstStyle/>
          <a:p>
            <a:pPr marL="342900" indent="-342900">
              <a:spcBef>
                <a:spcPct val="20000"/>
              </a:spcBef>
              <a:buFont typeface="Arial" pitchFamily="34" charset="0"/>
              <a:buChar char="•"/>
            </a:pPr>
            <a:r>
              <a:rPr lang="en-US" sz="2400" dirty="0">
                <a:latin typeface="Calibri" pitchFamily="34" charset="0"/>
              </a:rPr>
              <a:t>HIP is a </a:t>
            </a:r>
            <a:r>
              <a:rPr lang="en-US" sz="2400" b="1" dirty="0">
                <a:latin typeface="Calibri" pitchFamily="34" charset="0"/>
              </a:rPr>
              <a:t>registered</a:t>
            </a:r>
            <a:r>
              <a:rPr lang="en-US" sz="2400" dirty="0">
                <a:latin typeface="Calibri" pitchFamily="34" charset="0"/>
              </a:rPr>
              <a:t> investment </a:t>
            </a:r>
            <a:r>
              <a:rPr lang="en-US" sz="2400" dirty="0" smtClean="0">
                <a:latin typeface="Calibri" pitchFamily="34" charset="0"/>
              </a:rPr>
              <a:t>advisor in the USA:</a:t>
            </a:r>
            <a:endParaRPr lang="en-US" sz="2400" dirty="0">
              <a:latin typeface="Calibri" pitchFamily="34" charset="0"/>
            </a:endParaRPr>
          </a:p>
          <a:p>
            <a:pPr marL="971550" lvl="1" indent="-514350" eaLnBrk="1" hangingPunct="1">
              <a:buFont typeface="Calibri" pitchFamily="34" charset="0"/>
              <a:buAutoNum type="arabicPeriod"/>
            </a:pPr>
            <a:r>
              <a:rPr lang="en-US" sz="2800" b="1" i="1" u="sng" dirty="0" smtClean="0"/>
              <a:t>Advise investors </a:t>
            </a:r>
            <a:r>
              <a:rPr lang="en-US" sz="2800" b="1" i="1" dirty="0" smtClean="0"/>
              <a:t>+ companies  </a:t>
            </a:r>
            <a:br>
              <a:rPr lang="en-US" sz="2800" b="1" i="1" dirty="0" smtClean="0"/>
            </a:br>
            <a:r>
              <a:rPr lang="en-US" sz="2800" b="1" i="1" dirty="0" smtClean="0"/>
              <a:t>+ CFOs on how to be more HIP </a:t>
            </a:r>
            <a:br>
              <a:rPr lang="en-US" sz="2800" b="1" i="1" dirty="0" smtClean="0"/>
            </a:br>
            <a:endParaRPr lang="en-US" sz="2800" b="1" i="1" dirty="0" smtClean="0"/>
          </a:p>
          <a:p>
            <a:pPr marL="971550" lvl="1" indent="-514350" eaLnBrk="1" hangingPunct="1">
              <a:buFont typeface="Calibri" pitchFamily="34" charset="0"/>
              <a:buAutoNum type="arabicPeriod"/>
            </a:pPr>
            <a:r>
              <a:rPr lang="en-US" sz="2800" b="1" i="1" dirty="0" smtClean="0"/>
              <a:t>Operate HIP investment </a:t>
            </a:r>
            <a:r>
              <a:rPr lang="en-US" sz="2800" b="1" i="1" u="sng" dirty="0" smtClean="0"/>
              <a:t>indexes</a:t>
            </a:r>
            <a:br>
              <a:rPr lang="en-US" sz="2800" b="1" i="1" u="sng" dirty="0" smtClean="0"/>
            </a:br>
            <a:r>
              <a:rPr lang="en-US" sz="2800" b="1" i="1" dirty="0" smtClean="0"/>
              <a:t>and </a:t>
            </a:r>
            <a:r>
              <a:rPr lang="en-US" sz="2800" b="1" i="1" u="sng" dirty="0" smtClean="0"/>
              <a:t>investable portfolios</a:t>
            </a:r>
            <a:br>
              <a:rPr lang="en-US" sz="2800" b="1" i="1" u="sng" dirty="0" smtClean="0"/>
            </a:br>
            <a:endParaRPr lang="en-US" sz="2800" b="1" i="1" u="sng" dirty="0" smtClean="0"/>
          </a:p>
          <a:p>
            <a:pPr marL="971550" lvl="1" indent="-514350" eaLnBrk="1" hangingPunct="1">
              <a:buFont typeface="Calibri" pitchFamily="34" charset="0"/>
              <a:buAutoNum type="arabicPeriod"/>
            </a:pPr>
            <a:r>
              <a:rPr lang="en-US" sz="2800" b="1" i="1" u="sng" dirty="0" smtClean="0"/>
              <a:t>Manage money for investors </a:t>
            </a:r>
            <a:r>
              <a:rPr lang="en-US" sz="2800" b="1" i="1" dirty="0" smtClean="0"/>
              <a:t>seeking </a:t>
            </a:r>
            <a:br>
              <a:rPr lang="en-US" sz="2800" b="1" i="1" dirty="0" smtClean="0"/>
            </a:br>
            <a:r>
              <a:rPr lang="en-US" sz="2800" b="1" i="1" dirty="0" smtClean="0"/>
              <a:t>to be more HIP</a:t>
            </a:r>
          </a:p>
        </p:txBody>
      </p:sp>
      <p:pic>
        <p:nvPicPr>
          <p:cNvPr id="7" name="Picture 4" descr="Herman_HIPinvestor-BOOK-Wiley-April2010"/>
          <p:cNvPicPr>
            <a:picLocks noChangeAspect="1" noChangeArrowheads="1"/>
          </p:cNvPicPr>
          <p:nvPr/>
        </p:nvPicPr>
        <p:blipFill>
          <a:blip r:embed="rId4" cstate="print"/>
          <a:srcRect/>
          <a:stretch>
            <a:fillRect/>
          </a:stretch>
        </p:blipFill>
        <p:spPr bwMode="auto">
          <a:xfrm>
            <a:off x="7751954" y="5138576"/>
            <a:ext cx="1020886" cy="1414623"/>
          </a:xfrm>
          <a:prstGeom prst="rect">
            <a:avLst/>
          </a:prstGeom>
          <a:noFill/>
          <a:ln w="9525">
            <a:noFill/>
            <a:miter lim="800000"/>
            <a:headEnd/>
            <a:tailEnd/>
          </a:ln>
        </p:spPr>
      </p:pic>
      <p:pic>
        <p:nvPicPr>
          <p:cNvPr id="8" name="Picture 14" descr="nike"/>
          <p:cNvPicPr>
            <a:picLocks noChangeAspect="1" noChangeArrowheads="1"/>
          </p:cNvPicPr>
          <p:nvPr/>
        </p:nvPicPr>
        <p:blipFill>
          <a:blip r:embed="rId5" cstate="print"/>
          <a:srcRect/>
          <a:stretch>
            <a:fillRect/>
          </a:stretch>
        </p:blipFill>
        <p:spPr bwMode="auto">
          <a:xfrm>
            <a:off x="6934200" y="2669241"/>
            <a:ext cx="721659" cy="721659"/>
          </a:xfrm>
          <a:prstGeom prst="rect">
            <a:avLst/>
          </a:prstGeom>
          <a:noFill/>
          <a:ln w="9525">
            <a:noFill/>
            <a:miter lim="800000"/>
            <a:headEnd/>
            <a:tailEnd/>
          </a:ln>
        </p:spPr>
      </p:pic>
      <p:pic>
        <p:nvPicPr>
          <p:cNvPr id="9" name="Picture 13" descr="walmart"/>
          <p:cNvPicPr>
            <a:picLocks noChangeAspect="1" noChangeArrowheads="1"/>
          </p:cNvPicPr>
          <p:nvPr/>
        </p:nvPicPr>
        <p:blipFill>
          <a:blip r:embed="rId6" cstate="print"/>
          <a:srcRect/>
          <a:stretch>
            <a:fillRect/>
          </a:stretch>
        </p:blipFill>
        <p:spPr bwMode="auto">
          <a:xfrm>
            <a:off x="8001000" y="2626601"/>
            <a:ext cx="1066800" cy="802399"/>
          </a:xfrm>
          <a:prstGeom prst="rect">
            <a:avLst/>
          </a:prstGeom>
          <a:noFill/>
          <a:ln w="9525">
            <a:noFill/>
            <a:miter lim="800000"/>
            <a:headEnd/>
            <a:tailEnd/>
          </a:ln>
        </p:spPr>
      </p:pic>
      <p:pic>
        <p:nvPicPr>
          <p:cNvPr id="10" name="Picture 2" descr="QCRD_KO_2010"/>
          <p:cNvPicPr>
            <a:picLocks noChangeAspect="1" noChangeArrowheads="1"/>
          </p:cNvPicPr>
          <p:nvPr/>
        </p:nvPicPr>
        <p:blipFill>
          <a:blip r:embed="rId7" cstate="print"/>
          <a:srcRect/>
          <a:stretch>
            <a:fillRect/>
          </a:stretch>
        </p:blipFill>
        <p:spPr bwMode="auto">
          <a:xfrm>
            <a:off x="7010400" y="3648635"/>
            <a:ext cx="2070847" cy="1380565"/>
          </a:xfrm>
          <a:prstGeom prst="rect">
            <a:avLst/>
          </a:prstGeom>
          <a:noFill/>
        </p:spPr>
      </p:pic>
      <p:sp>
        <p:nvSpPr>
          <p:cNvPr id="11"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51</a:t>
            </a:fld>
            <a:endParaRPr lang="en-US" sz="1400"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5"/>
          <p:cNvSpPr txBox="1">
            <a:spLocks noChangeArrowheads="1"/>
          </p:cNvSpPr>
          <p:nvPr/>
        </p:nvSpPr>
        <p:spPr bwMode="auto">
          <a:xfrm>
            <a:off x="1219200" y="6364288"/>
            <a:ext cx="184150" cy="641350"/>
          </a:xfrm>
          <a:prstGeom prst="rect">
            <a:avLst/>
          </a:prstGeom>
          <a:noFill/>
          <a:ln w="9525">
            <a:noFill/>
            <a:miter lim="800000"/>
            <a:headEnd/>
            <a:tailEnd/>
          </a:ln>
        </p:spPr>
        <p:txBody>
          <a:bodyPr wrap="none">
            <a:spAutoFit/>
          </a:bodyPr>
          <a:lstStyle/>
          <a:p>
            <a:endParaRPr lang="en-US" i="1" dirty="0">
              <a:solidFill>
                <a:srgbClr val="404A0D"/>
              </a:solidFill>
              <a:latin typeface="Myriad Pro"/>
            </a:endParaRPr>
          </a:p>
          <a:p>
            <a:endParaRPr lang="en-US" dirty="0">
              <a:latin typeface="Calibri" pitchFamily="34" charset="0"/>
            </a:endParaRPr>
          </a:p>
        </p:txBody>
      </p:sp>
      <p:pic>
        <p:nvPicPr>
          <p:cNvPr id="13316" name="Picture 4" descr="Herman_HIPinvestor-BOOK-Wiley-April2010">
            <a:hlinkClick r:id="rId3"/>
          </p:cNvPr>
          <p:cNvPicPr>
            <a:picLocks noChangeAspect="1" noChangeArrowheads="1"/>
          </p:cNvPicPr>
          <p:nvPr/>
        </p:nvPicPr>
        <p:blipFill>
          <a:blip r:embed="rId4" cstate="print"/>
          <a:srcRect/>
          <a:stretch>
            <a:fillRect/>
          </a:stretch>
        </p:blipFill>
        <p:spPr bwMode="auto">
          <a:xfrm>
            <a:off x="4191000" y="198438"/>
            <a:ext cx="4419600" cy="6126162"/>
          </a:xfrm>
          <a:prstGeom prst="rect">
            <a:avLst/>
          </a:prstGeom>
          <a:noFill/>
          <a:ln w="9525">
            <a:noFill/>
            <a:miter lim="800000"/>
            <a:headEnd/>
            <a:tailEnd/>
          </a:ln>
        </p:spPr>
      </p:pic>
      <p:sp>
        <p:nvSpPr>
          <p:cNvPr id="13317" name="Title 4"/>
          <p:cNvSpPr txBox="1">
            <a:spLocks/>
          </p:cNvSpPr>
          <p:nvPr/>
        </p:nvSpPr>
        <p:spPr bwMode="auto">
          <a:xfrm>
            <a:off x="0" y="5089029"/>
            <a:ext cx="3962400" cy="1692771"/>
          </a:xfrm>
          <a:prstGeom prst="rect">
            <a:avLst/>
          </a:prstGeom>
          <a:noFill/>
          <a:ln w="9525">
            <a:noFill/>
            <a:miter lim="800000"/>
            <a:headEnd/>
            <a:tailEnd/>
          </a:ln>
        </p:spPr>
        <p:txBody>
          <a:bodyPr anchor="ctr">
            <a:spAutoFit/>
          </a:bodyPr>
          <a:lstStyle/>
          <a:p>
            <a:pPr algn="ctr"/>
            <a:r>
              <a:rPr lang="en-US" sz="2400" b="1" i="1" dirty="0">
                <a:solidFill>
                  <a:srgbClr val="008000"/>
                </a:solidFill>
                <a:latin typeface="Myriad Pro"/>
              </a:rPr>
              <a:t>Published </a:t>
            </a:r>
            <a:r>
              <a:rPr lang="en-US" sz="2400" b="1" i="1" dirty="0" smtClean="0">
                <a:solidFill>
                  <a:srgbClr val="008000"/>
                </a:solidFill>
                <a:latin typeface="Myriad Pro"/>
              </a:rPr>
              <a:t>2010</a:t>
            </a:r>
            <a:endParaRPr lang="en-US" sz="2400" b="1" i="1" dirty="0">
              <a:solidFill>
                <a:srgbClr val="008000"/>
              </a:solidFill>
              <a:latin typeface="Calibri" pitchFamily="34" charset="0"/>
            </a:endParaRPr>
          </a:p>
          <a:p>
            <a:pPr algn="ctr"/>
            <a:r>
              <a:rPr lang="en-US" sz="2000" b="1" i="1" dirty="0">
                <a:solidFill>
                  <a:srgbClr val="008000"/>
                </a:solidFill>
                <a:latin typeface="Myriad Pro"/>
              </a:rPr>
              <a:t>(John Wiley &amp; Sons</a:t>
            </a:r>
            <a:r>
              <a:rPr lang="en-US" sz="2000" b="1" i="1" dirty="0" smtClean="0">
                <a:solidFill>
                  <a:srgbClr val="008000"/>
                </a:solidFill>
                <a:latin typeface="Myriad Pro"/>
              </a:rPr>
              <a:t>)</a:t>
            </a:r>
          </a:p>
          <a:p>
            <a:pPr algn="ctr"/>
            <a:r>
              <a:rPr lang="en-US" sz="2000" b="1" i="1" dirty="0" smtClean="0">
                <a:solidFill>
                  <a:srgbClr val="008000"/>
                </a:solidFill>
                <a:latin typeface="Myriad Pro"/>
              </a:rPr>
              <a:t>*Amazon.com</a:t>
            </a:r>
          </a:p>
          <a:p>
            <a:pPr algn="ctr"/>
            <a:r>
              <a:rPr lang="en-US" sz="2000" b="1" i="1" dirty="0" smtClean="0">
                <a:solidFill>
                  <a:srgbClr val="008000"/>
                </a:solidFill>
                <a:latin typeface="Myriad Pro"/>
              </a:rPr>
              <a:t>*BetterWorldBooks</a:t>
            </a:r>
            <a:br>
              <a:rPr lang="en-US" sz="2000" b="1" i="1" dirty="0" smtClean="0">
                <a:solidFill>
                  <a:srgbClr val="008000"/>
                </a:solidFill>
                <a:latin typeface="Myriad Pro"/>
              </a:rPr>
            </a:br>
            <a:r>
              <a:rPr lang="en-US" sz="2000" b="1" i="1" dirty="0" smtClean="0">
                <a:solidFill>
                  <a:srgbClr val="008000"/>
                </a:solidFill>
                <a:latin typeface="Myriad Pro"/>
              </a:rPr>
              <a:t>* Wiley.com</a:t>
            </a:r>
            <a:endParaRPr lang="en-US" sz="2000" b="1" i="1" dirty="0">
              <a:solidFill>
                <a:srgbClr val="008000"/>
              </a:solidFill>
              <a:latin typeface="Myriad Pro"/>
            </a:endParaRPr>
          </a:p>
        </p:txBody>
      </p:sp>
      <p:pic>
        <p:nvPicPr>
          <p:cNvPr id="13318" name="Picture 6" descr="Inc800ceoRead-logos.bmp"/>
          <p:cNvPicPr>
            <a:picLocks noChangeAspect="1"/>
          </p:cNvPicPr>
          <p:nvPr/>
        </p:nvPicPr>
        <p:blipFill>
          <a:blip r:embed="rId5" cstate="print"/>
          <a:srcRect/>
          <a:stretch>
            <a:fillRect/>
          </a:stretch>
        </p:blipFill>
        <p:spPr bwMode="auto">
          <a:xfrm>
            <a:off x="76200" y="1374775"/>
            <a:ext cx="4114800" cy="430213"/>
          </a:xfrm>
          <a:prstGeom prst="rect">
            <a:avLst/>
          </a:prstGeom>
          <a:noFill/>
          <a:ln w="9525">
            <a:noFill/>
            <a:miter lim="800000"/>
            <a:headEnd/>
            <a:tailEnd/>
          </a:ln>
        </p:spPr>
      </p:pic>
      <p:sp>
        <p:nvSpPr>
          <p:cNvPr id="13319" name="Rectangle 9"/>
          <p:cNvSpPr>
            <a:spLocks noChangeArrowheads="1"/>
          </p:cNvSpPr>
          <p:nvPr/>
        </p:nvSpPr>
        <p:spPr bwMode="auto">
          <a:xfrm>
            <a:off x="457200" y="1981200"/>
            <a:ext cx="4572000" cy="2677656"/>
          </a:xfrm>
          <a:prstGeom prst="rect">
            <a:avLst/>
          </a:prstGeom>
          <a:noFill/>
          <a:ln w="9525">
            <a:noFill/>
            <a:miter lim="800000"/>
            <a:headEnd/>
            <a:tailEnd/>
          </a:ln>
        </p:spPr>
        <p:txBody>
          <a:bodyPr>
            <a:spAutoFit/>
          </a:bodyPr>
          <a:lstStyle/>
          <a:p>
            <a:r>
              <a:rPr lang="en-US" sz="2400" b="1" dirty="0"/>
              <a:t>Business Book </a:t>
            </a:r>
          </a:p>
          <a:p>
            <a:r>
              <a:rPr lang="en-US" sz="2400" b="1" dirty="0"/>
              <a:t>Bestseller List </a:t>
            </a:r>
            <a:endParaRPr lang="en-US" sz="2400" dirty="0"/>
          </a:p>
          <a:p>
            <a:endParaRPr lang="en-US" sz="2400" b="1" dirty="0" smtClean="0"/>
          </a:p>
          <a:p>
            <a:r>
              <a:rPr lang="en-US" sz="2400" b="1" dirty="0" smtClean="0"/>
              <a:t>10 University Curricula</a:t>
            </a:r>
          </a:p>
          <a:p>
            <a:endParaRPr lang="en-US" sz="2400" b="1" dirty="0" smtClean="0"/>
          </a:p>
          <a:p>
            <a:r>
              <a:rPr lang="en-US" sz="2400" b="1" dirty="0" smtClean="0"/>
              <a:t>Global Libraries </a:t>
            </a:r>
            <a:br>
              <a:rPr lang="en-US" sz="2400" b="1" dirty="0" smtClean="0"/>
            </a:br>
            <a:r>
              <a:rPr lang="en-US" sz="2400" b="1" dirty="0" smtClean="0"/>
              <a:t>on 5 Continents</a:t>
            </a:r>
            <a:endParaRPr lang="en-US" sz="2400" b="1" dirty="0"/>
          </a:p>
        </p:txBody>
      </p:sp>
      <p:sp>
        <p:nvSpPr>
          <p:cNvPr id="9"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52</a:t>
            </a:fld>
            <a:endParaRPr lang="en-US" sz="1400"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85800" y="5181600"/>
            <a:ext cx="6705600" cy="1143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200" dirty="0" smtClean="0">
                <a:solidFill>
                  <a:schemeClr val="tx1"/>
                </a:solidFill>
              </a:rPr>
              <a:t>Today’s Agenda</a:t>
            </a:r>
            <a:endParaRPr lang="en-US" sz="3200" dirty="0">
              <a:solidFill>
                <a:schemeClr val="tx1"/>
              </a:solidFill>
            </a:endParaRPr>
          </a:p>
        </p:txBody>
      </p:sp>
      <p:sp>
        <p:nvSpPr>
          <p:cNvPr id="3" name="Content Placeholder 2"/>
          <p:cNvSpPr>
            <a:spLocks noGrp="1"/>
          </p:cNvSpPr>
          <p:nvPr>
            <p:ph idx="1"/>
          </p:nvPr>
        </p:nvSpPr>
        <p:spPr>
          <a:xfrm>
            <a:off x="1066800" y="1143000"/>
            <a:ext cx="7162800" cy="4525963"/>
          </a:xfrm>
        </p:spPr>
        <p:txBody>
          <a:bodyPr>
            <a:noAutofit/>
          </a:bodyPr>
          <a:lstStyle/>
          <a:p>
            <a:r>
              <a:rPr lang="en-US" sz="2800" dirty="0"/>
              <a:t>What Are Your Firm’s </a:t>
            </a:r>
            <a:br>
              <a:rPr lang="en-US" sz="2800" dirty="0"/>
            </a:br>
            <a:r>
              <a:rPr lang="en-US" sz="2800" dirty="0"/>
              <a:t>Most Valuable Assets? </a:t>
            </a:r>
            <a:endParaRPr lang="en-US" sz="2800" dirty="0" smtClean="0"/>
          </a:p>
          <a:p>
            <a:pPr marL="0" indent="0">
              <a:buNone/>
            </a:pPr>
            <a:endParaRPr lang="en-US" sz="2800" dirty="0" smtClean="0"/>
          </a:p>
          <a:p>
            <a:r>
              <a:rPr lang="en-US" sz="2800" dirty="0" smtClean="0"/>
              <a:t>Can Managing those Assets </a:t>
            </a:r>
            <a:br>
              <a:rPr lang="en-US" sz="2800" dirty="0" smtClean="0"/>
            </a:br>
            <a:r>
              <a:rPr lang="en-US" sz="2800" dirty="0" smtClean="0"/>
              <a:t>Generate Shareholder Returns?</a:t>
            </a:r>
            <a:br>
              <a:rPr lang="en-US" sz="2800" dirty="0" smtClean="0"/>
            </a:br>
            <a:endParaRPr lang="en-US" sz="2800" dirty="0" smtClean="0"/>
          </a:p>
          <a:p>
            <a:r>
              <a:rPr lang="en-US" sz="2800" dirty="0" smtClean="0"/>
              <a:t>How Can You Value and Account for </a:t>
            </a:r>
            <a:br>
              <a:rPr lang="en-US" sz="2800" dirty="0" smtClean="0"/>
            </a:br>
            <a:r>
              <a:rPr lang="en-US" sz="2800" dirty="0" smtClean="0"/>
              <a:t>Your Most Valuable Assets?</a:t>
            </a:r>
          </a:p>
          <a:p>
            <a:endParaRPr lang="en-US" sz="2800" dirty="0" smtClean="0"/>
          </a:p>
          <a:p>
            <a:r>
              <a:rPr lang="en-US" sz="2800" b="1" dirty="0" smtClean="0"/>
              <a:t>Where Does This Fit Your Company?</a:t>
            </a:r>
          </a:p>
        </p:txBody>
      </p:sp>
      <p:sp>
        <p:nvSpPr>
          <p:cNvPr id="5"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53</a:t>
            </a:fld>
            <a:endParaRPr lang="en-US" sz="1400" b="1" dirty="0"/>
          </a:p>
        </p:txBody>
      </p:sp>
    </p:spTree>
    <p:extLst>
      <p:ext uri="{BB962C8B-B14F-4D97-AF65-F5344CB8AC3E}">
        <p14:creationId xmlns:p14="http://schemas.microsoft.com/office/powerpoint/2010/main" xmlns="" val="7864181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914400"/>
            <a:ext cx="8077200" cy="5715000"/>
          </a:xfrm>
        </p:spPr>
        <p:txBody>
          <a:bodyPr>
            <a:noAutofit/>
          </a:bodyPr>
          <a:lstStyle/>
          <a:p>
            <a:r>
              <a:rPr lang="en-US" b="1" dirty="0" smtClean="0"/>
              <a:t>Measuring</a:t>
            </a:r>
            <a:r>
              <a:rPr lang="en-US" dirty="0" smtClean="0"/>
              <a:t> your Most Valuable Assets</a:t>
            </a:r>
          </a:p>
          <a:p>
            <a:pPr lvl="1">
              <a:lnSpc>
                <a:spcPct val="85000"/>
              </a:lnSpc>
            </a:pPr>
            <a:r>
              <a:rPr lang="en-US" dirty="0" smtClean="0"/>
              <a:t>On the financial statements (Bal.Sheet, Inc.Stmt., Cash Flows)</a:t>
            </a:r>
          </a:p>
          <a:p>
            <a:pPr lvl="1">
              <a:lnSpc>
                <a:spcPct val="85000"/>
              </a:lnSpc>
            </a:pPr>
            <a:r>
              <a:rPr lang="en-US" dirty="0" smtClean="0"/>
              <a:t>Schedule to financial statement reporting</a:t>
            </a:r>
          </a:p>
          <a:p>
            <a:pPr lvl="1">
              <a:lnSpc>
                <a:spcPct val="85000"/>
              </a:lnSpc>
            </a:pPr>
            <a:r>
              <a:rPr lang="en-US" dirty="0" smtClean="0"/>
              <a:t>Management reporting (revenue, R&amp;D, IP creation, ROI of labor)</a:t>
            </a:r>
          </a:p>
          <a:p>
            <a:endParaRPr lang="en-US" b="1" dirty="0" smtClean="0"/>
          </a:p>
          <a:p>
            <a:r>
              <a:rPr lang="en-US" b="1" dirty="0" smtClean="0"/>
              <a:t>Managing</a:t>
            </a:r>
            <a:r>
              <a:rPr lang="en-US" dirty="0" smtClean="0"/>
              <a:t> your Most Valuable Assets</a:t>
            </a:r>
          </a:p>
          <a:p>
            <a:pPr lvl="1">
              <a:lnSpc>
                <a:spcPct val="85000"/>
              </a:lnSpc>
            </a:pPr>
            <a:r>
              <a:rPr lang="en-US" dirty="0" smtClean="0"/>
              <a:t>Capital Allocation: where do you place the best people/teams?</a:t>
            </a:r>
          </a:p>
          <a:p>
            <a:pPr lvl="1">
              <a:lnSpc>
                <a:spcPct val="85000"/>
              </a:lnSpc>
            </a:pPr>
            <a:r>
              <a:rPr lang="en-US" dirty="0" smtClean="0"/>
              <a:t>Return On Investment: comprehensive ROI of Labor</a:t>
            </a:r>
          </a:p>
          <a:p>
            <a:pPr lvl="1">
              <a:lnSpc>
                <a:spcPct val="85000"/>
              </a:lnSpc>
            </a:pPr>
            <a:r>
              <a:rPr lang="en-US" dirty="0" smtClean="0"/>
              <a:t>Human Resource Value:  appreciating or depreciating?</a:t>
            </a:r>
          </a:p>
          <a:p>
            <a:pPr lvl="1">
              <a:lnSpc>
                <a:spcPct val="85000"/>
              </a:lnSpc>
            </a:pPr>
            <a:r>
              <a:rPr lang="en-US" dirty="0" smtClean="0"/>
              <a:t>Supply chain management and reporting (e.g. Tier 1,2,3)</a:t>
            </a:r>
          </a:p>
          <a:p>
            <a:endParaRPr lang="en-US" b="1" dirty="0" smtClean="0"/>
          </a:p>
          <a:p>
            <a:r>
              <a:rPr lang="en-US" b="1" dirty="0" smtClean="0"/>
              <a:t>Communicating</a:t>
            </a:r>
            <a:r>
              <a:rPr lang="en-US" dirty="0" smtClean="0"/>
              <a:t> the value of your Most Important Assets</a:t>
            </a:r>
          </a:p>
          <a:p>
            <a:pPr lvl="1">
              <a:lnSpc>
                <a:spcPct val="85000"/>
              </a:lnSpc>
            </a:pPr>
            <a:r>
              <a:rPr lang="en-US" dirty="0" smtClean="0"/>
              <a:t>Annual reports (e.g. Infosys)</a:t>
            </a:r>
          </a:p>
          <a:p>
            <a:pPr lvl="1">
              <a:lnSpc>
                <a:spcPct val="85000"/>
              </a:lnSpc>
            </a:pPr>
            <a:r>
              <a:rPr lang="en-US" dirty="0" smtClean="0"/>
              <a:t>Analyst workshops (e.g. Campbell’s)</a:t>
            </a:r>
          </a:p>
          <a:p>
            <a:pPr lvl="1">
              <a:lnSpc>
                <a:spcPct val="85000"/>
              </a:lnSpc>
            </a:pPr>
            <a:r>
              <a:rPr lang="en-US" dirty="0" smtClean="0"/>
              <a:t>To customers and prospects</a:t>
            </a:r>
          </a:p>
          <a:p>
            <a:pPr lvl="1"/>
            <a:endParaRPr lang="en-US" dirty="0" smtClean="0"/>
          </a:p>
          <a:p>
            <a:endParaRPr lang="en-US" dirty="0" smtClean="0"/>
          </a:p>
        </p:txBody>
      </p:sp>
      <p:sp>
        <p:nvSpPr>
          <p:cNvPr id="5" name="Slide Number Placeholder 5"/>
          <p:cNvSpPr>
            <a:spLocks noGrp="1"/>
          </p:cNvSpPr>
          <p:nvPr>
            <p:ph type="sldNum" sz="quarter" idx="12"/>
          </p:nvPr>
        </p:nvSpPr>
        <p:spPr>
          <a:xfrm>
            <a:off x="5334000" y="6492875"/>
            <a:ext cx="3657600" cy="365125"/>
          </a:xfrm>
        </p:spPr>
        <p:txBody>
          <a:bodyPr/>
          <a:lstStyle>
            <a:lvl1pPr>
              <a:defRPr sz="1000" baseline="0"/>
            </a:lvl1pPr>
          </a:lstStyle>
          <a:p>
            <a:pPr>
              <a:defRPr/>
            </a:pPr>
            <a:r>
              <a:rPr lang="en-US" sz="1400" dirty="0" smtClean="0"/>
              <a:t>© 2006-2012 HIP Investor Inc.      </a:t>
            </a:r>
            <a:fld id="{E4D16C70-50A9-495C-8354-F3E59F06A2FF}" type="slidenum">
              <a:rPr lang="en-US" sz="1400" b="1" smtClean="0"/>
              <a:pPr>
                <a:defRPr/>
              </a:pPr>
              <a:t>54</a:t>
            </a:fld>
            <a:endParaRPr lang="en-US" sz="1400" b="1" dirty="0"/>
          </a:p>
        </p:txBody>
      </p:sp>
      <p:sp>
        <p:nvSpPr>
          <p:cNvPr id="6" name="Title 1"/>
          <p:cNvSpPr txBox="1">
            <a:spLocks/>
          </p:cNvSpPr>
          <p:nvPr/>
        </p:nvSpPr>
        <p:spPr bwMode="auto">
          <a:xfrm>
            <a:off x="462455" y="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r" rtl="0" eaLnBrk="0" fontAlgn="base" hangingPunct="0">
              <a:spcBef>
                <a:spcPct val="0"/>
              </a:spcBef>
              <a:spcAft>
                <a:spcPct val="0"/>
              </a:spcAft>
              <a:defRPr sz="2800" b="1" kern="1200" baseline="0">
                <a:solidFill>
                  <a:srgbClr val="A6B17B"/>
                </a:solidFill>
                <a:latin typeface="+mn-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dirty="0" smtClean="0">
                <a:solidFill>
                  <a:schemeClr val="tx1"/>
                </a:solidFill>
              </a:rPr>
              <a:t>Where Does This Fit Your Company?</a:t>
            </a:r>
            <a:endParaRPr lang="en-US" sz="3200" dirty="0">
              <a:solidFill>
                <a:schemeClr val="tx1"/>
              </a:solidFill>
            </a:endParaRPr>
          </a:p>
        </p:txBody>
      </p:sp>
    </p:spTree>
    <p:extLst>
      <p:ext uri="{BB962C8B-B14F-4D97-AF65-F5344CB8AC3E}">
        <p14:creationId xmlns:p14="http://schemas.microsoft.com/office/powerpoint/2010/main" xmlns="" val="14909287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400" b="1" i="1" dirty="0" smtClean="0"/>
              <a:t>Larry Wash, Ingersoll-Rand</a:t>
            </a:r>
            <a:endParaRPr lang="en-US" sz="4400" b="1" i="1" dirty="0"/>
          </a:p>
        </p:txBody>
      </p:sp>
      <p:sp>
        <p:nvSpPr>
          <p:cNvPr id="4" name="Slide Number Placeholder 3"/>
          <p:cNvSpPr>
            <a:spLocks noGrp="1"/>
          </p:cNvSpPr>
          <p:nvPr>
            <p:ph type="sldNum" sz="quarter" idx="12"/>
          </p:nvPr>
        </p:nvSpPr>
        <p:spPr/>
        <p:txBody>
          <a:bodyPr/>
          <a:lstStyle/>
          <a:p>
            <a:pPr>
              <a:defRPr/>
            </a:pPr>
            <a:r>
              <a:rPr lang="en-US" smtClean="0"/>
              <a:t>CONFIDENTIAL © 2006-2012 HIP Investor Inc.     </a:t>
            </a:r>
            <a:fld id="{1C773F54-E88D-44A8-91FF-4EAD5773A9C3}" type="slidenum">
              <a:rPr lang="en-US" sz="1400" b="1" smtClean="0"/>
              <a:pPr>
                <a:defRPr/>
              </a:pPr>
              <a:t>55</a:t>
            </a:fld>
            <a:endParaRPr lang="en-US" sz="1400"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HIP’s</a:t>
            </a:r>
            <a:r>
              <a:rPr lang="en-US" i="1" dirty="0" smtClean="0"/>
              <a:t> Sustainable Real Estate Portfolio </a:t>
            </a:r>
            <a:r>
              <a:rPr lang="en-US" dirty="0" smtClean="0"/>
              <a:t>Seeks </a:t>
            </a:r>
            <a:br>
              <a:rPr lang="en-US" dirty="0" smtClean="0"/>
            </a:br>
            <a:r>
              <a:rPr lang="en-US" dirty="0" smtClean="0"/>
              <a:t>Dividend Yield, Potential Appreciation + Impact</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r>
              <a:rPr lang="en-US" dirty="0" smtClean="0"/>
              <a:t>CONFIDENTIAL © 2006-2012 HIP Investor Inc.     </a:t>
            </a:r>
            <a:fld id="{A1ADFD0F-2F55-4158-8F0C-1D1A4A3F07BA}" type="slidenum">
              <a:rPr lang="en-US" sz="1400" b="1" smtClean="0"/>
              <a:pPr>
                <a:defRPr/>
              </a:pPr>
              <a:t>56</a:t>
            </a:fld>
            <a:endParaRPr lang="en-US" sz="1400" b="1" dirty="0"/>
          </a:p>
        </p:txBody>
      </p:sp>
      <p:pic>
        <p:nvPicPr>
          <p:cNvPr id="7" name="Picture 2"/>
          <p:cNvPicPr>
            <a:picLocks noChangeAspect="1" noChangeArrowheads="1"/>
          </p:cNvPicPr>
          <p:nvPr/>
        </p:nvPicPr>
        <p:blipFill>
          <a:blip r:embed="rId2" cstate="print"/>
          <a:srcRect/>
          <a:stretch>
            <a:fillRect/>
          </a:stretch>
        </p:blipFill>
        <p:spPr bwMode="auto">
          <a:xfrm>
            <a:off x="533400" y="1371600"/>
            <a:ext cx="3657600" cy="4478215"/>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4267200" y="1371599"/>
            <a:ext cx="4495800" cy="4761461"/>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685800" y="1066800"/>
            <a:ext cx="8191500" cy="5334000"/>
          </a:xfrm>
          <a:prstGeom prst="rect">
            <a:avLst/>
          </a:prstGeom>
          <a:noFill/>
          <a:ln w="9525">
            <a:noFill/>
            <a:miter lim="800000"/>
            <a:headEnd/>
            <a:tailEnd/>
          </a:ln>
        </p:spPr>
      </p:pic>
      <p:sp>
        <p:nvSpPr>
          <p:cNvPr id="2" name="Title 1"/>
          <p:cNvSpPr>
            <a:spLocks noGrp="1"/>
          </p:cNvSpPr>
          <p:nvPr>
            <p:ph type="title"/>
          </p:nvPr>
        </p:nvSpPr>
        <p:spPr>
          <a:xfrm>
            <a:off x="457200" y="-76200"/>
            <a:ext cx="8229600" cy="1143000"/>
          </a:xfrm>
        </p:spPr>
        <p:txBody>
          <a:bodyPr/>
          <a:lstStyle/>
          <a:p>
            <a:r>
              <a:rPr lang="en-US" u="sng" dirty="0" smtClean="0"/>
              <a:t>HIP Sustainable Real Estate Portfolio (backcast):</a:t>
            </a:r>
            <a:r>
              <a:rPr lang="en-US" dirty="0" smtClean="0"/>
              <a:t/>
            </a:r>
            <a:br>
              <a:rPr lang="en-US" dirty="0" smtClean="0"/>
            </a:br>
            <a:r>
              <a:rPr lang="en-US" dirty="0" smtClean="0"/>
              <a:t>Seeking Income (Yield) as well as Impact</a:t>
            </a:r>
            <a:endParaRPr lang="en-US" dirty="0"/>
          </a:p>
        </p:txBody>
      </p:sp>
      <p:sp>
        <p:nvSpPr>
          <p:cNvPr id="4" name="Slide Number Placeholder 3"/>
          <p:cNvSpPr>
            <a:spLocks noGrp="1"/>
          </p:cNvSpPr>
          <p:nvPr>
            <p:ph type="sldNum" sz="quarter" idx="12"/>
          </p:nvPr>
        </p:nvSpPr>
        <p:spPr/>
        <p:txBody>
          <a:bodyPr/>
          <a:lstStyle/>
          <a:p>
            <a:pPr>
              <a:defRPr/>
            </a:pPr>
            <a:r>
              <a:rPr lang="en-US" dirty="0" smtClean="0"/>
              <a:t>CONFIDENTIAL © 2006-2012 HIP Investor Inc.     </a:t>
            </a:r>
            <a:fld id="{A1ADFD0F-2F55-4158-8F0C-1D1A4A3F07BA}" type="slidenum">
              <a:rPr lang="en-US" sz="1400" b="1" smtClean="0"/>
              <a:pPr>
                <a:defRPr/>
              </a:pPr>
              <a:t>57</a:t>
            </a:fld>
            <a:endParaRPr lang="en-US" sz="1400" b="1" dirty="0"/>
          </a:p>
        </p:txBody>
      </p:sp>
      <p:pic>
        <p:nvPicPr>
          <p:cNvPr id="7" name="Picture 2"/>
          <p:cNvPicPr>
            <a:picLocks noChangeAspect="1" noChangeArrowheads="1"/>
          </p:cNvPicPr>
          <p:nvPr/>
        </p:nvPicPr>
        <p:blipFill>
          <a:blip r:embed="rId3" cstate="print"/>
          <a:srcRect/>
          <a:stretch>
            <a:fillRect/>
          </a:stretch>
        </p:blipFill>
        <p:spPr bwMode="auto">
          <a:xfrm>
            <a:off x="1600200" y="1752600"/>
            <a:ext cx="2771775" cy="519095"/>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r>
              <a:rPr lang="en-US" smtClean="0"/>
              <a:t>CONFIDENTIAL © 2006-2012 HIP Investor Inc.     </a:t>
            </a:r>
            <a:fld id="{1C773F54-E88D-44A8-91FF-4EAD5773A9C3}" type="slidenum">
              <a:rPr lang="en-US" sz="1400" b="1" smtClean="0"/>
              <a:pPr>
                <a:defRPr/>
              </a:pPr>
              <a:t>58</a:t>
            </a:fld>
            <a:endParaRPr lang="en-US" sz="1400" b="1" dirty="0"/>
          </a:p>
        </p:txBody>
      </p:sp>
      <p:pic>
        <p:nvPicPr>
          <p:cNvPr id="10242" name="Picture 2"/>
          <p:cNvPicPr>
            <a:picLocks noChangeAspect="1" noChangeArrowheads="1"/>
          </p:cNvPicPr>
          <p:nvPr/>
        </p:nvPicPr>
        <p:blipFill>
          <a:blip r:embed="rId2" cstate="print"/>
          <a:srcRect/>
          <a:stretch>
            <a:fillRect/>
          </a:stretch>
        </p:blipFill>
        <p:spPr bwMode="auto">
          <a:xfrm>
            <a:off x="1905000" y="37475"/>
            <a:ext cx="5333999" cy="67830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r>
              <a:rPr lang="en-US" smtClean="0"/>
              <a:t>CONFIDENTIAL © 2006-2012 HIP Investor Inc.     </a:t>
            </a:r>
            <a:fld id="{1C773F54-E88D-44A8-91FF-4EAD5773A9C3}" type="slidenum">
              <a:rPr lang="en-US" sz="1400" b="1" smtClean="0"/>
              <a:pPr>
                <a:defRPr/>
              </a:pPr>
              <a:t>59</a:t>
            </a:fld>
            <a:endParaRPr lang="en-US" sz="1400" b="1" dirty="0"/>
          </a:p>
        </p:txBody>
      </p:sp>
      <p:pic>
        <p:nvPicPr>
          <p:cNvPr id="7170" name="Picture 2"/>
          <p:cNvPicPr>
            <a:picLocks noChangeAspect="1" noChangeArrowheads="1"/>
          </p:cNvPicPr>
          <p:nvPr/>
        </p:nvPicPr>
        <p:blipFill>
          <a:blip r:embed="rId2" cstate="print"/>
          <a:srcRect/>
          <a:stretch>
            <a:fillRect/>
          </a:stretch>
        </p:blipFill>
        <p:spPr bwMode="auto">
          <a:xfrm>
            <a:off x="0" y="137993"/>
            <a:ext cx="9144000" cy="65820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r>
              <a:rPr lang="en-US" smtClean="0"/>
              <a:t>CONFIDENTIAL © 2006-2012 HIP Investor Inc.     </a:t>
            </a:r>
            <a:fld id="{1C773F54-E88D-44A8-91FF-4EAD5773A9C3}" type="slidenum">
              <a:rPr lang="en-US" sz="1400" b="1" smtClean="0"/>
              <a:pPr>
                <a:defRPr/>
              </a:pPr>
              <a:t>6</a:t>
            </a:fld>
            <a:endParaRPr lang="en-US" sz="1400" b="1" dirty="0"/>
          </a:p>
        </p:txBody>
      </p:sp>
      <p:pic>
        <p:nvPicPr>
          <p:cNvPr id="2050" name="Picture 2"/>
          <p:cNvPicPr>
            <a:picLocks noChangeAspect="1" noChangeArrowheads="1"/>
          </p:cNvPicPr>
          <p:nvPr/>
        </p:nvPicPr>
        <p:blipFill>
          <a:blip r:embed="rId2" cstate="print"/>
          <a:srcRect/>
          <a:stretch>
            <a:fillRect/>
          </a:stretch>
        </p:blipFill>
        <p:spPr bwMode="auto">
          <a:xfrm>
            <a:off x="0" y="0"/>
            <a:ext cx="9144000" cy="6741063"/>
          </a:xfrm>
          <a:prstGeom prst="rect">
            <a:avLst/>
          </a:prstGeom>
          <a:noFill/>
          <a:ln w="9525">
            <a:noFill/>
            <a:miter lim="800000"/>
            <a:headEnd/>
            <a:tailEnd/>
          </a:ln>
        </p:spPr>
      </p:pic>
      <p:sp>
        <p:nvSpPr>
          <p:cNvPr id="6" name="TextBox 5"/>
          <p:cNvSpPr txBox="1"/>
          <p:nvPr/>
        </p:nvSpPr>
        <p:spPr>
          <a:xfrm>
            <a:off x="-52017" y="6553200"/>
            <a:ext cx="540533" cy="338554"/>
          </a:xfrm>
          <a:prstGeom prst="rect">
            <a:avLst/>
          </a:prstGeom>
          <a:noFill/>
        </p:spPr>
        <p:txBody>
          <a:bodyPr wrap="none" rtlCol="0">
            <a:spAutoFit/>
          </a:bodyPr>
          <a:lstStyle/>
          <a:p>
            <a:r>
              <a:rPr lang="en-US" sz="800" dirty="0" smtClean="0">
                <a:hlinkClick r:id="rId3"/>
              </a:rPr>
              <a:t>Source </a:t>
            </a:r>
          </a:p>
          <a:p>
            <a:r>
              <a:rPr lang="en-US" sz="800" dirty="0" smtClean="0">
                <a:hlinkClick r:id="rId3"/>
              </a:rPr>
              <a:t>link</a:t>
            </a:r>
            <a:endParaRPr lang="en-US" sz="12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r>
              <a:rPr lang="en-US" smtClean="0"/>
              <a:t>CONFIDENTIAL © 2006-2012 HIP Investor Inc.     </a:t>
            </a:r>
            <a:fld id="{1C773F54-E88D-44A8-91FF-4EAD5773A9C3}" type="slidenum">
              <a:rPr lang="en-US" sz="1400" b="1" smtClean="0"/>
              <a:pPr>
                <a:defRPr/>
              </a:pPr>
              <a:t>60</a:t>
            </a:fld>
            <a:endParaRPr lang="en-US" sz="1400" b="1" dirty="0"/>
          </a:p>
        </p:txBody>
      </p:sp>
      <p:pic>
        <p:nvPicPr>
          <p:cNvPr id="8194" name="Picture 2"/>
          <p:cNvPicPr>
            <a:picLocks noChangeAspect="1" noChangeArrowheads="1"/>
          </p:cNvPicPr>
          <p:nvPr/>
        </p:nvPicPr>
        <p:blipFill>
          <a:blip r:embed="rId2" cstate="print"/>
          <a:srcRect/>
          <a:stretch>
            <a:fillRect/>
          </a:stretch>
        </p:blipFill>
        <p:spPr bwMode="auto">
          <a:xfrm>
            <a:off x="0" y="136321"/>
            <a:ext cx="9144000" cy="65853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r>
              <a:rPr lang="en-US" smtClean="0"/>
              <a:t>CONFIDENTIAL © 2006-2012 HIP Investor Inc.     </a:t>
            </a:r>
            <a:fld id="{1C773F54-E88D-44A8-91FF-4EAD5773A9C3}" type="slidenum">
              <a:rPr lang="en-US" sz="1400" b="1" smtClean="0"/>
              <a:pPr>
                <a:defRPr/>
              </a:pPr>
              <a:t>61</a:t>
            </a:fld>
            <a:endParaRPr lang="en-US" sz="1400" b="1" dirty="0"/>
          </a:p>
        </p:txBody>
      </p:sp>
      <p:pic>
        <p:nvPicPr>
          <p:cNvPr id="9218" name="Picture 2"/>
          <p:cNvPicPr>
            <a:picLocks noChangeAspect="1" noChangeArrowheads="1"/>
          </p:cNvPicPr>
          <p:nvPr/>
        </p:nvPicPr>
        <p:blipFill>
          <a:blip r:embed="rId2" cstate="print"/>
          <a:srcRect/>
          <a:stretch>
            <a:fillRect/>
          </a:stretch>
        </p:blipFill>
        <p:spPr bwMode="auto">
          <a:xfrm>
            <a:off x="-1" y="228600"/>
            <a:ext cx="9159865"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8229600" cy="1143000"/>
          </a:xfrm>
        </p:spPr>
        <p:txBody>
          <a:bodyPr>
            <a:noAutofit/>
          </a:bodyPr>
          <a:lstStyle/>
          <a:p>
            <a:pPr algn="l"/>
            <a:r>
              <a:rPr lang="en-US" sz="3600" i="1" dirty="0" smtClean="0">
                <a:solidFill>
                  <a:schemeClr val="tx1"/>
                </a:solidFill>
                <a:latin typeface="Georgia" pitchFamily="18" charset="0"/>
              </a:rPr>
              <a:t>Sustainability </a:t>
            </a:r>
            <a:br>
              <a:rPr lang="en-US" sz="3600" i="1" dirty="0" smtClean="0">
                <a:solidFill>
                  <a:schemeClr val="tx1"/>
                </a:solidFill>
                <a:latin typeface="Georgia" pitchFamily="18" charset="0"/>
              </a:rPr>
            </a:br>
            <a:r>
              <a:rPr lang="en-US" sz="3600" i="1" dirty="0" smtClean="0">
                <a:solidFill>
                  <a:schemeClr val="tx1"/>
                </a:solidFill>
                <a:latin typeface="Georgia" pitchFamily="18" charset="0"/>
              </a:rPr>
              <a:t>Can Benefit</a:t>
            </a:r>
            <a:br>
              <a:rPr lang="en-US" sz="3600" i="1" dirty="0" smtClean="0">
                <a:solidFill>
                  <a:schemeClr val="tx1"/>
                </a:solidFill>
                <a:latin typeface="Georgia" pitchFamily="18" charset="0"/>
              </a:rPr>
            </a:br>
            <a:r>
              <a:rPr lang="en-US" sz="3600" i="1" dirty="0" smtClean="0">
                <a:solidFill>
                  <a:schemeClr val="tx1"/>
                </a:solidFill>
                <a:latin typeface="Georgia" pitchFamily="18" charset="0"/>
              </a:rPr>
              <a:t>Market Value</a:t>
            </a:r>
            <a:endParaRPr lang="en-US" sz="3600" i="1" dirty="0">
              <a:solidFill>
                <a:schemeClr val="tx1"/>
              </a:solidFill>
              <a:latin typeface="Georgia" pitchFamily="18" charset="0"/>
            </a:endParaRP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r>
              <a:rPr lang="en-US" smtClean="0"/>
              <a:t>CONFIDENTIAL © 2006-2012 HIP Investor Inc.     </a:t>
            </a:r>
            <a:fld id="{1C773F54-E88D-44A8-91FF-4EAD5773A9C3}" type="slidenum">
              <a:rPr lang="en-US" sz="1400" b="1" smtClean="0"/>
              <a:pPr>
                <a:defRPr/>
              </a:pPr>
              <a:t>62</a:t>
            </a:fld>
            <a:endParaRPr lang="en-US" sz="1400" b="1" dirty="0"/>
          </a:p>
        </p:txBody>
      </p:sp>
      <p:pic>
        <p:nvPicPr>
          <p:cNvPr id="11266" name="Picture 2"/>
          <p:cNvPicPr>
            <a:picLocks noChangeAspect="1" noChangeArrowheads="1"/>
          </p:cNvPicPr>
          <p:nvPr/>
        </p:nvPicPr>
        <p:blipFill>
          <a:blip r:embed="rId2" cstate="print"/>
          <a:srcRect/>
          <a:stretch>
            <a:fillRect/>
          </a:stretch>
        </p:blipFill>
        <p:spPr bwMode="auto">
          <a:xfrm>
            <a:off x="371475" y="1752600"/>
            <a:ext cx="4200525" cy="4562475"/>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4724401" y="0"/>
            <a:ext cx="4343400" cy="68506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503237"/>
            <a:ext cx="8610600" cy="6126163"/>
          </a:xfrm>
        </p:spPr>
        <p:txBody>
          <a:bodyPr>
            <a:normAutofit/>
          </a:bodyPr>
          <a:lstStyle/>
          <a:p>
            <a:pPr algn="ctr">
              <a:buNone/>
            </a:pPr>
            <a:r>
              <a:rPr lang="en-US" sz="4800" dirty="0" smtClean="0">
                <a:latin typeface="Arial Black" pitchFamily="34" charset="0"/>
                <a:cs typeface="Aharoni" pitchFamily="2" charset="-79"/>
              </a:rPr>
              <a:t>Surprising </a:t>
            </a:r>
          </a:p>
          <a:p>
            <a:pPr algn="ctr">
              <a:buNone/>
            </a:pPr>
            <a:r>
              <a:rPr lang="en-US" sz="4800" dirty="0" smtClean="0">
                <a:latin typeface="Arial Black" pitchFamily="34" charset="0"/>
                <a:cs typeface="Aharoni" pitchFamily="2" charset="-79"/>
              </a:rPr>
              <a:t>Business Value</a:t>
            </a:r>
          </a:p>
          <a:p>
            <a:pPr algn="ctr">
              <a:buNone/>
            </a:pPr>
            <a:r>
              <a:rPr lang="en-US" sz="4800" dirty="0" smtClean="0">
                <a:latin typeface="Arial Black" pitchFamily="34" charset="0"/>
                <a:cs typeface="Aharoni" pitchFamily="2" charset="-79"/>
              </a:rPr>
              <a:t>From</a:t>
            </a:r>
          </a:p>
          <a:p>
            <a:pPr algn="ctr">
              <a:buNone/>
            </a:pPr>
            <a:r>
              <a:rPr lang="en-US" sz="4800" dirty="0" smtClean="0">
                <a:latin typeface="Arial Black" pitchFamily="34" charset="0"/>
                <a:cs typeface="Aharoni" pitchFamily="2" charset="-79"/>
              </a:rPr>
              <a:t>New Metrics </a:t>
            </a:r>
          </a:p>
          <a:p>
            <a:pPr algn="ctr">
              <a:buNone/>
            </a:pPr>
            <a:r>
              <a:rPr lang="en-US" sz="4800" dirty="0" smtClean="0">
                <a:latin typeface="Arial Black" pitchFamily="34" charset="0"/>
                <a:cs typeface="Aharoni" pitchFamily="2" charset="-79"/>
              </a:rPr>
              <a:t>of Sustainability</a:t>
            </a:r>
            <a:endParaRPr lang="en-US" sz="4800" dirty="0">
              <a:latin typeface="Arial Black" pitchFamily="34" charset="0"/>
              <a:cs typeface="Aharoni" pitchFamily="2" charset="-79"/>
            </a:endParaRPr>
          </a:p>
        </p:txBody>
      </p:sp>
      <p:pic>
        <p:nvPicPr>
          <p:cNvPr id="1028" name="Picture 4"/>
          <p:cNvPicPr>
            <a:picLocks noChangeAspect="1" noChangeArrowheads="1"/>
          </p:cNvPicPr>
          <p:nvPr/>
        </p:nvPicPr>
        <p:blipFill>
          <a:blip r:embed="rId2" cstate="print"/>
          <a:srcRect/>
          <a:stretch>
            <a:fillRect/>
          </a:stretch>
        </p:blipFill>
        <p:spPr bwMode="auto">
          <a:xfrm>
            <a:off x="6400800" y="6148953"/>
            <a:ext cx="2743200" cy="709047"/>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srcRect/>
          <a:stretch>
            <a:fillRect/>
          </a:stretch>
        </p:blipFill>
        <p:spPr bwMode="auto">
          <a:xfrm>
            <a:off x="2743200" y="4783243"/>
            <a:ext cx="3219450" cy="2074757"/>
          </a:xfrm>
          <a:prstGeom prst="rect">
            <a:avLst/>
          </a:prstGeom>
          <a:noFill/>
          <a:ln w="9525">
            <a:noFill/>
            <a:miter lim="800000"/>
            <a:headEnd/>
            <a:tailEnd/>
          </a:ln>
        </p:spPr>
      </p:pic>
      <p:pic>
        <p:nvPicPr>
          <p:cNvPr id="1031" name="Picture 7"/>
          <p:cNvPicPr>
            <a:picLocks noChangeAspect="1" noChangeArrowheads="1"/>
          </p:cNvPicPr>
          <p:nvPr/>
        </p:nvPicPr>
        <p:blipFill>
          <a:blip r:embed="rId4" cstate="print"/>
          <a:srcRect/>
          <a:stretch>
            <a:fillRect/>
          </a:stretch>
        </p:blipFill>
        <p:spPr bwMode="auto">
          <a:xfrm>
            <a:off x="0" y="6096000"/>
            <a:ext cx="1807535"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305800" cy="1143000"/>
          </a:xfrm>
        </p:spPr>
        <p:txBody>
          <a:bodyPr/>
          <a:lstStyle/>
          <a:p>
            <a:pPr algn="ctr"/>
            <a:r>
              <a:rPr lang="en-US" sz="3200" dirty="0" smtClean="0">
                <a:solidFill>
                  <a:schemeClr val="tx1"/>
                </a:solidFill>
                <a:latin typeface="Arial Black" pitchFamily="34" charset="0"/>
              </a:rPr>
              <a:t>Carbon Efficient Firms Beat Market</a:t>
            </a:r>
            <a:br>
              <a:rPr lang="en-US" sz="3200" dirty="0" smtClean="0">
                <a:solidFill>
                  <a:schemeClr val="tx1"/>
                </a:solidFill>
                <a:latin typeface="Arial Black" pitchFamily="34" charset="0"/>
              </a:rPr>
            </a:br>
            <a:r>
              <a:rPr lang="en-US" sz="2400" dirty="0" smtClean="0">
                <a:solidFill>
                  <a:schemeClr val="tx1"/>
                </a:solidFill>
                <a:latin typeface="Arial Black" pitchFamily="34" charset="0"/>
              </a:rPr>
              <a:t>(Jan.’05-May’11)</a:t>
            </a:r>
            <a:endParaRPr lang="en-US" dirty="0"/>
          </a:p>
        </p:txBody>
      </p:sp>
      <p:sp>
        <p:nvSpPr>
          <p:cNvPr id="4" name="Slide Number Placeholder 3"/>
          <p:cNvSpPr>
            <a:spLocks noGrp="1"/>
          </p:cNvSpPr>
          <p:nvPr>
            <p:ph type="sldNum" sz="quarter" idx="12"/>
          </p:nvPr>
        </p:nvSpPr>
        <p:spPr/>
        <p:txBody>
          <a:bodyPr/>
          <a:lstStyle/>
          <a:p>
            <a:pPr>
              <a:defRPr/>
            </a:pPr>
            <a:r>
              <a:rPr lang="en-US" smtClean="0"/>
              <a:t>CONFIDENTIAL © 2006-2012 HIP Investor Inc.     </a:t>
            </a:r>
            <a:fld id="{1C773F54-E88D-44A8-91FF-4EAD5773A9C3}" type="slidenum">
              <a:rPr lang="en-US" sz="1400" b="1" smtClean="0"/>
              <a:pPr>
                <a:defRPr/>
              </a:pPr>
              <a:t>7</a:t>
            </a:fld>
            <a:endParaRPr lang="en-US" sz="1400" b="1" dirty="0"/>
          </a:p>
        </p:txBody>
      </p:sp>
      <p:pic>
        <p:nvPicPr>
          <p:cNvPr id="3075" name="Picture 3"/>
          <p:cNvPicPr>
            <a:picLocks noChangeAspect="1" noChangeArrowheads="1"/>
          </p:cNvPicPr>
          <p:nvPr/>
        </p:nvPicPr>
        <p:blipFill>
          <a:blip r:embed="rId2" cstate="print"/>
          <a:srcRect/>
          <a:stretch>
            <a:fillRect/>
          </a:stretch>
        </p:blipFill>
        <p:spPr bwMode="auto">
          <a:xfrm>
            <a:off x="838200" y="1245829"/>
            <a:ext cx="7848600" cy="5612171"/>
          </a:xfrm>
          <a:prstGeom prst="rect">
            <a:avLst/>
          </a:prstGeom>
          <a:noFill/>
          <a:ln w="9525">
            <a:noFill/>
            <a:miter lim="800000"/>
            <a:headEnd/>
            <a:tailEnd/>
          </a:ln>
        </p:spPr>
      </p:pic>
      <p:sp>
        <p:nvSpPr>
          <p:cNvPr id="7" name="TextBox 6"/>
          <p:cNvSpPr txBox="1"/>
          <p:nvPr/>
        </p:nvSpPr>
        <p:spPr>
          <a:xfrm>
            <a:off x="-52017" y="6457890"/>
            <a:ext cx="540533" cy="338554"/>
          </a:xfrm>
          <a:prstGeom prst="rect">
            <a:avLst/>
          </a:prstGeom>
          <a:noFill/>
        </p:spPr>
        <p:txBody>
          <a:bodyPr wrap="none" rtlCol="0">
            <a:spAutoFit/>
          </a:bodyPr>
          <a:lstStyle/>
          <a:p>
            <a:r>
              <a:rPr lang="en-US" sz="800" dirty="0" smtClean="0">
                <a:hlinkClick r:id="rId3"/>
              </a:rPr>
              <a:t>Source </a:t>
            </a:r>
          </a:p>
          <a:p>
            <a:r>
              <a:rPr lang="en-US" sz="800" dirty="0" smtClean="0">
                <a:hlinkClick r:id="rId3"/>
              </a:rPr>
              <a:t>link</a:t>
            </a:r>
            <a:endParaRPr lang="en-US" sz="1200" dirty="0"/>
          </a:p>
        </p:txBody>
      </p:sp>
      <p:cxnSp>
        <p:nvCxnSpPr>
          <p:cNvPr id="9" name="Straight Connector 8"/>
          <p:cNvCxnSpPr/>
          <p:nvPr/>
        </p:nvCxnSpPr>
        <p:spPr>
          <a:xfrm>
            <a:off x="1524000" y="4495800"/>
            <a:ext cx="71628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0" y="2438400"/>
            <a:ext cx="7162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24000" y="3429000"/>
            <a:ext cx="71628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077200" cy="914400"/>
          </a:xfrm>
        </p:spPr>
        <p:txBody>
          <a:bodyPr/>
          <a:lstStyle/>
          <a:p>
            <a:r>
              <a:rPr lang="en-GB" sz="3600" b="1" i="1" dirty="0" smtClean="0">
                <a:latin typeface="Georgia" pitchFamily="18" charset="0"/>
              </a:rPr>
              <a:t>The results</a:t>
            </a:r>
            <a:endParaRPr lang="en-GB" sz="3600" b="1" i="1" dirty="0">
              <a:latin typeface="Georgia" pitchFamily="18" charset="0"/>
            </a:endParaRPr>
          </a:p>
        </p:txBody>
      </p:sp>
      <p:sp>
        <p:nvSpPr>
          <p:cNvPr id="5" name="Footer Placeholder 4"/>
          <p:cNvSpPr>
            <a:spLocks noGrp="1"/>
          </p:cNvSpPr>
          <p:nvPr>
            <p:ph type="ftr" sz="quarter" idx="17"/>
          </p:nvPr>
        </p:nvSpPr>
        <p:spPr/>
        <p:txBody>
          <a:bodyPr/>
          <a:lstStyle/>
          <a:p>
            <a:r>
              <a:rPr lang="en-GB" smtClean="0"/>
              <a:t>PUMA's Environmental P&amp;L</a:t>
            </a:r>
            <a:endParaRPr lang="en-GB"/>
          </a:p>
        </p:txBody>
      </p:sp>
      <p:sp>
        <p:nvSpPr>
          <p:cNvPr id="6" name="Slide Number Placeholder 5"/>
          <p:cNvSpPr>
            <a:spLocks noGrp="1"/>
          </p:cNvSpPr>
          <p:nvPr>
            <p:ph type="sldNum" sz="quarter" idx="18"/>
          </p:nvPr>
        </p:nvSpPr>
        <p:spPr/>
        <p:txBody>
          <a:bodyPr/>
          <a:lstStyle/>
          <a:p>
            <a:r>
              <a:rPr lang="en-GB" smtClean="0"/>
              <a:t>Slide </a:t>
            </a:r>
            <a:fld id="{DD721801-A0D8-4BE1-8FC8-194370D92FD1}" type="slidenum">
              <a:rPr lang="en-GB" smtClean="0"/>
              <a:pPr/>
              <a:t>8</a:t>
            </a:fld>
            <a:endParaRPr lang="en-GB"/>
          </a:p>
        </p:txBody>
      </p:sp>
      <p:pic>
        <p:nvPicPr>
          <p:cNvPr id="7" name="Picture 2"/>
          <p:cNvPicPr>
            <a:picLocks noChangeAspect="1" noChangeArrowheads="1"/>
          </p:cNvPicPr>
          <p:nvPr/>
        </p:nvPicPr>
        <p:blipFill>
          <a:blip r:embed="rId2" cstate="print"/>
          <a:srcRect l="13115" t="30994" r="9580" b="8965"/>
          <a:stretch>
            <a:fillRect/>
          </a:stretch>
        </p:blipFill>
        <p:spPr bwMode="auto">
          <a:xfrm>
            <a:off x="780180" y="1394110"/>
            <a:ext cx="7540053" cy="43921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98637"/>
            <a:ext cx="8153400" cy="4525963"/>
          </a:xfrm>
        </p:spPr>
        <p:txBody>
          <a:bodyPr>
            <a:noAutofit/>
          </a:bodyPr>
          <a:lstStyle/>
          <a:p>
            <a:pPr algn="ctr">
              <a:buFont typeface="Arial" charset="0"/>
              <a:buNone/>
            </a:pPr>
            <a:r>
              <a:rPr lang="en-US" sz="4800" b="1" dirty="0" smtClean="0"/>
              <a:t>“Valuation of Your </a:t>
            </a:r>
            <a:br>
              <a:rPr lang="en-US" sz="4800" b="1" dirty="0" smtClean="0"/>
            </a:br>
            <a:r>
              <a:rPr lang="en-US" sz="4800" b="1" dirty="0" smtClean="0"/>
              <a:t>Most Important Assets”</a:t>
            </a:r>
            <a:endParaRPr lang="en-US" sz="4800" b="1" dirty="0"/>
          </a:p>
          <a:p>
            <a:pPr algn="ctr">
              <a:buNone/>
            </a:pPr>
            <a:endParaRPr lang="en-US" sz="4000" dirty="0" smtClean="0"/>
          </a:p>
          <a:p>
            <a:pPr algn="ctr">
              <a:buNone/>
            </a:pPr>
            <a:r>
              <a:rPr lang="en-US" sz="4000" dirty="0" smtClean="0"/>
              <a:t>CFO Leadership Summit</a:t>
            </a:r>
          </a:p>
          <a:p>
            <a:pPr algn="ctr">
              <a:buNone/>
            </a:pPr>
            <a:r>
              <a:rPr lang="en-US" sz="4000" dirty="0" smtClean="0"/>
              <a:t>March 13, 2012</a:t>
            </a:r>
            <a:endParaRPr lang="en-US" sz="4000" dirty="0"/>
          </a:p>
        </p:txBody>
      </p:sp>
      <p:sp>
        <p:nvSpPr>
          <p:cNvPr id="4" name="Slide Number Placeholder 3"/>
          <p:cNvSpPr>
            <a:spLocks noGrp="1"/>
          </p:cNvSpPr>
          <p:nvPr>
            <p:ph type="sldNum" sz="quarter" idx="12"/>
          </p:nvPr>
        </p:nvSpPr>
        <p:spPr>
          <a:xfrm>
            <a:off x="1524000" y="5486400"/>
            <a:ext cx="6400800" cy="822325"/>
          </a:xfrm>
        </p:spPr>
        <p:txBody>
          <a:bodyPr/>
          <a:lstStyle/>
          <a:p>
            <a:pPr algn="ctr">
              <a:defRPr/>
            </a:pPr>
            <a:r>
              <a:rPr lang="en-US" sz="1600" b="1" dirty="0" smtClean="0"/>
              <a:t>THIS IS COPYRIGHTED MATERIAL. DO NOT COPY WITHOUT PERMISSION.</a:t>
            </a:r>
          </a:p>
          <a:p>
            <a:pPr algn="ctr">
              <a:defRPr/>
            </a:pPr>
            <a:r>
              <a:rPr lang="en-US" sz="1600" b="1" dirty="0" smtClean="0"/>
              <a:t>© 2006-2012 HIP Investor Inc</a:t>
            </a:r>
            <a:r>
              <a:rPr lang="en-US" b="1" dirty="0" smtClean="0"/>
              <a:t>.     </a:t>
            </a:r>
            <a:endParaRPr lang="en-US" sz="1400" b="1" dirty="0"/>
          </a:p>
        </p:txBody>
      </p:sp>
      <p:pic>
        <p:nvPicPr>
          <p:cNvPr id="7" name="Picture 6" descr="HIP_logo-SM.jpg"/>
          <p:cNvPicPr>
            <a:picLocks noChangeAspect="1"/>
          </p:cNvPicPr>
          <p:nvPr/>
        </p:nvPicPr>
        <p:blipFill>
          <a:blip r:embed="rId2" cstate="print"/>
          <a:stretch>
            <a:fillRect/>
          </a:stretch>
        </p:blipFill>
        <p:spPr>
          <a:xfrm>
            <a:off x="2057400" y="457200"/>
            <a:ext cx="5060830" cy="8382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10651</TotalTime>
  <Words>1823</Words>
  <Application>Microsoft Office PowerPoint</Application>
  <PresentationFormat>On-screen Show (4:3)</PresentationFormat>
  <Paragraphs>357</Paragraphs>
  <Slides>63</Slides>
  <Notes>7</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Slide 1</vt:lpstr>
      <vt:lpstr>Slide 2</vt:lpstr>
      <vt:lpstr>Disclosure and Assumptions</vt:lpstr>
      <vt:lpstr>Successful CFOs:</vt:lpstr>
      <vt:lpstr>Successful CFOs:</vt:lpstr>
      <vt:lpstr>Slide 6</vt:lpstr>
      <vt:lpstr>Carbon Efficient Firms Beat Market (Jan.’05-May’11)</vt:lpstr>
      <vt:lpstr>The results</vt:lpstr>
      <vt:lpstr>Slide 9</vt:lpstr>
      <vt:lpstr>Pop Quiz:</vt:lpstr>
      <vt:lpstr>Most important asset?</vt:lpstr>
      <vt:lpstr>If People Are Important:</vt:lpstr>
      <vt:lpstr>…where on financial statements?</vt:lpstr>
      <vt:lpstr>80% of Market Value = Intangible</vt:lpstr>
      <vt:lpstr>Ocean Tomo Patent ETF (OTP)</vt:lpstr>
      <vt:lpstr>Today’s Agenda</vt:lpstr>
      <vt:lpstr>Slide 17</vt:lpstr>
      <vt:lpstr>Wharton Professor Alex Edmans’ Peer-Reviewed Academic Analysis</vt:lpstr>
      <vt:lpstr>Investing in “100 Best” to Work For  Can Beat the Market (1998-2010)</vt:lpstr>
      <vt:lpstr>Parnassus Workplace Fund (PARWX)</vt:lpstr>
      <vt:lpstr> “Best Companies to Work For”  Applying HIP-Weights (12/31/06-1/31/12)</vt:lpstr>
      <vt:lpstr>Every Portfolio Has Impact</vt:lpstr>
      <vt:lpstr>Today’s Agenda</vt:lpstr>
      <vt:lpstr>Nobel Laureate in Economics Dr. Milton Friedman</vt:lpstr>
      <vt:lpstr>Slide 25</vt:lpstr>
      <vt:lpstr>Slide 26</vt:lpstr>
      <vt:lpstr>Slide 27</vt:lpstr>
      <vt:lpstr>Nobel Laureate in Economics Dr. Milton Friedman (14 years later) </vt:lpstr>
      <vt:lpstr>R.G. Barry Corporation (ticker: DFZ)’s Human Capital Grew Profit +12.4% in 1969</vt:lpstr>
      <vt:lpstr>R.G. Barry Corporation’s Assets Grew +7%  With Human Capital on Balance Sheet</vt:lpstr>
      <vt:lpstr>Valuing People As an Asset: 4 Main Methodologies</vt:lpstr>
      <vt:lpstr>Quantifying Human Resource Value: 4 Examples – Only In India</vt:lpstr>
      <vt:lpstr>Infosys’s Annual Report Calculates Human Capital</vt:lpstr>
      <vt:lpstr>From 1998-2011, Infosys Grew the Value of its Human Capital</vt:lpstr>
      <vt:lpstr>Average Employee’s Human Capital Value  at Infosys Grew Over The Past 14 Years</vt:lpstr>
      <vt:lpstr>Infosys Has Grown Its Market Value  By Investing in Its Human Capital</vt:lpstr>
      <vt:lpstr>Recent Innovations in  Valuing Intangibles and Human Capital </vt:lpstr>
      <vt:lpstr>Slide 38</vt:lpstr>
      <vt:lpstr>Slide 39</vt:lpstr>
      <vt:lpstr>Human Capital Financial Statements (HCF$) Quantifies Your Most Important Assets</vt:lpstr>
      <vt:lpstr>India Cement Company: Workforce</vt:lpstr>
      <vt:lpstr>India Cement Company:  People Value</vt:lpstr>
      <vt:lpstr>Starbucks Capitalizes PP&amp;E’s “Leasehold Improvements”: Why Not People?</vt:lpstr>
      <vt:lpstr>FASB vs. IASB</vt:lpstr>
      <vt:lpstr>Sustainability Accounting Standards Board  (SASB)  Preparing to Launch in 2012</vt:lpstr>
      <vt:lpstr>The Evolution of “People As An Asset”</vt:lpstr>
      <vt:lpstr>Natural capital risks are a growing concern amongst global experts</vt:lpstr>
      <vt:lpstr>Environmental Profit &amp; Loss (EP&amp;L)</vt:lpstr>
      <vt:lpstr>What impacts are covered?</vt:lpstr>
      <vt:lpstr>Slide 50</vt:lpstr>
      <vt:lpstr>Contact Us to Become More HIP </vt:lpstr>
      <vt:lpstr>Slide 52</vt:lpstr>
      <vt:lpstr>Today’s Agenda</vt:lpstr>
      <vt:lpstr>Slide 54</vt:lpstr>
      <vt:lpstr>Slide 55</vt:lpstr>
      <vt:lpstr>HIP’s Sustainable Real Estate Portfolio Seeks  Dividend Yield, Potential Appreciation + Impact</vt:lpstr>
      <vt:lpstr>HIP Sustainable Real Estate Portfolio (backcast): Seeking Income (Yield) as well as Impact</vt:lpstr>
      <vt:lpstr>Slide 58</vt:lpstr>
      <vt:lpstr>Slide 59</vt:lpstr>
      <vt:lpstr>Slide 60</vt:lpstr>
      <vt:lpstr>Slide 61</vt:lpstr>
      <vt:lpstr>Sustainability  Can Benefit Market Value</vt:lpstr>
      <vt:lpstr>Slide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sylvia ventura</dc:creator>
  <cp:lastModifiedBy>R.Paul Herman</cp:lastModifiedBy>
  <cp:revision>530</cp:revision>
  <dcterms:created xsi:type="dcterms:W3CDTF">2010-01-15T17:50:20Z</dcterms:created>
  <dcterms:modified xsi:type="dcterms:W3CDTF">2012-04-21T18:31:44Z</dcterms:modified>
</cp:coreProperties>
</file>