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11"/>
  </p:notesMasterIdLst>
  <p:sldIdLst>
    <p:sldId id="256" r:id="rId4"/>
    <p:sldId id="266" r:id="rId5"/>
    <p:sldId id="267" r:id="rId6"/>
    <p:sldId id="257" r:id="rId7"/>
    <p:sldId id="258" r:id="rId8"/>
    <p:sldId id="259" r:id="rId9"/>
    <p:sldId id="261" r:id="rId1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5" autoAdjust="0"/>
    <p:restoredTop sz="71136" autoAdjust="0"/>
  </p:normalViewPr>
  <p:slideViewPr>
    <p:cSldViewPr showGuides="1">
      <p:cViewPr varScale="1">
        <p:scale>
          <a:sx n="46" d="100"/>
          <a:sy n="46" d="100"/>
        </p:scale>
        <p:origin x="-512" y="-104"/>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B888E-79EF-FF4E-B6D4-52B98F03B1D1}" type="datetimeFigureOut">
              <a:rPr lang="en-US" smtClean="0"/>
              <a:t>2/22/14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AF800-D221-5743-B3FA-68A68CBF92BF}" type="slidenum">
              <a:rPr lang="en-US" smtClean="0"/>
              <a:t>‹#›</a:t>
            </a:fld>
            <a:endParaRPr lang="en-US"/>
          </a:p>
        </p:txBody>
      </p:sp>
    </p:spTree>
    <p:extLst>
      <p:ext uri="{BB962C8B-B14F-4D97-AF65-F5344CB8AC3E}">
        <p14:creationId xmlns:p14="http://schemas.microsoft.com/office/powerpoint/2010/main" val="15327797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AF800-D221-5743-B3FA-68A68CBF92BF}" type="slidenum">
              <a:rPr lang="en-US" smtClean="0"/>
              <a:t>1</a:t>
            </a:fld>
            <a:endParaRPr lang="en-US"/>
          </a:p>
        </p:txBody>
      </p:sp>
    </p:spTree>
    <p:extLst>
      <p:ext uri="{BB962C8B-B14F-4D97-AF65-F5344CB8AC3E}">
        <p14:creationId xmlns:p14="http://schemas.microsoft.com/office/powerpoint/2010/main" val="20277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health care becomes more expensive,</a:t>
            </a:r>
            <a:r>
              <a:rPr lang="en-US" baseline="0" dirty="0" smtClean="0"/>
              <a:t> the number of under and uninsured individuals subsequently increases. Empower to Improve seeks to eradicate the huge costs that accrue as a result of under and uninsured individuals forgoing preventative care and health management measures </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DAF800-D221-5743-B3FA-68A68CBF92BF}" type="slidenum">
              <a:rPr lang="en-US" smtClean="0"/>
              <a:t>2</a:t>
            </a:fld>
            <a:endParaRPr lang="en-US"/>
          </a:p>
        </p:txBody>
      </p:sp>
    </p:spTree>
    <p:extLst>
      <p:ext uri="{BB962C8B-B14F-4D97-AF65-F5344CB8AC3E}">
        <p14:creationId xmlns:p14="http://schemas.microsoft.com/office/powerpoint/2010/main" val="105765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Adults who were uninsured were less likely to receive recommended preventive care in 2012. For example, only 48 percent of women who were uninsured during the year received a mammogram within the recommended period, compared to 77 percent of those who were well insured all year. Recurring symptoms are ignored, prescriptions</a:t>
            </a:r>
            <a:r>
              <a:rPr lang="en-US" sz="1200" kern="1200" baseline="0" dirty="0" smtClean="0">
                <a:solidFill>
                  <a:schemeClr val="tx1"/>
                </a:solidFill>
                <a:effectLst/>
                <a:latin typeface="+mn-lt"/>
                <a:ea typeface="+mn-ea"/>
                <a:cs typeface="+mn-cs"/>
              </a:rPr>
              <a:t> go unfilled, and unhealthy lifestyle choices persist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DAF800-D221-5743-B3FA-68A68CBF92BF}" type="slidenum">
              <a:rPr lang="en-US" smtClean="0"/>
              <a:t>3</a:t>
            </a:fld>
            <a:endParaRPr lang="en-US"/>
          </a:p>
        </p:txBody>
      </p:sp>
    </p:spTree>
    <p:extLst>
      <p:ext uri="{BB962C8B-B14F-4D97-AF65-F5344CB8AC3E}">
        <p14:creationId xmlns:p14="http://schemas.microsoft.com/office/powerpoint/2010/main" val="325217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2012 U.S. health care spending increased 3.7 percent to reach $2.8 trillion, or $8,915 per person, the fourth consecutive year of slow growth. The costs</a:t>
            </a:r>
            <a:r>
              <a:rPr lang="en-US" baseline="0" dirty="0" smtClean="0"/>
              <a:t> of avoidable hospital admission and readmissions fall on the shoulders of taxpayers and health insurance plan enrollees, contributing to rising cost of health care. Of the 2.8 trillion spent in 2012, 750 billion was attributed to wasteful spending. $55 billion was wasted solely because of a lack of preventative care.</a:t>
            </a:r>
            <a:endParaRPr lang="en-US" dirty="0"/>
          </a:p>
        </p:txBody>
      </p:sp>
      <p:sp>
        <p:nvSpPr>
          <p:cNvPr id="4" name="Slide Number Placeholder 3"/>
          <p:cNvSpPr>
            <a:spLocks noGrp="1"/>
          </p:cNvSpPr>
          <p:nvPr>
            <p:ph type="sldNum" sz="quarter" idx="10"/>
          </p:nvPr>
        </p:nvSpPr>
        <p:spPr/>
        <p:txBody>
          <a:bodyPr/>
          <a:lstStyle/>
          <a:p>
            <a:fld id="{2CDAF800-D221-5743-B3FA-68A68CBF92BF}" type="slidenum">
              <a:rPr lang="en-US" smtClean="0"/>
              <a:t>4</a:t>
            </a:fld>
            <a:endParaRPr lang="en-US"/>
          </a:p>
        </p:txBody>
      </p:sp>
    </p:spTree>
    <p:extLst>
      <p:ext uri="{BB962C8B-B14F-4D97-AF65-F5344CB8AC3E}">
        <p14:creationId xmlns:p14="http://schemas.microsoft.com/office/powerpoint/2010/main" val="166782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findings</a:t>
            </a:r>
            <a:r>
              <a:rPr lang="en-US" baseline="0" dirty="0" smtClean="0"/>
              <a:t> of the </a:t>
            </a:r>
            <a:r>
              <a:rPr lang="en-US" dirty="0" smtClean="0"/>
              <a:t>CDC, people are increasingly skipping needed health care because they can’t afford it. In 2012, 80 million people reported that, during the past year, they did not go to the doctor when they were sick or did not fill a prescription due to cost.</a:t>
            </a:r>
            <a:r>
              <a:rPr lang="en-US" baseline="0" dirty="0" smtClean="0"/>
              <a:t> Our program would increase the volume of patients using preventative care, reducing unnecessary hospital admissions and readmissions</a:t>
            </a:r>
            <a:r>
              <a:rPr lang="en-US" dirty="0" smtClean="0"/>
              <a:t>. Empower to Improve would</a:t>
            </a:r>
            <a:r>
              <a:rPr lang="en-US" baseline="0" dirty="0" smtClean="0"/>
              <a:t> also decrease the pressure felt by health care providers to see more patients by generating cohorts of similar symptoms and treatment plans within the database then coordinating group visits. This system reduces the need for </a:t>
            </a:r>
            <a:r>
              <a:rPr lang="en-US" baseline="0" dirty="0" smtClean="0"/>
              <a:t>traditional </a:t>
            </a:r>
            <a:r>
              <a:rPr lang="en-US" baseline="0" dirty="0" smtClean="0"/>
              <a:t>inefficient individual check-ups.</a:t>
            </a:r>
            <a:endParaRPr lang="en-US" dirty="0"/>
          </a:p>
        </p:txBody>
      </p:sp>
      <p:sp>
        <p:nvSpPr>
          <p:cNvPr id="4" name="Slide Number Placeholder 3"/>
          <p:cNvSpPr>
            <a:spLocks noGrp="1"/>
          </p:cNvSpPr>
          <p:nvPr>
            <p:ph type="sldNum" sz="quarter" idx="10"/>
          </p:nvPr>
        </p:nvSpPr>
        <p:spPr/>
        <p:txBody>
          <a:bodyPr/>
          <a:lstStyle/>
          <a:p>
            <a:fld id="{2CDAF800-D221-5743-B3FA-68A68CBF92BF}" type="slidenum">
              <a:rPr lang="en-US" smtClean="0"/>
              <a:t>5</a:t>
            </a:fld>
            <a:endParaRPr lang="en-US"/>
          </a:p>
        </p:txBody>
      </p:sp>
    </p:spTree>
    <p:extLst>
      <p:ext uri="{BB962C8B-B14F-4D97-AF65-F5344CB8AC3E}">
        <p14:creationId xmlns:p14="http://schemas.microsoft.com/office/powerpoint/2010/main" val="162896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seen how vital a support system is to positive health outcomes, and I believe individuals are more likely to adhere to prescribed treatments if they are reassured of its success by other individuals they feel they can relate to. Group visits would create a community of care within cohorts,</a:t>
            </a:r>
            <a:r>
              <a:rPr lang="en-US" sz="1200" kern="1200" baseline="0" dirty="0" smtClean="0">
                <a:solidFill>
                  <a:schemeClr val="tx1"/>
                </a:solidFill>
                <a:effectLst/>
                <a:latin typeface="+mn-lt"/>
                <a:ea typeface="+mn-ea"/>
                <a:cs typeface="+mn-cs"/>
              </a:rPr>
              <a:t> alleviating distrust felt towards our health care system by individuals of lower socioeconomic status. This support system would vastly improve adherence to prescribed treatment plans and increase the utilization of HMOs. </a:t>
            </a:r>
            <a:endParaRPr lang="en-US" dirty="0"/>
          </a:p>
        </p:txBody>
      </p:sp>
      <p:sp>
        <p:nvSpPr>
          <p:cNvPr id="4" name="Slide Number Placeholder 3"/>
          <p:cNvSpPr>
            <a:spLocks noGrp="1"/>
          </p:cNvSpPr>
          <p:nvPr>
            <p:ph type="sldNum" sz="quarter" idx="10"/>
          </p:nvPr>
        </p:nvSpPr>
        <p:spPr/>
        <p:txBody>
          <a:bodyPr/>
          <a:lstStyle/>
          <a:p>
            <a:fld id="{2CDAF800-D221-5743-B3FA-68A68CBF92BF}" type="slidenum">
              <a:rPr lang="en-US" smtClean="0"/>
              <a:t>6</a:t>
            </a:fld>
            <a:endParaRPr lang="en-US"/>
          </a:p>
        </p:txBody>
      </p:sp>
    </p:spTree>
    <p:extLst>
      <p:ext uri="{BB962C8B-B14F-4D97-AF65-F5344CB8AC3E}">
        <p14:creationId xmlns:p14="http://schemas.microsoft.com/office/powerpoint/2010/main" val="137449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Transitions would improve health outcomes of immigrants without decreasing the value and quality of care by alleviating stresses that the increase demand of care could put on providers, allowing them to see up to 10 patients in a single one-hour session and offering relevant support to their immigrant patients. </a:t>
            </a:r>
          </a:p>
          <a:p>
            <a:endParaRPr lang="en-US" dirty="0"/>
          </a:p>
        </p:txBody>
      </p:sp>
      <p:sp>
        <p:nvSpPr>
          <p:cNvPr id="4" name="Slide Number Placeholder 3"/>
          <p:cNvSpPr>
            <a:spLocks noGrp="1"/>
          </p:cNvSpPr>
          <p:nvPr>
            <p:ph type="sldNum" sz="quarter" idx="10"/>
          </p:nvPr>
        </p:nvSpPr>
        <p:spPr/>
        <p:txBody>
          <a:bodyPr/>
          <a:lstStyle/>
          <a:p>
            <a:fld id="{2CDAF800-D221-5743-B3FA-68A68CBF92BF}" type="slidenum">
              <a:rPr lang="en-US" smtClean="0"/>
              <a:t>7</a:t>
            </a:fld>
            <a:endParaRPr lang="en-US"/>
          </a:p>
        </p:txBody>
      </p:sp>
    </p:spTree>
    <p:extLst>
      <p:ext uri="{BB962C8B-B14F-4D97-AF65-F5344CB8AC3E}">
        <p14:creationId xmlns:p14="http://schemas.microsoft.com/office/powerpoint/2010/main" val="2576240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3.jpeg"/><Relationship Id="rId5" Type="http://schemas.openxmlformats.org/officeDocument/2006/relationships/image" Target="../media/image4.png"/><Relationship Id="rId1" Type="http://schemas.microsoft.com/office/2007/relationships/media" Target="../media/media2.AVI"/><Relationship Id="rId2" Type="http://schemas.openxmlformats.org/officeDocument/2006/relationships/video" Target="../media/media2.AVI"/></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1" y="990600"/>
            <a:ext cx="8686800" cy="1676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ctr">
              <a:defRPr sz="4000" b="1">
                <a:solidFill>
                  <a:schemeClr val="tx1"/>
                </a:solidFill>
                <a:effectLst/>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4161416" y="3973158"/>
            <a:ext cx="4753984" cy="169164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l">
              <a:buFontTx/>
              <a:buNone/>
              <a:defRPr sz="2200">
                <a:solidFill>
                  <a:srgbClr val="FFFFFF"/>
                </a:solidFill>
              </a:defRPr>
            </a:lvl1pPr>
          </a:lstStyle>
          <a:p>
            <a:pPr lvl="0"/>
            <a:r>
              <a:rPr lang="en-US" altLang="en-US" noProof="0" smtClean="0"/>
              <a:t>Click to edit Master subtitle style</a:t>
            </a:r>
            <a:endParaRPr lang="en-US" altLang="en-US" noProof="0" dirty="0" smtClean="0"/>
          </a:p>
        </p:txBody>
      </p:sp>
      <p:pic>
        <p:nvPicPr>
          <p:cNvPr id="4104" name="PPP_AMEDI_TLE_Healthy.AVI">
            <a:hlinkClick r:id="" action="ppaction://media"/>
          </p:cNvPr>
          <p:cNvPicPr>
            <a:picLocks noChangeAspect="1" noChangeArrowheads="1"/>
          </p:cNvPicPr>
          <p:nvPr userDrawn="1">
            <a:videoFile r:link="rId2"/>
            <p:extLst>
              <p:ext uri="{DAA4B4D4-6D71-4841-9C94-3DE7FCFB9230}">
                <p14:media xmlns:p14="http://schemas.microsoft.com/office/powerpoint/2010/main" r:embed="rId1"/>
              </p:ext>
            </p:extLst>
          </p:nvPr>
        </p:nvPicPr>
        <p:blipFill>
          <a:blip r:embed="rId5"/>
          <a:srcRect/>
          <a:stretch>
            <a:fillRect/>
          </a:stretch>
        </p:blipFill>
        <p:spPr bwMode="auto">
          <a:xfrm>
            <a:off x="0" y="3580332"/>
            <a:ext cx="4118661" cy="2134429"/>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1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104"/>
                </p:tgtEl>
              </p:cMediaNode>
            </p:video>
            <p:seq concurrent="1" nextAc="seek">
              <p:cTn id="8" restart="whenNotActive" fill="hold" evtFilter="cancelBubble" nodeType="interactiveSeq">
                <p:stCondLst>
                  <p:cond evt="onClick" delay="0">
                    <p:tgtEl>
                      <p:spTgt spid="41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04"/>
                                        </p:tgtEl>
                                      </p:cBhvr>
                                    </p:cmd>
                                  </p:childTnLst>
                                </p:cTn>
                              </p:par>
                            </p:childTnLst>
                          </p:cTn>
                        </p:par>
                      </p:childTnLst>
                    </p:cTn>
                  </p:par>
                </p:childTnLst>
              </p:cTn>
              <p:nextCondLst>
                <p:cond evt="onClick" delay="0">
                  <p:tgtEl>
                    <p:spTgt spid="4104"/>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353002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201937" y="182586"/>
            <a:ext cx="1713463" cy="614201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2887" y="182586"/>
            <a:ext cx="5691761" cy="6142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260960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AF2E32-E968-BF4B-B883-03D67D296621}" type="slidenum">
              <a:rPr lang="en-US"/>
              <a:pPr/>
              <a:t>‹#›</a:t>
            </a:fld>
            <a:endParaRPr lang="en-US"/>
          </a:p>
        </p:txBody>
      </p:sp>
    </p:spTree>
    <p:extLst>
      <p:ext uri="{BB962C8B-B14F-4D97-AF65-F5344CB8AC3E}">
        <p14:creationId xmlns:p14="http://schemas.microsoft.com/office/powerpoint/2010/main" val="344604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3D2730-810C-7B43-B7AB-DD6910C9AC38}" type="slidenum">
              <a:rPr lang="en-US"/>
              <a:pPr/>
              <a:t>‹#›</a:t>
            </a:fld>
            <a:endParaRPr lang="en-US"/>
          </a:p>
        </p:txBody>
      </p:sp>
    </p:spTree>
    <p:extLst>
      <p:ext uri="{BB962C8B-B14F-4D97-AF65-F5344CB8AC3E}">
        <p14:creationId xmlns:p14="http://schemas.microsoft.com/office/powerpoint/2010/main" val="1610951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FFA29D-F997-6949-A99F-F55806332BA7}" type="slidenum">
              <a:rPr lang="en-US"/>
              <a:pPr/>
              <a:t>‹#›</a:t>
            </a:fld>
            <a:endParaRPr lang="en-US"/>
          </a:p>
        </p:txBody>
      </p:sp>
    </p:spTree>
    <p:extLst>
      <p:ext uri="{BB962C8B-B14F-4D97-AF65-F5344CB8AC3E}">
        <p14:creationId xmlns:p14="http://schemas.microsoft.com/office/powerpoint/2010/main" val="239740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01F583-B4BD-9343-8461-D4F0B76201BF}" type="slidenum">
              <a:rPr lang="en-US"/>
              <a:pPr/>
              <a:t>‹#›</a:t>
            </a:fld>
            <a:endParaRPr lang="en-US"/>
          </a:p>
        </p:txBody>
      </p:sp>
    </p:spTree>
    <p:extLst>
      <p:ext uri="{BB962C8B-B14F-4D97-AF65-F5344CB8AC3E}">
        <p14:creationId xmlns:p14="http://schemas.microsoft.com/office/powerpoint/2010/main" val="224393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BE9DFF-02CE-3D4E-86C5-2BE20C2A3648}" type="slidenum">
              <a:rPr lang="en-US"/>
              <a:pPr/>
              <a:t>‹#›</a:t>
            </a:fld>
            <a:endParaRPr lang="en-US"/>
          </a:p>
        </p:txBody>
      </p:sp>
    </p:spTree>
    <p:extLst>
      <p:ext uri="{BB962C8B-B14F-4D97-AF65-F5344CB8AC3E}">
        <p14:creationId xmlns:p14="http://schemas.microsoft.com/office/powerpoint/2010/main" val="410748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DC24E55-D22F-604C-82EF-9188A877CFE3}" type="slidenum">
              <a:rPr lang="en-US"/>
              <a:pPr/>
              <a:t>‹#›</a:t>
            </a:fld>
            <a:endParaRPr lang="en-US"/>
          </a:p>
        </p:txBody>
      </p:sp>
    </p:spTree>
    <p:extLst>
      <p:ext uri="{BB962C8B-B14F-4D97-AF65-F5344CB8AC3E}">
        <p14:creationId xmlns:p14="http://schemas.microsoft.com/office/powerpoint/2010/main" val="399083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CF28FBE-F680-6046-A816-8CA08A0F99BD}" type="slidenum">
              <a:rPr lang="en-US"/>
              <a:pPr/>
              <a:t>‹#›</a:t>
            </a:fld>
            <a:endParaRPr lang="en-US"/>
          </a:p>
        </p:txBody>
      </p:sp>
    </p:spTree>
    <p:extLst>
      <p:ext uri="{BB962C8B-B14F-4D97-AF65-F5344CB8AC3E}">
        <p14:creationId xmlns:p14="http://schemas.microsoft.com/office/powerpoint/2010/main" val="3595882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65A889-C5B7-2B46-B410-97F11D7B1A7B}" type="slidenum">
              <a:rPr lang="en-US"/>
              <a:pPr/>
              <a:t>‹#›</a:t>
            </a:fld>
            <a:endParaRPr lang="en-US"/>
          </a:p>
        </p:txBody>
      </p:sp>
    </p:spTree>
    <p:extLst>
      <p:ext uri="{BB962C8B-B14F-4D97-AF65-F5344CB8AC3E}">
        <p14:creationId xmlns:p14="http://schemas.microsoft.com/office/powerpoint/2010/main" val="215979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8022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7F6231-9242-D044-A554-08B6676B544F}" type="slidenum">
              <a:rPr lang="en-US"/>
              <a:pPr/>
              <a:t>‹#›</a:t>
            </a:fld>
            <a:endParaRPr lang="en-US"/>
          </a:p>
        </p:txBody>
      </p:sp>
    </p:spTree>
    <p:extLst>
      <p:ext uri="{BB962C8B-B14F-4D97-AF65-F5344CB8AC3E}">
        <p14:creationId xmlns:p14="http://schemas.microsoft.com/office/powerpoint/2010/main" val="363369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5637D9-85E7-E64B-8A33-D554B3AC5B38}" type="slidenum">
              <a:rPr lang="en-US"/>
              <a:pPr/>
              <a:t>‹#›</a:t>
            </a:fld>
            <a:endParaRPr lang="en-US"/>
          </a:p>
        </p:txBody>
      </p:sp>
    </p:spTree>
    <p:extLst>
      <p:ext uri="{BB962C8B-B14F-4D97-AF65-F5344CB8AC3E}">
        <p14:creationId xmlns:p14="http://schemas.microsoft.com/office/powerpoint/2010/main" val="2050667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36525"/>
            <a:ext cx="2286000" cy="5989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36525"/>
            <a:ext cx="6705600" cy="5989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CE2CD3-EA1F-8148-853A-B6BC9589F362}" type="slidenum">
              <a:rPr lang="en-US"/>
              <a:pPr/>
              <a:t>‹#›</a:t>
            </a:fld>
            <a:endParaRPr lang="en-US"/>
          </a:p>
        </p:txBody>
      </p:sp>
    </p:spTree>
    <p:extLst>
      <p:ext uri="{BB962C8B-B14F-4D97-AF65-F5344CB8AC3E}">
        <p14:creationId xmlns:p14="http://schemas.microsoft.com/office/powerpoint/2010/main" val="253662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923137"/>
            <a:ext cx="7543800"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1371600" y="3581399"/>
            <a:ext cx="7543800" cy="1341737"/>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5512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2888" y="1295400"/>
            <a:ext cx="3740712"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4689" y="1295400"/>
            <a:ext cx="3740711"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2185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2503"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402503"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06699"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206699"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
        <p:nvSpPr>
          <p:cNvPr id="13" name="Title 1"/>
          <p:cNvSpPr>
            <a:spLocks noGrp="1"/>
          </p:cNvSpPr>
          <p:nvPr>
            <p:ph type="title"/>
          </p:nvPr>
        </p:nvSpPr>
        <p:spPr>
          <a:xfrm>
            <a:off x="1372887" y="196326"/>
            <a:ext cx="7542513" cy="1005840"/>
          </a:xfrm>
        </p:spPr>
        <p:txBody>
          <a:bodyPr/>
          <a:lstStyle/>
          <a:p>
            <a:r>
              <a:rPr lang="en-US" smtClean="0"/>
              <a:t>Click to edit Master title style</a:t>
            </a:r>
            <a:endParaRPr lang="en-US"/>
          </a:p>
        </p:txBody>
      </p:sp>
    </p:spTree>
    <p:extLst>
      <p:ext uri="{BB962C8B-B14F-4D97-AF65-F5344CB8AC3E}">
        <p14:creationId xmlns:p14="http://schemas.microsoft.com/office/powerpoint/2010/main" val="146893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2474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15813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196327"/>
            <a:ext cx="2659614" cy="1161887"/>
          </a:xfr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4141330" y="196326"/>
            <a:ext cx="4774070" cy="61282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0" y="1358212"/>
            <a:ext cx="2659614" cy="4966387"/>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378120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171" y="4699518"/>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514171" y="510990"/>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514171" y="5266117"/>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1400359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microsoft.com/office/2007/relationships/media" Target="../media/media1.AVI"/><Relationship Id="rId14" Type="http://schemas.openxmlformats.org/officeDocument/2006/relationships/video" Target="../media/media1.AVI"/><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2887" y="196326"/>
            <a:ext cx="7542513"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72887" y="1291017"/>
            <a:ext cx="7542513" cy="495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PP_AMEDI_TXT_Healthy.AVI">
            <a:hlinkClick r:id="" action="ppaction://media"/>
          </p:cNvPr>
          <p:cNvPicPr>
            <a:picLocks noChangeAspect="1" noChangeArrowheads="1"/>
          </p:cNvPicPr>
          <p:nvPr>
            <a:videoFile r:link="rId14"/>
            <p:extLst>
              <p:ext uri="{DAA4B4D4-6D71-4841-9C94-3DE7FCFB9230}">
                <p14:media xmlns:p14="http://schemas.microsoft.com/office/powerpoint/2010/main" r:embed="rId13"/>
              </p:ext>
            </p:extLst>
          </p:nvPr>
        </p:nvPicPr>
        <p:blipFill>
          <a:blip r:embed="rId16"/>
          <a:srcRect/>
          <a:stretch>
            <a:fillRect/>
          </a:stretch>
        </p:blipFill>
        <p:spPr bwMode="auto">
          <a:xfrm>
            <a:off x="0" y="3580332"/>
            <a:ext cx="1348576" cy="327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2/22/14</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00" fill="hold"/>
                                        <p:tgtEl>
                                          <p:spTgt spid="10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2"/>
                </p:tgtEl>
              </p:cMediaNode>
            </p:video>
            <p:seq concurrent="1" nextAc="seek">
              <p:cTn id="8" restart="whenNotActive" fill="hold" evtFilter="cancelBubble" nodeType="interactiveSeq">
                <p:stCondLst>
                  <p:cond evt="onClick" delay="0">
                    <p:tgtEl>
                      <p:spTgt spid="10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2"/>
                                        </p:tgtEl>
                                      </p:cBhvr>
                                    </p:cmd>
                                  </p:childTnLst>
                                </p:cTn>
                              </p:par>
                            </p:childTnLst>
                          </p:cTn>
                        </p:par>
                      </p:childTnLst>
                    </p:cTn>
                  </p:par>
                </p:childTnLst>
              </p:cTn>
              <p:nextCondLst>
                <p:cond evt="onClick" delay="0">
                  <p:tgtEl>
                    <p:spTgt spid="1032"/>
                  </p:tgtEl>
                </p:cond>
              </p:nextCondLst>
            </p:seq>
          </p:childTnLst>
        </p:cTn>
      </p:par>
    </p:tnLst>
  </p:timing>
  <p:txStyles>
    <p:titleStyle>
      <a:lvl1pPr algn="l" defTabSz="915001" rtl="0" eaLnBrk="1" fontAlgn="base" hangingPunct="1">
        <a:spcBef>
          <a:spcPct val="0"/>
        </a:spcBef>
        <a:spcAft>
          <a:spcPct val="0"/>
        </a:spcAft>
        <a:defRPr sz="3300">
          <a:solidFill>
            <a:srgbClr val="FFFFFF"/>
          </a:solidFill>
          <a:latin typeface="+mj-lt"/>
          <a:ea typeface="+mj-ea"/>
          <a:cs typeface="+mj-cs"/>
        </a:defRPr>
      </a:lvl1pPr>
      <a:lvl2pPr algn="l" defTabSz="915001" rtl="0" eaLnBrk="1" fontAlgn="base" hangingPunct="1">
        <a:spcBef>
          <a:spcPct val="0"/>
        </a:spcBef>
        <a:spcAft>
          <a:spcPct val="0"/>
        </a:spcAft>
        <a:defRPr sz="3300">
          <a:solidFill>
            <a:srgbClr val="FFFFFF"/>
          </a:solidFill>
          <a:latin typeface="Arial" charset="0"/>
        </a:defRPr>
      </a:lvl2pPr>
      <a:lvl3pPr algn="l" defTabSz="915001" rtl="0" eaLnBrk="1" fontAlgn="base" hangingPunct="1">
        <a:spcBef>
          <a:spcPct val="0"/>
        </a:spcBef>
        <a:spcAft>
          <a:spcPct val="0"/>
        </a:spcAft>
        <a:defRPr sz="3300">
          <a:solidFill>
            <a:srgbClr val="FFFFFF"/>
          </a:solidFill>
          <a:latin typeface="Arial" charset="0"/>
        </a:defRPr>
      </a:lvl3pPr>
      <a:lvl4pPr algn="l" defTabSz="915001" rtl="0" eaLnBrk="1" fontAlgn="base" hangingPunct="1">
        <a:spcBef>
          <a:spcPct val="0"/>
        </a:spcBef>
        <a:spcAft>
          <a:spcPct val="0"/>
        </a:spcAft>
        <a:defRPr sz="3300">
          <a:solidFill>
            <a:srgbClr val="FFFFFF"/>
          </a:solidFill>
          <a:latin typeface="Arial" charset="0"/>
        </a:defRPr>
      </a:lvl4pPr>
      <a:lvl5pPr algn="l" defTabSz="915001" rtl="0" eaLnBrk="1" fontAlgn="base" hangingPunct="1">
        <a:spcBef>
          <a:spcPct val="0"/>
        </a:spcBef>
        <a:spcAft>
          <a:spcPct val="0"/>
        </a:spcAft>
        <a:defRPr sz="3300">
          <a:solidFill>
            <a:srgbClr val="FFFFFF"/>
          </a:solidFill>
          <a:latin typeface="Arial" charset="0"/>
        </a:defRPr>
      </a:lvl5pPr>
      <a:lvl6pPr marL="412394" algn="l" defTabSz="915001" rtl="0" eaLnBrk="1" fontAlgn="base" hangingPunct="1">
        <a:spcBef>
          <a:spcPct val="0"/>
        </a:spcBef>
        <a:spcAft>
          <a:spcPct val="0"/>
        </a:spcAft>
        <a:defRPr sz="3300">
          <a:solidFill>
            <a:srgbClr val="FFFFFF"/>
          </a:solidFill>
          <a:latin typeface="Arial" charset="0"/>
        </a:defRPr>
      </a:lvl6pPr>
      <a:lvl7pPr marL="824789" algn="l" defTabSz="915001" rtl="0" eaLnBrk="1" fontAlgn="base" hangingPunct="1">
        <a:spcBef>
          <a:spcPct val="0"/>
        </a:spcBef>
        <a:spcAft>
          <a:spcPct val="0"/>
        </a:spcAft>
        <a:defRPr sz="3300">
          <a:solidFill>
            <a:srgbClr val="FFFFFF"/>
          </a:solidFill>
          <a:latin typeface="Arial" charset="0"/>
        </a:defRPr>
      </a:lvl7pPr>
      <a:lvl8pPr marL="1237183" algn="l" defTabSz="915001" rtl="0" eaLnBrk="1" fontAlgn="base" hangingPunct="1">
        <a:spcBef>
          <a:spcPct val="0"/>
        </a:spcBef>
        <a:spcAft>
          <a:spcPct val="0"/>
        </a:spcAft>
        <a:defRPr sz="3300">
          <a:solidFill>
            <a:srgbClr val="FFFFFF"/>
          </a:solidFill>
          <a:latin typeface="Arial" charset="0"/>
        </a:defRPr>
      </a:lvl8pPr>
      <a:lvl9pPr marL="1649578" algn="l" defTabSz="915001" rtl="0" eaLnBrk="1" fontAlgn="base" hangingPunct="1">
        <a:spcBef>
          <a:spcPct val="0"/>
        </a:spcBef>
        <a:spcAft>
          <a:spcPct val="0"/>
        </a:spcAft>
        <a:defRPr sz="3300">
          <a:solidFill>
            <a:srgbClr val="FFFFFF"/>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rgbClr val="FFFFFF"/>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rgbClr val="FFFFFF"/>
          </a:solidFill>
          <a:latin typeface="+mn-lt"/>
        </a:defRPr>
      </a:lvl2pPr>
      <a:lvl3pPr marL="1142676" indent="-227677" algn="l" defTabSz="915001" rtl="0" eaLnBrk="1" fontAlgn="base" hangingPunct="1">
        <a:spcBef>
          <a:spcPct val="20000"/>
        </a:spcBef>
        <a:spcAft>
          <a:spcPct val="0"/>
        </a:spcAft>
        <a:buChar char="•"/>
        <a:defRPr sz="1900">
          <a:solidFill>
            <a:srgbClr val="FFFFFF"/>
          </a:solidFill>
          <a:latin typeface="+mn-lt"/>
        </a:defRPr>
      </a:lvl3pPr>
      <a:lvl4pPr marL="1599461" indent="-227677" algn="l" defTabSz="915001" rtl="0" eaLnBrk="1" fontAlgn="base" hangingPunct="1">
        <a:spcBef>
          <a:spcPct val="20000"/>
        </a:spcBef>
        <a:spcAft>
          <a:spcPct val="0"/>
        </a:spcAft>
        <a:buChar char="–"/>
        <a:defRPr>
          <a:solidFill>
            <a:srgbClr val="FFFFFF"/>
          </a:solidFill>
          <a:latin typeface="+mn-lt"/>
        </a:defRPr>
      </a:lvl4pPr>
      <a:lvl5pPr marL="2057677" indent="-229108" algn="l" defTabSz="915001"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0" y="13652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1" compatLnSpc="1">
            <a:prstTxWarp prst="textNoShape">
              <a:avLst/>
            </a:prstTxWarp>
            <a:spAutoFit/>
          </a:bodyPr>
          <a:lstStyle/>
          <a:p>
            <a:pPr lvl="0"/>
            <a:r>
              <a:rPr lang="en-US"/>
              <a:t>Click to edit Master title style</a:t>
            </a:r>
          </a:p>
        </p:txBody>
      </p:sp>
      <p:sp>
        <p:nvSpPr>
          <p:cNvPr id="75779" name="Rectangle 3"/>
          <p:cNvSpPr>
            <a:spLocks noGrp="1" noChangeArrowheads="1"/>
          </p:cNvSpPr>
          <p:nvPr>
            <p:ph type="body" idx="1"/>
          </p:nvPr>
        </p:nvSpPr>
        <p:spPr bwMode="auto">
          <a:xfrm>
            <a:off x="457200" y="990600"/>
            <a:ext cx="8229600"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buClr>
                <a:srgbClr val="000000"/>
              </a:buClr>
              <a:buFont typeface="Arial" charset="0"/>
              <a:buNone/>
              <a:defRPr sz="1400">
                <a:solidFill>
                  <a:srgbClr val="000000"/>
                </a:solidFill>
                <a:cs typeface="Arial Black" charset="0"/>
                <a:sym typeface="Arial Black" charset="0"/>
              </a:defRPr>
            </a:lvl1pPr>
          </a:lstStyle>
          <a:p>
            <a:endParaRPr lang="en-US" smtClean="0">
              <a:ea typeface="ＭＳ Ｐゴシック" charset="0"/>
            </a:endParaRPr>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buClr>
                <a:srgbClr val="000000"/>
              </a:buClr>
              <a:buFont typeface="Arial" charset="0"/>
              <a:buNone/>
              <a:defRPr sz="1400">
                <a:solidFill>
                  <a:srgbClr val="000000"/>
                </a:solidFill>
                <a:cs typeface="Arial Black" charset="0"/>
                <a:sym typeface="Arial Black" charset="0"/>
              </a:defRPr>
            </a:lvl1pPr>
          </a:lstStyle>
          <a:p>
            <a:endParaRPr lang="en-US" smtClean="0">
              <a:ea typeface="ＭＳ Ｐゴシック" charset="0"/>
            </a:endParaRPr>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buClr>
                <a:srgbClr val="000000"/>
              </a:buClr>
              <a:buFont typeface="Arial" charset="0"/>
              <a:buNone/>
              <a:defRPr sz="1400">
                <a:solidFill>
                  <a:srgbClr val="000000"/>
                </a:solidFill>
                <a:cs typeface="Arial Black" charset="0"/>
                <a:sym typeface="Arial Black" charset="0"/>
              </a:defRPr>
            </a:lvl1pPr>
          </a:lstStyle>
          <a:p>
            <a:fld id="{7C5FEBA0-D9B6-DD47-8DA4-21F6242D8B80}" type="slidenum">
              <a:rPr lang="en-US" smtClean="0">
                <a:ea typeface="ＭＳ Ｐゴシック" charset="0"/>
              </a:rPr>
              <a:pPr/>
              <a:t>‹#›</a:t>
            </a:fld>
            <a:endParaRPr lang="en-US" smtClean="0">
              <a:ea typeface="ＭＳ Ｐゴシック" charset="0"/>
            </a:endParaRPr>
          </a:p>
        </p:txBody>
      </p:sp>
      <p:grpSp>
        <p:nvGrpSpPr>
          <p:cNvPr id="75790" name="Group 14"/>
          <p:cNvGrpSpPr>
            <a:grpSpLocks/>
          </p:cNvGrpSpPr>
          <p:nvPr userDrawn="1"/>
        </p:nvGrpSpPr>
        <p:grpSpPr bwMode="auto">
          <a:xfrm>
            <a:off x="8016875" y="5873750"/>
            <a:ext cx="1143000" cy="914400"/>
            <a:chOff x="5050" y="3700"/>
            <a:chExt cx="720" cy="576"/>
          </a:xfrm>
        </p:grpSpPr>
        <p:sp>
          <p:nvSpPr>
            <p:cNvPr id="75788" name="Oval 12"/>
            <p:cNvSpPr>
              <a:spLocks noChangeArrowheads="1"/>
            </p:cNvSpPr>
            <p:nvPr userDrawn="1"/>
          </p:nvSpPr>
          <p:spPr bwMode="auto">
            <a:xfrm>
              <a:off x="5124" y="3700"/>
              <a:ext cx="576" cy="57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smtClean="0">
                <a:solidFill>
                  <a:srgbClr val="000000"/>
                </a:solidFill>
                <a:ea typeface="ＭＳ Ｐゴシック" charset="0"/>
              </a:endParaRPr>
            </a:p>
          </p:txBody>
        </p:sp>
        <p:sp>
          <p:nvSpPr>
            <p:cNvPr id="75789" name="Text Box 13"/>
            <p:cNvSpPr txBox="1">
              <a:spLocks noChangeArrowheads="1"/>
            </p:cNvSpPr>
            <p:nvPr userDrawn="1"/>
          </p:nvSpPr>
          <p:spPr bwMode="auto">
            <a:xfrm>
              <a:off x="5050" y="3868"/>
              <a:ext cx="720"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buClr>
                  <a:srgbClr val="000000"/>
                </a:buClr>
                <a:buFont typeface="Arial" charset="0"/>
                <a:buNone/>
              </a:pPr>
              <a:r>
                <a:rPr lang="en-US" sz="700" b="1" smtClean="0">
                  <a:solidFill>
                    <a:srgbClr val="000000"/>
                  </a:solidFill>
                  <a:cs typeface="Arial Black" charset="0"/>
                  <a:sym typeface="Arial Black" charset="0"/>
                </a:rPr>
                <a:t>THE COMMONWEALTH</a:t>
              </a:r>
            </a:p>
            <a:p>
              <a:pPr algn="ctr">
                <a:buClr>
                  <a:srgbClr val="000000"/>
                </a:buClr>
                <a:buFont typeface="Arial" charset="0"/>
                <a:buNone/>
              </a:pPr>
              <a:r>
                <a:rPr lang="en-US" sz="700" b="1" smtClean="0">
                  <a:solidFill>
                    <a:srgbClr val="000000"/>
                  </a:solidFill>
                  <a:cs typeface="Arial Black" charset="0"/>
                  <a:sym typeface="Arial Black" charset="0"/>
                </a:rPr>
                <a:t> FUND</a:t>
              </a:r>
            </a:p>
          </p:txBody>
        </p:sp>
      </p:grpSp>
    </p:spTree>
    <p:extLst>
      <p:ext uri="{BB962C8B-B14F-4D97-AF65-F5344CB8AC3E}">
        <p14:creationId xmlns:p14="http://schemas.microsoft.com/office/powerpoint/2010/main" val="1771876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2000" b="1">
          <a:solidFill>
            <a:schemeClr val="tx2"/>
          </a:solidFill>
          <a:latin typeface="+mj-lt"/>
          <a:ea typeface="+mj-ea"/>
          <a:cs typeface="+mj-cs"/>
        </a:defRPr>
      </a:lvl1pPr>
      <a:lvl2pPr algn="ctr" rtl="0" fontAlgn="base">
        <a:spcBef>
          <a:spcPct val="0"/>
        </a:spcBef>
        <a:spcAft>
          <a:spcPct val="0"/>
        </a:spcAft>
        <a:defRPr sz="2000" b="1">
          <a:solidFill>
            <a:schemeClr val="tx2"/>
          </a:solidFill>
          <a:latin typeface="Arial" charset="0"/>
          <a:ea typeface="ＭＳ Ｐゴシック" charset="0"/>
        </a:defRPr>
      </a:lvl2pPr>
      <a:lvl3pPr algn="ctr" rtl="0" fontAlgn="base">
        <a:spcBef>
          <a:spcPct val="0"/>
        </a:spcBef>
        <a:spcAft>
          <a:spcPct val="0"/>
        </a:spcAft>
        <a:defRPr sz="2000" b="1">
          <a:solidFill>
            <a:schemeClr val="tx2"/>
          </a:solidFill>
          <a:latin typeface="Arial" charset="0"/>
          <a:ea typeface="ＭＳ Ｐゴシック" charset="0"/>
        </a:defRPr>
      </a:lvl3pPr>
      <a:lvl4pPr algn="ctr" rtl="0" fontAlgn="base">
        <a:spcBef>
          <a:spcPct val="0"/>
        </a:spcBef>
        <a:spcAft>
          <a:spcPct val="0"/>
        </a:spcAft>
        <a:defRPr sz="2000" b="1">
          <a:solidFill>
            <a:schemeClr val="tx2"/>
          </a:solidFill>
          <a:latin typeface="Arial" charset="0"/>
          <a:ea typeface="ＭＳ Ｐゴシック" charset="0"/>
        </a:defRPr>
      </a:lvl4pPr>
      <a:lvl5pPr algn="ctr" rtl="0" fontAlgn="base">
        <a:spcBef>
          <a:spcPct val="0"/>
        </a:spcBef>
        <a:spcAft>
          <a:spcPct val="0"/>
        </a:spcAft>
        <a:defRPr sz="2000" b="1">
          <a:solidFill>
            <a:schemeClr val="tx2"/>
          </a:solidFill>
          <a:latin typeface="Arial" charset="0"/>
          <a:ea typeface="ＭＳ Ｐゴシック" charset="0"/>
        </a:defRPr>
      </a:lvl5pPr>
      <a:lvl6pPr marL="457200" algn="ctr" rtl="0" fontAlgn="base">
        <a:spcBef>
          <a:spcPct val="0"/>
        </a:spcBef>
        <a:spcAft>
          <a:spcPct val="0"/>
        </a:spcAft>
        <a:defRPr sz="2000" b="1">
          <a:solidFill>
            <a:schemeClr val="tx2"/>
          </a:solidFill>
          <a:latin typeface="Arial" charset="0"/>
          <a:ea typeface="ＭＳ Ｐゴシック" charset="0"/>
        </a:defRPr>
      </a:lvl6pPr>
      <a:lvl7pPr marL="914400" algn="ctr" rtl="0" fontAlgn="base">
        <a:spcBef>
          <a:spcPct val="0"/>
        </a:spcBef>
        <a:spcAft>
          <a:spcPct val="0"/>
        </a:spcAft>
        <a:defRPr sz="2000" b="1">
          <a:solidFill>
            <a:schemeClr val="tx2"/>
          </a:solidFill>
          <a:latin typeface="Arial" charset="0"/>
          <a:ea typeface="ＭＳ Ｐゴシック" charset="0"/>
        </a:defRPr>
      </a:lvl7pPr>
      <a:lvl8pPr marL="1371600" algn="ctr" rtl="0" fontAlgn="base">
        <a:spcBef>
          <a:spcPct val="0"/>
        </a:spcBef>
        <a:spcAft>
          <a:spcPct val="0"/>
        </a:spcAft>
        <a:defRPr sz="2000" b="1">
          <a:solidFill>
            <a:schemeClr val="tx2"/>
          </a:solidFill>
          <a:latin typeface="Arial" charset="0"/>
          <a:ea typeface="ＭＳ Ｐゴシック" charset="0"/>
        </a:defRPr>
      </a:lvl8pPr>
      <a:lvl9pPr marL="1828800" algn="ctr" rtl="0" fontAlgn="base">
        <a:spcBef>
          <a:spcPct val="0"/>
        </a:spcBef>
        <a:spcAft>
          <a:spcPct val="0"/>
        </a:spcAft>
        <a:defRPr sz="2000" b="1">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Empower to Improve</a:t>
            </a:r>
            <a:endParaRPr lang="en-US" dirty="0"/>
          </a:p>
        </p:txBody>
      </p:sp>
      <p:sp>
        <p:nvSpPr>
          <p:cNvPr id="3" name="Subtitle 2"/>
          <p:cNvSpPr>
            <a:spLocks noGrp="1"/>
          </p:cNvSpPr>
          <p:nvPr>
            <p:ph type="subTitle" idx="1"/>
          </p:nvPr>
        </p:nvSpPr>
        <p:spPr/>
        <p:txBody>
          <a:bodyPr/>
          <a:lstStyle/>
          <a:p>
            <a:r>
              <a:rPr lang="en-US" dirty="0" smtClean="0"/>
              <a:t>Bill </a:t>
            </a:r>
            <a:r>
              <a:rPr lang="en-US" dirty="0" smtClean="0"/>
              <a:t>Powell</a:t>
            </a:r>
          </a:p>
          <a:p>
            <a:r>
              <a:rPr lang="en-US" dirty="0" smtClean="0"/>
              <a:t>Maia </a:t>
            </a:r>
            <a:r>
              <a:rPr lang="en-US" dirty="0" smtClean="0"/>
              <a:t>Kowalchuk</a:t>
            </a:r>
          </a:p>
          <a:p>
            <a:r>
              <a:rPr lang="en-US" dirty="0" smtClean="0"/>
              <a:t>Trey </a:t>
            </a:r>
            <a:r>
              <a:rPr lang="en-US" dirty="0"/>
              <a:t>Morris</a:t>
            </a:r>
          </a:p>
          <a:p>
            <a:endParaRPr lang="en-US" dirty="0"/>
          </a:p>
        </p:txBody>
      </p:sp>
    </p:spTree>
    <p:extLst>
      <p:ext uri="{BB962C8B-B14F-4D97-AF65-F5344CB8AC3E}">
        <p14:creationId xmlns:p14="http://schemas.microsoft.com/office/powerpoint/2010/main" val="10773329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Epidemic of Under and Uninsured</a:t>
            </a:r>
            <a:endParaRPr lang="en-US" dirty="0"/>
          </a:p>
        </p:txBody>
      </p:sp>
      <p:pic>
        <p:nvPicPr>
          <p:cNvPr id="4" name="Content Placeholder 3" descr="chartA.gif"/>
          <p:cNvPicPr>
            <a:picLocks noGrp="1" noChangeAspect="1"/>
          </p:cNvPicPr>
          <p:nvPr>
            <p:ph idx="1"/>
          </p:nvPr>
        </p:nvPicPr>
        <p:blipFill rotWithShape="1">
          <a:blip r:embed="rId3">
            <a:extLst>
              <a:ext uri="{28A0092B-C50C-407E-A947-70E740481C1C}">
                <a14:useLocalDpi xmlns:a14="http://schemas.microsoft.com/office/drawing/2010/main" val="0"/>
              </a:ext>
            </a:extLst>
          </a:blip>
          <a:srcRect l="2498" t="6384" r="5121" b="2365"/>
          <a:stretch/>
        </p:blipFill>
        <p:spPr>
          <a:xfrm>
            <a:off x="1981200" y="1181830"/>
            <a:ext cx="6553201" cy="5523770"/>
          </a:xfrm>
        </p:spPr>
      </p:pic>
    </p:spTree>
    <p:extLst>
      <p:ext uri="{BB962C8B-B14F-4D97-AF65-F5344CB8AC3E}">
        <p14:creationId xmlns:p14="http://schemas.microsoft.com/office/powerpoint/2010/main" val="16945663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Undermining Care</a:t>
            </a:r>
            <a:endParaRPr lang="en-US" dirty="0"/>
          </a:p>
        </p:txBody>
      </p:sp>
      <p:pic>
        <p:nvPicPr>
          <p:cNvPr id="4" name="Content Placeholder 3" descr="chartC (1).gif"/>
          <p:cNvPicPr>
            <a:picLocks noGrp="1" noChangeAspect="1"/>
          </p:cNvPicPr>
          <p:nvPr>
            <p:ph idx="1"/>
          </p:nvPr>
        </p:nvPicPr>
        <p:blipFill rotWithShape="1">
          <a:blip r:embed="rId3">
            <a:extLst>
              <a:ext uri="{28A0092B-C50C-407E-A947-70E740481C1C}">
                <a14:useLocalDpi xmlns:a14="http://schemas.microsoft.com/office/drawing/2010/main" val="0"/>
              </a:ext>
            </a:extLst>
          </a:blip>
          <a:srcRect l="10993" r="10837" b="4158"/>
          <a:stretch/>
        </p:blipFill>
        <p:spPr>
          <a:xfrm>
            <a:off x="2590800" y="1219200"/>
            <a:ext cx="5273964" cy="5592770"/>
          </a:xfrm>
        </p:spPr>
      </p:pic>
    </p:spTree>
    <p:extLst>
      <p:ext uri="{BB962C8B-B14F-4D97-AF65-F5344CB8AC3E}">
        <p14:creationId xmlns:p14="http://schemas.microsoft.com/office/powerpoint/2010/main" val="35292622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Wasteful Spending</a:t>
            </a:r>
          </a:p>
        </p:txBody>
      </p:sp>
      <p:sp>
        <p:nvSpPr>
          <p:cNvPr id="3" name="Content Placeholder 2"/>
          <p:cNvSpPr>
            <a:spLocks noGrp="1"/>
          </p:cNvSpPr>
          <p:nvPr>
            <p:ph sz="half" idx="1"/>
          </p:nvPr>
        </p:nvSpPr>
        <p:spPr>
          <a:xfrm>
            <a:off x="1371600" y="1219200"/>
            <a:ext cx="7772400" cy="4953000"/>
          </a:xfrm>
        </p:spPr>
        <p:txBody>
          <a:bodyPr/>
          <a:lstStyle/>
          <a:p>
            <a:r>
              <a:rPr lang="en-US" dirty="0" smtClean="0"/>
              <a:t>$</a:t>
            </a:r>
            <a:r>
              <a:rPr lang="en-US" dirty="0"/>
              <a:t>2.8 </a:t>
            </a:r>
            <a:r>
              <a:rPr lang="en-US" dirty="0" smtClean="0"/>
              <a:t>trillion in 2012</a:t>
            </a:r>
          </a:p>
          <a:p>
            <a:r>
              <a:rPr lang="en-US" dirty="0" smtClean="0"/>
              <a:t>Nearly 18% of our GDP</a:t>
            </a:r>
          </a:p>
          <a:p>
            <a:r>
              <a:rPr lang="en-US" dirty="0" smtClean="0"/>
              <a:t>30% of costs do not improve health</a:t>
            </a:r>
          </a:p>
          <a:p>
            <a:r>
              <a:rPr lang="en-US" dirty="0" smtClean="0"/>
              <a:t>20% of population</a:t>
            </a:r>
            <a:br>
              <a:rPr lang="en-US" dirty="0" smtClean="0"/>
            </a:br>
            <a:r>
              <a:rPr lang="en-US" dirty="0" smtClean="0"/>
              <a:t>accounts for 80% </a:t>
            </a:r>
            <a:br>
              <a:rPr lang="en-US" dirty="0" smtClean="0"/>
            </a:br>
            <a:r>
              <a:rPr lang="en-US" dirty="0" smtClean="0"/>
              <a:t>of costs</a:t>
            </a:r>
            <a:endParaRPr lang="en-US" dirty="0"/>
          </a:p>
        </p:txBody>
      </p:sp>
      <p:pic>
        <p:nvPicPr>
          <p:cNvPr id="6" name="Content Placeholder 5" descr="Screen Shot 2014-02-22 at 2.50.38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99" t="1124" b="784"/>
          <a:stretch/>
        </p:blipFill>
        <p:spPr>
          <a:xfrm>
            <a:off x="4456110" y="2814419"/>
            <a:ext cx="4535490" cy="3891181"/>
          </a:xfrm>
          <a:prstGeom prst="rect">
            <a:avLst/>
          </a:prstGeom>
          <a:noFill/>
          <a:ln>
            <a:noFill/>
          </a:ln>
        </p:spPr>
      </p:pic>
    </p:spTree>
    <p:extLst>
      <p:ext uri="{BB962C8B-B14F-4D97-AF65-F5344CB8AC3E}">
        <p14:creationId xmlns:p14="http://schemas.microsoft.com/office/powerpoint/2010/main" val="9500691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Users</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Patients</a:t>
            </a:r>
          </a:p>
          <a:p>
            <a:r>
              <a:rPr lang="en-US" dirty="0" smtClean="0"/>
              <a:t>Under and uninsured populations concentrated in urban areas with greater income inequality</a:t>
            </a:r>
          </a:p>
          <a:p>
            <a:endParaRPr lang="en-US" dirty="0"/>
          </a:p>
          <a:p>
            <a:pPr marL="0" indent="0">
              <a:buNone/>
            </a:pPr>
            <a:r>
              <a:rPr lang="en-US" dirty="0" smtClean="0"/>
              <a:t>Providers</a:t>
            </a:r>
          </a:p>
          <a:p>
            <a:r>
              <a:rPr lang="en-US" dirty="0" smtClean="0"/>
              <a:t>Primary </a:t>
            </a:r>
            <a:r>
              <a:rPr lang="en-US" dirty="0" smtClean="0"/>
              <a:t>care </a:t>
            </a:r>
            <a:r>
              <a:rPr lang="en-US" dirty="0" smtClean="0"/>
              <a:t>providers who serve areas with a high concentration of under and uninsured citizens</a:t>
            </a:r>
            <a:endParaRPr lang="en-US" dirty="0"/>
          </a:p>
        </p:txBody>
      </p:sp>
    </p:spTree>
    <p:extLst>
      <p:ext uri="{BB962C8B-B14F-4D97-AF65-F5344CB8AC3E}">
        <p14:creationId xmlns:p14="http://schemas.microsoft.com/office/powerpoint/2010/main" val="40551661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of Care</a:t>
            </a:r>
            <a:endParaRPr lang="en-US" dirty="0"/>
          </a:p>
        </p:txBody>
      </p:sp>
      <p:sp>
        <p:nvSpPr>
          <p:cNvPr id="3" name="Content Placeholder 2"/>
          <p:cNvSpPr>
            <a:spLocks noGrp="1"/>
          </p:cNvSpPr>
          <p:nvPr>
            <p:ph idx="1"/>
          </p:nvPr>
        </p:nvSpPr>
        <p:spPr/>
        <p:txBody>
          <a:bodyPr/>
          <a:lstStyle/>
          <a:p>
            <a:r>
              <a:rPr lang="en-US" dirty="0" smtClean="0"/>
              <a:t>Social factors influence an individuals threshold for symptoms, lifestyle choices, and risky behavior</a:t>
            </a:r>
            <a:endParaRPr lang="en-US" dirty="0"/>
          </a:p>
          <a:p>
            <a:r>
              <a:rPr lang="en-US" dirty="0" smtClean="0"/>
              <a:t>While </a:t>
            </a:r>
            <a:r>
              <a:rPr lang="en-US" dirty="0"/>
              <a:t>access to care is </a:t>
            </a:r>
            <a:r>
              <a:rPr lang="en-US" dirty="0" smtClean="0"/>
              <a:t>crucial, </a:t>
            </a:r>
            <a:r>
              <a:rPr lang="en-US" dirty="0"/>
              <a:t>accessible care can’t improve health outcomes unless patients feel safe and comfortable utilizing healthcare services. </a:t>
            </a:r>
            <a:endParaRPr lang="en-US" dirty="0"/>
          </a:p>
        </p:txBody>
      </p:sp>
    </p:spTree>
    <p:extLst>
      <p:ext uri="{BB962C8B-B14F-4D97-AF65-F5344CB8AC3E}">
        <p14:creationId xmlns:p14="http://schemas.microsoft.com/office/powerpoint/2010/main" val="14227051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3884913" cy="2667000"/>
          </a:xfrm>
        </p:spPr>
        <p:txBody>
          <a:bodyPr/>
          <a:lstStyle/>
          <a:p>
            <a:r>
              <a:rPr lang="en-US" sz="2800" dirty="0" smtClean="0"/>
              <a:t>Short-Term Investment for Long-Term Savings</a:t>
            </a:r>
            <a:endParaRPr lang="en-US" sz="2800" dirty="0"/>
          </a:p>
        </p:txBody>
      </p:sp>
      <p:pic>
        <p:nvPicPr>
          <p:cNvPr id="4" name="Content Placeholder 3" descr="lowincome_scorecard.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77" r="881"/>
          <a:stretch/>
        </p:blipFill>
        <p:spPr>
          <a:xfrm>
            <a:off x="5105399" y="1"/>
            <a:ext cx="4038601" cy="6858000"/>
          </a:xfrm>
        </p:spPr>
      </p:pic>
      <p:sp>
        <p:nvSpPr>
          <p:cNvPr id="5" name="TextBox 4"/>
          <p:cNvSpPr txBox="1"/>
          <p:nvPr/>
        </p:nvSpPr>
        <p:spPr>
          <a:xfrm>
            <a:off x="1371600" y="1295400"/>
            <a:ext cx="3581400" cy="4930580"/>
          </a:xfrm>
          <a:prstGeom prst="rect">
            <a:avLst/>
          </a:prstGeom>
          <a:noFill/>
        </p:spPr>
        <p:txBody>
          <a:bodyPr wrap="square" rtlCol="0">
            <a:spAutoFit/>
          </a:bodyPr>
          <a:lstStyle/>
          <a:p>
            <a:pPr marL="342231" lvl="0" indent="-342231" defTabSz="915001">
              <a:spcBef>
                <a:spcPct val="20000"/>
              </a:spcBef>
              <a:buFontTx/>
              <a:buChar char="•"/>
            </a:pPr>
            <a:r>
              <a:rPr lang="en-US" sz="2400" kern="0" dirty="0" smtClean="0">
                <a:solidFill>
                  <a:srgbClr val="FFFFFF"/>
                </a:solidFill>
                <a:latin typeface="Arial"/>
              </a:rPr>
              <a:t>Eliminate wasteful spending</a:t>
            </a:r>
          </a:p>
          <a:p>
            <a:pPr marL="342231" lvl="0" indent="-342231" defTabSz="915001">
              <a:spcBef>
                <a:spcPct val="20000"/>
              </a:spcBef>
              <a:buFontTx/>
              <a:buChar char="•"/>
            </a:pPr>
            <a:r>
              <a:rPr lang="en-US" sz="2400" kern="0" dirty="0" smtClean="0">
                <a:solidFill>
                  <a:srgbClr val="FFFFFF"/>
                </a:solidFill>
                <a:latin typeface="Arial"/>
              </a:rPr>
              <a:t>Reduce unnecessary ER and hospital visits</a:t>
            </a:r>
          </a:p>
          <a:p>
            <a:pPr marL="342231" lvl="0" indent="-342231" defTabSz="915001">
              <a:spcBef>
                <a:spcPct val="20000"/>
              </a:spcBef>
              <a:buFontTx/>
              <a:buChar char="•"/>
            </a:pPr>
            <a:r>
              <a:rPr lang="en-US" sz="2400" kern="0" dirty="0" smtClean="0">
                <a:solidFill>
                  <a:srgbClr val="FFFFFF"/>
                </a:solidFill>
                <a:latin typeface="Arial"/>
              </a:rPr>
              <a:t>Trusting environment</a:t>
            </a:r>
            <a:endParaRPr lang="en-US" sz="2400" kern="0" dirty="0">
              <a:solidFill>
                <a:srgbClr val="FFFFFF"/>
              </a:solidFill>
              <a:latin typeface="Arial"/>
            </a:endParaRPr>
          </a:p>
          <a:p>
            <a:pPr marL="342231" lvl="0" indent="-342231" defTabSz="915001">
              <a:spcBef>
                <a:spcPct val="20000"/>
              </a:spcBef>
              <a:buFontTx/>
              <a:buChar char="•"/>
            </a:pPr>
            <a:r>
              <a:rPr lang="en-US" sz="2400" kern="0" dirty="0">
                <a:solidFill>
                  <a:srgbClr val="FFFFFF"/>
                </a:solidFill>
                <a:latin typeface="Arial"/>
              </a:rPr>
              <a:t>Improved treatment adherence</a:t>
            </a:r>
          </a:p>
          <a:p>
            <a:pPr marL="342900" indent="-342900">
              <a:buFont typeface="Arial"/>
              <a:buChar char="•"/>
            </a:pPr>
            <a:r>
              <a:rPr lang="en-US" dirty="0" smtClean="0">
                <a:solidFill>
                  <a:srgbClr val="FFFFFF"/>
                </a:solidFill>
              </a:rPr>
              <a:t>Decrease pressures felt by health care providers while increasing patient volume</a:t>
            </a:r>
          </a:p>
          <a:p>
            <a:pPr marL="342900" indent="-342900">
              <a:buFont typeface="Arial"/>
              <a:buChar char="•"/>
            </a:pPr>
            <a:r>
              <a:rPr lang="en-US" dirty="0" smtClean="0">
                <a:solidFill>
                  <a:srgbClr val="FFFFFF"/>
                </a:solidFill>
              </a:rPr>
              <a:t>Lower health care premiums</a:t>
            </a:r>
            <a:endParaRPr lang="en-US" dirty="0">
              <a:solidFill>
                <a:srgbClr val="FFFFFF"/>
              </a:solidFill>
            </a:endParaRPr>
          </a:p>
        </p:txBody>
      </p:sp>
    </p:spTree>
    <p:extLst>
      <p:ext uri="{BB962C8B-B14F-4D97-AF65-F5344CB8AC3E}">
        <p14:creationId xmlns:p14="http://schemas.microsoft.com/office/powerpoint/2010/main" val="35983698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C018813499991">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 Presentation Template">
  <a:themeElements>
    <a:clrScheme name="1_Powerpoin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owerpoint Presentation Template">
      <a:majorFont>
        <a:latin typeface="Arial"/>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Powerpoin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owerpoint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owerpoint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owerpoint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owerpoint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owerpoint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owerpoint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owerpoint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owerpoint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owerpoint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owerpoint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owerpoint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Powerpoint Presentation Template 13">
        <a:dk1>
          <a:srgbClr val="000099"/>
        </a:dk1>
        <a:lt1>
          <a:srgbClr val="FFFFFF"/>
        </a:lt1>
        <a:dk2>
          <a:srgbClr val="0000FF"/>
        </a:dk2>
        <a:lt2>
          <a:srgbClr val="FFFF66"/>
        </a:lt2>
        <a:accent1>
          <a:srgbClr val="FF66FF"/>
        </a:accent1>
        <a:accent2>
          <a:srgbClr val="66FFFF"/>
        </a:accent2>
        <a:accent3>
          <a:srgbClr val="AAAAFF"/>
        </a:accent3>
        <a:accent4>
          <a:srgbClr val="DADADA"/>
        </a:accent4>
        <a:accent5>
          <a:srgbClr val="FFB8FF"/>
        </a:accent5>
        <a:accent6>
          <a:srgbClr val="5CE7E7"/>
        </a:accent6>
        <a:hlink>
          <a:srgbClr val="FFFF66"/>
        </a:hlink>
        <a:folHlink>
          <a:srgbClr val="99FF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75590B-10D4-4B85-BE8A-A3FE41800A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TC018813499991</Template>
  <TotalTime>2789</TotalTime>
  <Words>615</Words>
  <Application>Microsoft Macintosh PowerPoint</Application>
  <PresentationFormat>On-screen Show (4:3)</PresentationFormat>
  <Paragraphs>40</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TC018813499991</vt:lpstr>
      <vt:lpstr>1_Powerpoint Presentation Template</vt:lpstr>
      <vt:lpstr>Empower to Improve</vt:lpstr>
      <vt:lpstr>Epidemic of Under and Uninsured</vt:lpstr>
      <vt:lpstr>Undermining Care</vt:lpstr>
      <vt:lpstr>Wasteful Spending</vt:lpstr>
      <vt:lpstr>Target Users:</vt:lpstr>
      <vt:lpstr>Community of Care</vt:lpstr>
      <vt:lpstr>Short-Term Investment for Long-Term Savings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Animated_Medical_Health</dc:title>
  <dc:creator/>
  <cp:keywords/>
  <dc:description>2010 animated medical powerpoint template from PresentationPro.com</dc:description>
  <cp:lastModifiedBy>Maia Kowalchuk</cp:lastModifiedBy>
  <cp:revision>32</cp:revision>
  <dcterms:modified xsi:type="dcterms:W3CDTF">2014-02-24T16:36:41Z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TC018813499991</vt:lpwstr>
  </property>
</Properties>
</file>