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57" r:id="rId3"/>
    <p:sldId id="258" r:id="rId4"/>
    <p:sldId id="259" r:id="rId5"/>
    <p:sldId id="260" r:id="rId6"/>
    <p:sldId id="278" r:id="rId7"/>
    <p:sldId id="261" r:id="rId8"/>
    <p:sldId id="277" r:id="rId9"/>
    <p:sldId id="262" r:id="rId10"/>
    <p:sldId id="273" r:id="rId11"/>
    <p:sldId id="279" r:id="rId12"/>
    <p:sldId id="274" r:id="rId13"/>
    <p:sldId id="275" r:id="rId14"/>
    <p:sldId id="269" r:id="rId15"/>
    <p:sldId id="271" r:id="rId16"/>
    <p:sldId id="272" r:id="rId17"/>
    <p:sldId id="270"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E2626-B2A3-4B0B-841E-06D6B8C46BA6}" type="datetimeFigureOut">
              <a:rPr lang="en-US" smtClean="0"/>
              <a:pPr/>
              <a:t>4/20/2011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B4C68-4AB3-47B2-8D58-B58CF7689C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FB4C68-4AB3-47B2-8D58-B58CF7689C8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E27E6ED-86DF-4BC4-B7F1-00358BB0C760}" type="datetimeFigureOut">
              <a:rPr lang="en-US" smtClean="0"/>
              <a:pPr/>
              <a:t>4/20/2011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E27E6ED-86DF-4BC4-B7F1-00358BB0C760}" type="datetimeFigureOut">
              <a:rPr lang="en-US" smtClean="0"/>
              <a:pPr/>
              <a:t>4/20/2011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E27E6ED-86DF-4BC4-B7F1-00358BB0C760}" type="datetimeFigureOut">
              <a:rPr lang="en-US" smtClean="0"/>
              <a:pPr/>
              <a:t>4/20/2011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E27E6ED-86DF-4BC4-B7F1-00358BB0C760}" type="datetimeFigureOut">
              <a:rPr lang="en-US" smtClean="0"/>
              <a:pPr/>
              <a:t>4/20/2011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7E6ED-86DF-4BC4-B7F1-00358BB0C760}" type="datetimeFigureOut">
              <a:rPr lang="en-US" smtClean="0"/>
              <a:pPr/>
              <a:t>4/20/2011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E27E6ED-86DF-4BC4-B7F1-00358BB0C760}" type="datetimeFigureOut">
              <a:rPr lang="en-US" smtClean="0"/>
              <a:pPr/>
              <a:t>4/20/2011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E27E6ED-86DF-4BC4-B7F1-00358BB0C760}" type="datetimeFigureOut">
              <a:rPr lang="en-US" smtClean="0"/>
              <a:pPr/>
              <a:t>4/20/2011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E27E6ED-86DF-4BC4-B7F1-00358BB0C760}" type="datetimeFigureOut">
              <a:rPr lang="en-US" smtClean="0"/>
              <a:pPr/>
              <a:t>4/20/2011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7E6ED-86DF-4BC4-B7F1-00358BB0C760}" type="datetimeFigureOut">
              <a:rPr lang="en-US" smtClean="0"/>
              <a:pPr/>
              <a:t>4/20/2011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7E6ED-86DF-4BC4-B7F1-00358BB0C760}" type="datetimeFigureOut">
              <a:rPr lang="en-US" smtClean="0"/>
              <a:pPr/>
              <a:t>4/20/2011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7E6ED-86DF-4BC4-B7F1-00358BB0C760}" type="datetimeFigureOut">
              <a:rPr lang="en-US" smtClean="0"/>
              <a:pPr/>
              <a:t>4/20/2011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B73671C-6E41-4A04-8198-8D3DC0F7DD7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7E6ED-86DF-4BC4-B7F1-00358BB0C760}" type="datetimeFigureOut">
              <a:rPr lang="en-US" smtClean="0"/>
              <a:pPr/>
              <a:t>4/20/2011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3671C-6E41-4A04-8198-8D3DC0F7DD7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publicdomainpictures.net/view-image.php?image=1696&amp;picture=wind-turbines&amp;large=1#large" TargetMode="External"/><Relationship Id="rId1" Type="http://schemas.openxmlformats.org/officeDocument/2006/relationships/slideLayout" Target="../slideLayouts/slideLayout2.xml"/><Relationship Id="rId6" Type="http://schemas.openxmlformats.org/officeDocument/2006/relationships/hyperlink" Target="http://www.publicdomainpictures.net/view-image.php?image=6838&amp;picture=traditional-windmill&amp;large=1#large" TargetMode="External"/><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hyperlink" Target="http://upload.wikimedia.org/wikipedia/commons/6/65/Beebe_Windmill_Isometric_of_Machinery_Long_Island_NY.jpg" TargetMode="External"/><Relationship Id="rId9" Type="http://schemas.openxmlformats.org/officeDocument/2006/relationships/hyperlink" Target="http://www.publicdomainpictures.net/view-image.php?image=5912&amp;picture=windy-day&amp;large=1#larg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ublicdomainpictures.net/view-image.php?image=4776&amp;picture=sea-and-horizon&amp;large=1#lar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Hackathon</a:t>
            </a:r>
            <a:r>
              <a:rPr lang="en-US" dirty="0" smtClean="0"/>
              <a:t>-in-a-Box</a:t>
            </a:r>
            <a:endParaRPr lang="en-US" dirty="0"/>
          </a:p>
        </p:txBody>
      </p:sp>
      <p:sp>
        <p:nvSpPr>
          <p:cNvPr id="3" name="Subtitle 2"/>
          <p:cNvSpPr>
            <a:spLocks noGrp="1"/>
          </p:cNvSpPr>
          <p:nvPr>
            <p:ph type="subTitle" idx="1"/>
          </p:nvPr>
        </p:nvSpPr>
        <p:spPr/>
        <p:txBody>
          <a:bodyPr/>
          <a:lstStyle/>
          <a:p>
            <a:r>
              <a:rPr lang="en-US" dirty="0" smtClean="0"/>
              <a:t>Sample Documents to start a </a:t>
            </a:r>
            <a:r>
              <a:rPr lang="en-US" dirty="0" err="1" smtClean="0"/>
              <a:t>hackathon</a:t>
            </a:r>
            <a:r>
              <a:rPr lang="en-US" dirty="0" smtClean="0"/>
              <a:t> at your own company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TrainAway</a:t>
            </a:r>
            <a:endParaRPr lang="en-US" dirty="0"/>
          </a:p>
        </p:txBody>
      </p:sp>
      <p:sp>
        <p:nvSpPr>
          <p:cNvPr id="3" name="Subtitle 2"/>
          <p:cNvSpPr>
            <a:spLocks noGrp="1"/>
          </p:cNvSpPr>
          <p:nvPr>
            <p:ph type="subTitle" idx="1"/>
          </p:nvPr>
        </p:nvSpPr>
        <p:spPr/>
        <p:txBody>
          <a:bodyPr/>
          <a:lstStyle/>
          <a:p>
            <a:r>
              <a:rPr lang="en-US" dirty="0" smtClean="0"/>
              <a:t>John</a:t>
            </a:r>
          </a:p>
          <a:p>
            <a:r>
              <a:rPr lang="en-US" dirty="0" smtClean="0"/>
              <a:t>Swati</a:t>
            </a:r>
          </a:p>
          <a:p>
            <a:r>
              <a:rPr lang="en-US" dirty="0" smtClean="0"/>
              <a:t>Da</a:t>
            </a:r>
            <a:endParaRPr lang="en-US" dirty="0"/>
          </a:p>
        </p:txBody>
      </p:sp>
      <p:sp>
        <p:nvSpPr>
          <p:cNvPr id="6" name="Rectangle 5"/>
          <p:cNvSpPr/>
          <p:nvPr/>
        </p:nvSpPr>
        <p:spPr>
          <a:xfrm>
            <a:off x="0" y="0"/>
            <a:ext cx="4433456" cy="281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presentation (1/4)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04090" y="3191018"/>
            <a:ext cx="8257735" cy="1085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2873" y="337596"/>
            <a:ext cx="7709095" cy="928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extBox 5"/>
          <p:cNvSpPr txBox="1"/>
          <p:nvPr/>
        </p:nvSpPr>
        <p:spPr>
          <a:xfrm>
            <a:off x="998816" y="337595"/>
            <a:ext cx="7809910" cy="1015663"/>
          </a:xfrm>
          <a:prstGeom prst="rect">
            <a:avLst/>
          </a:prstGeom>
          <a:noFill/>
        </p:spPr>
        <p:txBody>
          <a:bodyPr wrap="square" rtlCol="0">
            <a:spAutoFit/>
          </a:bodyPr>
          <a:lstStyle/>
          <a:p>
            <a:r>
              <a:rPr lang="en-US" sz="1200" b="1" dirty="0" smtClean="0"/>
              <a:t>Issue to be resolved:</a:t>
            </a:r>
          </a:p>
          <a:p>
            <a:r>
              <a:rPr lang="en-US" sz="1200" i="1" dirty="0" smtClean="0"/>
              <a:t>Note: Should be SMART: specific, measurable, action-oriented, relevant, and </a:t>
            </a:r>
            <a:r>
              <a:rPr lang="en-US" sz="1200" i="1" dirty="0" smtClean="0"/>
              <a:t>time-bound</a:t>
            </a:r>
          </a:p>
          <a:p>
            <a:endParaRPr lang="en-US" sz="1200" i="1" dirty="0" smtClean="0"/>
          </a:p>
          <a:p>
            <a:r>
              <a:rPr lang="en-US" sz="1200" i="1" dirty="0" smtClean="0"/>
              <a:t>Reduce time spent on training, without compromising quality of training, at client </a:t>
            </a:r>
            <a:r>
              <a:rPr lang="en-US" sz="1200" i="1" dirty="0" err="1" smtClean="0"/>
              <a:t>SteelCo</a:t>
            </a:r>
            <a:endParaRPr lang="en-US" sz="1200" i="1" dirty="0" smtClean="0"/>
          </a:p>
          <a:p>
            <a:endParaRPr lang="en-US" sz="1200" b="1" dirty="0"/>
          </a:p>
        </p:txBody>
      </p:sp>
      <p:sp>
        <p:nvSpPr>
          <p:cNvPr id="19" name="Rectangle 18"/>
          <p:cNvSpPr/>
          <p:nvPr/>
        </p:nvSpPr>
        <p:spPr>
          <a:xfrm>
            <a:off x="1010525" y="1322364"/>
            <a:ext cx="7709095" cy="996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TextBox 19"/>
          <p:cNvSpPr txBox="1"/>
          <p:nvPr/>
        </p:nvSpPr>
        <p:spPr>
          <a:xfrm>
            <a:off x="996468" y="1320007"/>
            <a:ext cx="7809910" cy="1200329"/>
          </a:xfrm>
          <a:prstGeom prst="rect">
            <a:avLst/>
          </a:prstGeom>
          <a:noFill/>
        </p:spPr>
        <p:txBody>
          <a:bodyPr wrap="square" rtlCol="0">
            <a:spAutoFit/>
          </a:bodyPr>
          <a:lstStyle/>
          <a:p>
            <a:r>
              <a:rPr lang="en-US" sz="1200" b="1" dirty="0" smtClean="0"/>
              <a:t>Proposed innovation (120 words or less</a:t>
            </a:r>
            <a:r>
              <a:rPr lang="en-US" sz="1200" b="1" dirty="0" smtClean="0"/>
              <a:t>):</a:t>
            </a:r>
          </a:p>
          <a:p>
            <a:endParaRPr lang="en-US" sz="1200" b="1" dirty="0" smtClean="0"/>
          </a:p>
          <a:p>
            <a:r>
              <a:rPr lang="en-US" sz="1200" i="1" dirty="0" smtClean="0"/>
              <a:t>Use mobile technology platforms to allow </a:t>
            </a:r>
            <a:r>
              <a:rPr lang="en-US" sz="1200" i="1" dirty="0" err="1" smtClean="0"/>
              <a:t>SteelCo</a:t>
            </a:r>
            <a:r>
              <a:rPr lang="en-US" sz="1200" i="1" dirty="0" smtClean="0"/>
              <a:t> employees to train without leaving the </a:t>
            </a:r>
            <a:r>
              <a:rPr lang="en-US" sz="1200" i="1" dirty="0" smtClean="0"/>
              <a:t>site. </a:t>
            </a:r>
            <a:r>
              <a:rPr lang="en-US" sz="1200" i="1" dirty="0" err="1" smtClean="0"/>
              <a:t>T</a:t>
            </a:r>
            <a:r>
              <a:rPr lang="en-US" sz="1200" i="1" dirty="0" err="1" smtClean="0"/>
              <a:t>aining</a:t>
            </a:r>
            <a:r>
              <a:rPr lang="en-US" sz="1200" i="1" dirty="0" smtClean="0"/>
              <a:t> </a:t>
            </a:r>
            <a:r>
              <a:rPr lang="en-US" sz="1200" i="1" dirty="0" smtClean="0"/>
              <a:t>solution </a:t>
            </a:r>
            <a:r>
              <a:rPr lang="en-US" sz="1200" i="1" dirty="0" smtClean="0"/>
              <a:t>would </a:t>
            </a:r>
            <a:r>
              <a:rPr lang="en-US" sz="1200" i="1" dirty="0" smtClean="0"/>
              <a:t>allow workers to keep up-to-date on the latest processes and </a:t>
            </a:r>
            <a:r>
              <a:rPr lang="en-US" sz="1200" i="1" dirty="0" smtClean="0"/>
              <a:t>procedures and actually represent a step forward from current training processes.</a:t>
            </a:r>
            <a:endParaRPr lang="en-US" sz="1200" i="1" dirty="0" smtClean="0"/>
          </a:p>
          <a:p>
            <a:endParaRPr lang="en-US" sz="1200" b="1" dirty="0" smtClean="0"/>
          </a:p>
        </p:txBody>
      </p:sp>
      <p:sp>
        <p:nvSpPr>
          <p:cNvPr id="21" name="Rectangle 20"/>
          <p:cNvSpPr/>
          <p:nvPr/>
        </p:nvSpPr>
        <p:spPr>
          <a:xfrm>
            <a:off x="473606" y="2386827"/>
            <a:ext cx="8243667" cy="297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TextBox 21"/>
          <p:cNvSpPr txBox="1"/>
          <p:nvPr/>
        </p:nvSpPr>
        <p:spPr>
          <a:xfrm>
            <a:off x="445467" y="2386827"/>
            <a:ext cx="8243671" cy="2123658"/>
          </a:xfrm>
          <a:prstGeom prst="rect">
            <a:avLst/>
          </a:prstGeom>
          <a:noFill/>
        </p:spPr>
        <p:txBody>
          <a:bodyPr wrap="square" rtlCol="0">
            <a:spAutoFit/>
          </a:bodyPr>
          <a:lstStyle/>
          <a:p>
            <a:r>
              <a:rPr lang="en-US" sz="1200" b="1" dirty="0" smtClean="0"/>
              <a:t>Implementation plan:</a:t>
            </a:r>
          </a:p>
          <a:p>
            <a:r>
              <a:rPr lang="en-US" sz="1200" i="1" dirty="0" smtClean="0"/>
              <a:t>Note: Be as specific and comprehensive as you can in laying out the actions you will take to implement the simplest version of this plan. Note the permissions and resources you will need to obtain to move forward. </a:t>
            </a:r>
            <a:endParaRPr lang="en-US" sz="1200" b="1" dirty="0" smtClean="0"/>
          </a:p>
          <a:p>
            <a:r>
              <a:rPr lang="en-US" sz="1200" b="1" dirty="0" smtClean="0"/>
              <a:t>                     Action	Resources /permissions needed	Estimated cost	Point person		</a:t>
            </a:r>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a:p>
        </p:txBody>
      </p:sp>
      <p:sp>
        <p:nvSpPr>
          <p:cNvPr id="23" name="Rectangle 22"/>
          <p:cNvSpPr/>
          <p:nvPr/>
        </p:nvSpPr>
        <p:spPr>
          <a:xfrm>
            <a:off x="1008178" y="5432477"/>
            <a:ext cx="3465347" cy="125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TextBox 23"/>
          <p:cNvSpPr txBox="1"/>
          <p:nvPr/>
        </p:nvSpPr>
        <p:spPr>
          <a:xfrm>
            <a:off x="980051" y="5425515"/>
            <a:ext cx="4196871" cy="1384995"/>
          </a:xfrm>
          <a:prstGeom prst="rect">
            <a:avLst/>
          </a:prstGeom>
          <a:noFill/>
        </p:spPr>
        <p:txBody>
          <a:bodyPr wrap="square" rtlCol="0">
            <a:spAutoFit/>
          </a:bodyPr>
          <a:lstStyle/>
          <a:p>
            <a:r>
              <a:rPr lang="en-US" sz="1200" b="1" dirty="0" smtClean="0"/>
              <a:t>Perceived challenges to </a:t>
            </a:r>
            <a:r>
              <a:rPr lang="en-US" sz="1200" b="1" dirty="0" smtClean="0"/>
              <a:t>implementation</a:t>
            </a:r>
          </a:p>
          <a:p>
            <a:endParaRPr lang="en-US" sz="1200" b="1" dirty="0" smtClean="0"/>
          </a:p>
          <a:p>
            <a:r>
              <a:rPr lang="en-US" sz="1200" dirty="0" smtClean="0"/>
              <a:t>-Finding software w/in price</a:t>
            </a:r>
          </a:p>
          <a:p>
            <a:r>
              <a:rPr lang="en-US" sz="1200" dirty="0" smtClean="0"/>
              <a:t>-Standardizing platforms</a:t>
            </a:r>
          </a:p>
          <a:p>
            <a:r>
              <a:rPr lang="en-US" sz="1200" dirty="0" smtClean="0"/>
              <a:t>-Risk to training efficacy</a:t>
            </a:r>
          </a:p>
          <a:p>
            <a:r>
              <a:rPr lang="en-US" sz="1200" dirty="0" smtClean="0"/>
              <a:t>-Client buy-in (!)</a:t>
            </a:r>
            <a:endParaRPr lang="en-US" sz="1200" dirty="0" smtClean="0"/>
          </a:p>
          <a:p>
            <a:endParaRPr lang="en-US" sz="1200" b="1" dirty="0"/>
          </a:p>
        </p:txBody>
      </p:sp>
      <p:sp>
        <p:nvSpPr>
          <p:cNvPr id="29" name="TextBox 28"/>
          <p:cNvSpPr txBox="1"/>
          <p:nvPr/>
        </p:nvSpPr>
        <p:spPr>
          <a:xfrm rot="16200000">
            <a:off x="101886" y="4687970"/>
            <a:ext cx="1099794" cy="276999"/>
          </a:xfrm>
          <a:prstGeom prst="rect">
            <a:avLst/>
          </a:prstGeom>
          <a:noFill/>
        </p:spPr>
        <p:txBody>
          <a:bodyPr wrap="square" rtlCol="0">
            <a:spAutoFit/>
          </a:bodyPr>
          <a:lstStyle/>
          <a:p>
            <a:pPr algn="ctr"/>
            <a:r>
              <a:rPr lang="en-US" sz="1200" dirty="0" smtClean="0"/>
              <a:t>Medium-term</a:t>
            </a:r>
          </a:p>
        </p:txBody>
      </p:sp>
      <p:sp>
        <p:nvSpPr>
          <p:cNvPr id="30" name="TextBox 29"/>
          <p:cNvSpPr txBox="1"/>
          <p:nvPr/>
        </p:nvSpPr>
        <p:spPr>
          <a:xfrm rot="16200000">
            <a:off x="183947" y="3560184"/>
            <a:ext cx="930974" cy="276999"/>
          </a:xfrm>
          <a:prstGeom prst="rect">
            <a:avLst/>
          </a:prstGeom>
          <a:noFill/>
        </p:spPr>
        <p:txBody>
          <a:bodyPr wrap="square" rtlCol="0">
            <a:spAutoFit/>
          </a:bodyPr>
          <a:lstStyle/>
          <a:p>
            <a:pPr algn="ctr"/>
            <a:r>
              <a:rPr lang="en-US" sz="1200" dirty="0" smtClean="0"/>
              <a:t>Short-term</a:t>
            </a:r>
          </a:p>
        </p:txBody>
      </p:sp>
      <p:sp>
        <p:nvSpPr>
          <p:cNvPr id="34" name="Litebulb"/>
          <p:cNvSpPr>
            <a:spLocks noEditPoints="1" noChangeArrowheads="1"/>
          </p:cNvSpPr>
          <p:nvPr/>
        </p:nvSpPr>
        <p:spPr bwMode="auto">
          <a:xfrm>
            <a:off x="393896" y="1463041"/>
            <a:ext cx="422030" cy="68931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309487" y="239151"/>
            <a:ext cx="872197" cy="1169551"/>
          </a:xfrm>
          <a:prstGeom prst="rect">
            <a:avLst/>
          </a:prstGeom>
          <a:noFill/>
        </p:spPr>
        <p:txBody>
          <a:bodyPr wrap="square" rtlCol="0">
            <a:spAutoFit/>
          </a:bodyPr>
          <a:lstStyle/>
          <a:p>
            <a:r>
              <a:rPr lang="en-US" sz="7000" b="1" dirty="0" smtClean="0"/>
              <a:t>?</a:t>
            </a:r>
            <a:endParaRPr lang="en-US" sz="7000" b="1" dirty="0"/>
          </a:p>
        </p:txBody>
      </p:sp>
      <p:sp>
        <p:nvSpPr>
          <p:cNvPr id="1027" name="Firewall"/>
          <p:cNvSpPr>
            <a:spLocks noEditPoints="1" noChangeArrowheads="1"/>
          </p:cNvSpPr>
          <p:nvPr/>
        </p:nvSpPr>
        <p:spPr bwMode="auto">
          <a:xfrm>
            <a:off x="445623" y="5894363"/>
            <a:ext cx="496912" cy="75966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028" name="Picture 4" descr="C:\Program Files\Microsoft Office\MEDIA\OFFICE12\Bullets\BD21301_.gif"/>
          <p:cNvPicPr>
            <a:picLocks noChangeAspect="1" noChangeArrowheads="1"/>
          </p:cNvPicPr>
          <p:nvPr/>
        </p:nvPicPr>
        <p:blipFill>
          <a:blip r:embed="rId2" cstate="print"/>
          <a:srcRect/>
          <a:stretch>
            <a:fillRect/>
          </a:stretch>
        </p:blipFill>
        <p:spPr bwMode="auto">
          <a:xfrm>
            <a:off x="8167689" y="5866229"/>
            <a:ext cx="579506" cy="787790"/>
          </a:xfrm>
          <a:prstGeom prst="rect">
            <a:avLst/>
          </a:prstGeom>
          <a:noFill/>
        </p:spPr>
      </p:pic>
      <p:sp>
        <p:nvSpPr>
          <p:cNvPr id="40" name="Rectangle 39"/>
          <p:cNvSpPr/>
          <p:nvPr/>
        </p:nvSpPr>
        <p:spPr>
          <a:xfrm>
            <a:off x="4529797" y="5430129"/>
            <a:ext cx="3573194" cy="125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4508771" y="5423167"/>
            <a:ext cx="4196871" cy="1015663"/>
          </a:xfrm>
          <a:prstGeom prst="rect">
            <a:avLst/>
          </a:prstGeom>
          <a:noFill/>
        </p:spPr>
        <p:txBody>
          <a:bodyPr wrap="square" rtlCol="0">
            <a:spAutoFit/>
          </a:bodyPr>
          <a:lstStyle/>
          <a:p>
            <a:r>
              <a:rPr lang="en-US" sz="1200" b="1" dirty="0" smtClean="0"/>
              <a:t>Key metrics to track </a:t>
            </a:r>
            <a:r>
              <a:rPr lang="en-US" sz="1200" b="1" dirty="0" smtClean="0"/>
              <a:t>results</a:t>
            </a:r>
          </a:p>
          <a:p>
            <a:endParaRPr lang="en-US" sz="1200" b="1" dirty="0" smtClean="0"/>
          </a:p>
          <a:p>
            <a:r>
              <a:rPr lang="en-US" sz="1200" dirty="0" smtClean="0"/>
              <a:t>-Number of client employees transitioned in 3 months</a:t>
            </a:r>
          </a:p>
          <a:p>
            <a:r>
              <a:rPr lang="en-US" sz="1200" dirty="0" smtClean="0"/>
              <a:t>-</a:t>
            </a:r>
            <a:r>
              <a:rPr lang="en-US" sz="1200" dirty="0" smtClean="0"/>
              <a:t>P</a:t>
            </a:r>
            <a:r>
              <a:rPr lang="en-US" sz="1200" dirty="0" smtClean="0"/>
              <a:t>oll employees for satisfaction with new training</a:t>
            </a:r>
          </a:p>
          <a:p>
            <a:endParaRPr lang="en-US" sz="1200" b="1" dirty="0"/>
          </a:p>
        </p:txBody>
      </p:sp>
      <p:sp>
        <p:nvSpPr>
          <p:cNvPr id="25" name="Rectangle 24"/>
          <p:cNvSpPr/>
          <p:nvPr/>
        </p:nvSpPr>
        <p:spPr>
          <a:xfrm>
            <a:off x="0" y="0"/>
            <a:ext cx="4433456" cy="281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presentation </a:t>
            </a:r>
            <a:r>
              <a:rPr lang="en-US" sz="1200" i="1" dirty="0" smtClean="0">
                <a:solidFill>
                  <a:schemeClr val="tx1"/>
                </a:solidFill>
              </a:rPr>
              <a:t>(2/4</a:t>
            </a:r>
            <a:r>
              <a:rPr lang="en-US" sz="1200" i="1" dirty="0" smtClean="0">
                <a:solidFill>
                  <a:schemeClr val="tx1"/>
                </a:solidFill>
              </a:rPr>
              <a:t>)</a:t>
            </a:r>
          </a:p>
        </p:txBody>
      </p:sp>
      <p:sp>
        <p:nvSpPr>
          <p:cNvPr id="26" name="TextBox 25"/>
          <p:cNvSpPr txBox="1"/>
          <p:nvPr/>
        </p:nvSpPr>
        <p:spPr>
          <a:xfrm>
            <a:off x="913341" y="3204225"/>
            <a:ext cx="7809910" cy="646331"/>
          </a:xfrm>
          <a:prstGeom prst="rect">
            <a:avLst/>
          </a:prstGeom>
          <a:noFill/>
        </p:spPr>
        <p:txBody>
          <a:bodyPr wrap="square" rtlCol="0">
            <a:spAutoFit/>
          </a:bodyPr>
          <a:lstStyle/>
          <a:p>
            <a:r>
              <a:rPr lang="en-US" sz="1200" i="1" dirty="0" smtClean="0"/>
              <a:t>Source software	Outside vendor		$2K		</a:t>
            </a:r>
            <a:r>
              <a:rPr lang="en-US" sz="1200" i="1" dirty="0" err="1" smtClean="0"/>
              <a:t>Swati</a:t>
            </a:r>
            <a:r>
              <a:rPr lang="en-US" sz="1200" i="1" dirty="0" smtClean="0"/>
              <a:t>	</a:t>
            </a:r>
          </a:p>
          <a:p>
            <a:r>
              <a:rPr lang="en-US" sz="1200" i="1" dirty="0" smtClean="0"/>
              <a:t>ID platform		Local tech team		N/A		</a:t>
            </a:r>
            <a:r>
              <a:rPr lang="en-US" sz="1200" i="1" dirty="0" err="1" smtClean="0"/>
              <a:t>Swati</a:t>
            </a:r>
            <a:r>
              <a:rPr lang="en-US" sz="1200" i="1" dirty="0" smtClean="0"/>
              <a:t>	</a:t>
            </a:r>
          </a:p>
          <a:p>
            <a:r>
              <a:rPr lang="en-US" sz="1200" i="1" dirty="0" smtClean="0"/>
              <a:t>Reach out to client	</a:t>
            </a:r>
            <a:r>
              <a:rPr lang="en-US" sz="1200" i="1" dirty="0" err="1" smtClean="0"/>
              <a:t>Client</a:t>
            </a:r>
            <a:r>
              <a:rPr lang="en-US" sz="1200" i="1" dirty="0" smtClean="0"/>
              <a:t> head			N/A		</a:t>
            </a:r>
            <a:r>
              <a:rPr lang="en-US" sz="1200" i="1" dirty="0" err="1" smtClean="0"/>
              <a:t>Da</a:t>
            </a:r>
            <a:endParaRPr lang="en-US" sz="1200" i="1" dirty="0" smtClean="0"/>
          </a:p>
        </p:txBody>
      </p:sp>
      <p:sp>
        <p:nvSpPr>
          <p:cNvPr id="27" name="TextBox 26"/>
          <p:cNvSpPr txBox="1"/>
          <p:nvPr/>
        </p:nvSpPr>
        <p:spPr>
          <a:xfrm>
            <a:off x="913341" y="4423425"/>
            <a:ext cx="7809910" cy="646331"/>
          </a:xfrm>
          <a:prstGeom prst="rect">
            <a:avLst/>
          </a:prstGeom>
          <a:noFill/>
        </p:spPr>
        <p:txBody>
          <a:bodyPr wrap="square" rtlCol="0">
            <a:spAutoFit/>
          </a:bodyPr>
          <a:lstStyle/>
          <a:p>
            <a:r>
              <a:rPr lang="en-US" sz="1200" i="1" dirty="0" smtClean="0"/>
              <a:t>Roll out mobile platforms	</a:t>
            </a:r>
            <a:r>
              <a:rPr lang="en-US" sz="1200" i="1" dirty="0" err="1" smtClean="0"/>
              <a:t>SteelCo</a:t>
            </a:r>
            <a:r>
              <a:rPr lang="en-US" sz="1200" i="1" dirty="0" smtClean="0"/>
              <a:t>			$2K 		</a:t>
            </a:r>
            <a:r>
              <a:rPr lang="en-US" sz="1200" i="1" dirty="0" err="1" smtClean="0"/>
              <a:t>Da</a:t>
            </a:r>
            <a:r>
              <a:rPr lang="en-US" sz="1200" i="1" dirty="0" smtClean="0"/>
              <a:t>	</a:t>
            </a:r>
          </a:p>
          <a:p>
            <a:r>
              <a:rPr lang="en-US" sz="1200" i="1" dirty="0" smtClean="0"/>
              <a:t>Transition existing training	</a:t>
            </a:r>
            <a:r>
              <a:rPr lang="en-US" sz="1200" i="1" dirty="0" err="1" smtClean="0"/>
              <a:t>SteelCo</a:t>
            </a:r>
            <a:r>
              <a:rPr lang="en-US" sz="1200" i="1" dirty="0" smtClean="0"/>
              <a:t> – training dept		$3K		</a:t>
            </a:r>
            <a:r>
              <a:rPr lang="en-US" sz="1200" i="1" dirty="0" err="1" smtClean="0"/>
              <a:t>Da</a:t>
            </a:r>
            <a:r>
              <a:rPr lang="en-US" sz="1200" i="1" dirty="0" smtClean="0"/>
              <a:t>	</a:t>
            </a:r>
          </a:p>
          <a:p>
            <a:r>
              <a:rPr lang="en-US" sz="1200" i="1" dirty="0" smtClean="0"/>
              <a:t>Monitor efficacy	</a:t>
            </a:r>
            <a:r>
              <a:rPr lang="en-US" sz="1200" i="1" dirty="0" err="1" smtClean="0"/>
              <a:t>SteelCo</a:t>
            </a:r>
            <a:r>
              <a:rPr lang="en-US" sz="1200" i="1" dirty="0" smtClean="0"/>
              <a:t> -- HR			N/A		John</a:t>
            </a:r>
            <a:endParaRPr lang="en-US" sz="1200" i="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Litebulb"/>
          <p:cNvSpPr>
            <a:spLocks noEditPoints="1" noChangeArrowheads="1"/>
          </p:cNvSpPr>
          <p:nvPr/>
        </p:nvSpPr>
        <p:spPr bwMode="auto">
          <a:xfrm>
            <a:off x="431190" y="1400542"/>
            <a:ext cx="3076575" cy="461962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smtClean="0"/>
              <a:t>Our “ah-ha” moment</a:t>
            </a:r>
            <a:endParaRPr lang="en-US" dirty="0"/>
          </a:p>
        </p:txBody>
      </p:sp>
      <p:sp>
        <p:nvSpPr>
          <p:cNvPr id="3" name="Content Placeholder 2"/>
          <p:cNvSpPr>
            <a:spLocks noGrp="1"/>
          </p:cNvSpPr>
          <p:nvPr>
            <p:ph idx="1"/>
          </p:nvPr>
        </p:nvSpPr>
        <p:spPr>
          <a:xfrm>
            <a:off x="3819386" y="1726821"/>
            <a:ext cx="4480557" cy="4125337"/>
          </a:xfrm>
        </p:spPr>
        <p:txBody>
          <a:bodyPr>
            <a:normAutofit/>
          </a:bodyPr>
          <a:lstStyle/>
          <a:p>
            <a:r>
              <a:rPr lang="en-US" sz="1600" dirty="0" smtClean="0"/>
              <a:t>Over the last year, all three of us have spent time serving our biggest client, Steel Co, helping them develop a program to track inventory as it migrates across the shop floor.</a:t>
            </a:r>
          </a:p>
          <a:p>
            <a:endParaRPr lang="en-US" sz="1600" dirty="0" smtClean="0"/>
          </a:p>
          <a:p>
            <a:r>
              <a:rPr lang="en-US" sz="1600" dirty="0" smtClean="0"/>
              <a:t>We have noticed that many times when trying to schedule meetings, our clients were out at trainings. Although most trainings were only a few hours long, they were out all day in transit!</a:t>
            </a:r>
          </a:p>
          <a:p>
            <a:endParaRPr lang="en-US" sz="1600" dirty="0" smtClean="0"/>
          </a:p>
          <a:p>
            <a:r>
              <a:rPr lang="en-US" sz="1600" dirty="0" smtClean="0"/>
              <a:t>We thought, there has to be a way to use our experience in IT consulting to provide a virtual training solution that would allow workers to keep up-to-date on the latest processes and procedures, while remaining on-site.</a:t>
            </a:r>
          </a:p>
          <a:p>
            <a:endParaRPr lang="en-US" sz="1600" dirty="0" smtClean="0"/>
          </a:p>
          <a:p>
            <a:endParaRPr lang="en-US" sz="1600" dirty="0"/>
          </a:p>
        </p:txBody>
      </p:sp>
      <p:sp>
        <p:nvSpPr>
          <p:cNvPr id="12" name="TextBox 11"/>
          <p:cNvSpPr txBox="1"/>
          <p:nvPr/>
        </p:nvSpPr>
        <p:spPr>
          <a:xfrm>
            <a:off x="5528603" y="182879"/>
            <a:ext cx="3474724" cy="369332"/>
          </a:xfrm>
          <a:prstGeom prst="rect">
            <a:avLst/>
          </a:prstGeom>
          <a:noFill/>
        </p:spPr>
        <p:txBody>
          <a:bodyPr wrap="square" rtlCol="0">
            <a:spAutoFit/>
          </a:bodyPr>
          <a:lstStyle/>
          <a:p>
            <a:r>
              <a:rPr lang="en-US" dirty="0" smtClean="0"/>
              <a:t>ILLUSTRATIVE FINAL PRESENTATION</a:t>
            </a:r>
            <a:endParaRPr lang="en-US" dirty="0"/>
          </a:p>
        </p:txBody>
      </p:sp>
      <p:cxnSp>
        <p:nvCxnSpPr>
          <p:cNvPr id="13" name="Straight Connector 12"/>
          <p:cNvCxnSpPr/>
          <p:nvPr/>
        </p:nvCxnSpPr>
        <p:spPr>
          <a:xfrm>
            <a:off x="5556738" y="211015"/>
            <a:ext cx="331997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96594" y="504095"/>
            <a:ext cx="3319976"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4433456" cy="281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presentation (3/4)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a:t>
            </a:r>
            <a:r>
              <a:rPr lang="en-US" dirty="0" err="1" smtClean="0"/>
              <a:t>TrainAway</a:t>
            </a:r>
            <a:endParaRPr lang="en-US" dirty="0"/>
          </a:p>
        </p:txBody>
      </p:sp>
      <p:sp>
        <p:nvSpPr>
          <p:cNvPr id="3" name="Content Placeholder 2"/>
          <p:cNvSpPr>
            <a:spLocks noGrp="1"/>
          </p:cNvSpPr>
          <p:nvPr>
            <p:ph idx="1"/>
          </p:nvPr>
        </p:nvSpPr>
        <p:spPr>
          <a:xfrm>
            <a:off x="457200" y="1431385"/>
            <a:ext cx="8229600" cy="974188"/>
          </a:xfrm>
          <a:solidFill>
            <a:srgbClr val="92D050"/>
          </a:solidFill>
        </p:spPr>
        <p:txBody>
          <a:bodyPr>
            <a:normAutofit lnSpcReduction="10000"/>
          </a:bodyPr>
          <a:lstStyle/>
          <a:p>
            <a:pPr algn="ctr">
              <a:spcBef>
                <a:spcPts val="0"/>
              </a:spcBef>
              <a:buNone/>
            </a:pPr>
            <a:r>
              <a:rPr lang="en-US" sz="2000" dirty="0" smtClean="0"/>
              <a:t>Our company should use its IT expertise and network to develop a mobile</a:t>
            </a:r>
          </a:p>
          <a:p>
            <a:pPr algn="ctr">
              <a:spcBef>
                <a:spcPts val="0"/>
              </a:spcBef>
              <a:buNone/>
            </a:pPr>
            <a:r>
              <a:rPr lang="en-US" sz="2000" dirty="0" smtClean="0"/>
              <a:t>based training tool to reduce absenteeism at Steel Co, thereby improving</a:t>
            </a:r>
          </a:p>
          <a:p>
            <a:pPr algn="ctr">
              <a:spcBef>
                <a:spcPts val="0"/>
              </a:spcBef>
              <a:buNone/>
            </a:pPr>
            <a:r>
              <a:rPr lang="en-US" sz="2000" dirty="0" smtClean="0"/>
              <a:t>productivity</a:t>
            </a:r>
            <a:endParaRPr lang="en-US" sz="2000" dirty="0"/>
          </a:p>
        </p:txBody>
      </p:sp>
      <p:sp>
        <p:nvSpPr>
          <p:cNvPr id="19" name="TextBox 18"/>
          <p:cNvSpPr txBox="1"/>
          <p:nvPr/>
        </p:nvSpPr>
        <p:spPr>
          <a:xfrm>
            <a:off x="5528603" y="182879"/>
            <a:ext cx="3474724" cy="369332"/>
          </a:xfrm>
          <a:prstGeom prst="rect">
            <a:avLst/>
          </a:prstGeom>
          <a:noFill/>
        </p:spPr>
        <p:txBody>
          <a:bodyPr wrap="square" rtlCol="0">
            <a:spAutoFit/>
          </a:bodyPr>
          <a:lstStyle/>
          <a:p>
            <a:r>
              <a:rPr lang="en-US" dirty="0" smtClean="0"/>
              <a:t>ILLUSTRATIVE FINAL PRESENTATION</a:t>
            </a:r>
            <a:endParaRPr lang="en-US" dirty="0"/>
          </a:p>
        </p:txBody>
      </p:sp>
      <p:cxnSp>
        <p:nvCxnSpPr>
          <p:cNvPr id="20" name="Straight Connector 19"/>
          <p:cNvCxnSpPr/>
          <p:nvPr/>
        </p:nvCxnSpPr>
        <p:spPr>
          <a:xfrm>
            <a:off x="5556738" y="211015"/>
            <a:ext cx="331997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96594" y="504095"/>
            <a:ext cx="3319976" cy="1"/>
          </a:xfrm>
          <a:prstGeom prst="line">
            <a:avLst/>
          </a:prstGeom>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2" cstate="print"/>
          <a:srcRect l="9859" t="8451" r="16901" b="14437"/>
          <a:stretch>
            <a:fillRect/>
          </a:stretch>
        </p:blipFill>
        <p:spPr bwMode="auto">
          <a:xfrm>
            <a:off x="3338289" y="2888341"/>
            <a:ext cx="2365828" cy="3321261"/>
          </a:xfrm>
          <a:prstGeom prst="rect">
            <a:avLst/>
          </a:prstGeom>
          <a:noFill/>
          <a:ln w="9525">
            <a:noFill/>
            <a:miter lim="800000"/>
            <a:headEnd/>
            <a:tailEnd/>
          </a:ln>
        </p:spPr>
      </p:pic>
      <p:sp>
        <p:nvSpPr>
          <p:cNvPr id="44" name="TextBox 43"/>
          <p:cNvSpPr txBox="1"/>
          <p:nvPr/>
        </p:nvSpPr>
        <p:spPr>
          <a:xfrm>
            <a:off x="6357257" y="2757718"/>
            <a:ext cx="2612572" cy="923330"/>
          </a:xfrm>
          <a:prstGeom prst="rect">
            <a:avLst/>
          </a:prstGeom>
          <a:noFill/>
        </p:spPr>
        <p:txBody>
          <a:bodyPr wrap="square" rtlCol="0">
            <a:spAutoFit/>
          </a:bodyPr>
          <a:lstStyle/>
          <a:p>
            <a:r>
              <a:rPr lang="en-US" dirty="0" smtClean="0"/>
              <a:t>Safety training on new finishing process (8 hours saved)</a:t>
            </a:r>
            <a:endParaRPr lang="en-US" dirty="0"/>
          </a:p>
        </p:txBody>
      </p:sp>
      <p:cxnSp>
        <p:nvCxnSpPr>
          <p:cNvPr id="46" name="Straight Arrow Connector 45"/>
          <p:cNvCxnSpPr>
            <a:endCxn id="44" idx="1"/>
          </p:cNvCxnSpPr>
          <p:nvPr/>
        </p:nvCxnSpPr>
        <p:spPr>
          <a:xfrm flipV="1">
            <a:off x="5283200" y="3219383"/>
            <a:ext cx="1074057" cy="3511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334000" y="3984175"/>
            <a:ext cx="1052286" cy="1523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350003" y="3926098"/>
            <a:ext cx="2612572" cy="646331"/>
          </a:xfrm>
          <a:prstGeom prst="rect">
            <a:avLst/>
          </a:prstGeom>
          <a:noFill/>
        </p:spPr>
        <p:txBody>
          <a:bodyPr wrap="square" rtlCol="0">
            <a:spAutoFit/>
          </a:bodyPr>
          <a:lstStyle/>
          <a:p>
            <a:r>
              <a:rPr lang="en-US" dirty="0" smtClean="0"/>
              <a:t>Video message from new CEO (20 min saved)</a:t>
            </a:r>
            <a:endParaRPr lang="en-US" dirty="0"/>
          </a:p>
        </p:txBody>
      </p:sp>
      <p:cxnSp>
        <p:nvCxnSpPr>
          <p:cNvPr id="54" name="Straight Arrow Connector 53"/>
          <p:cNvCxnSpPr/>
          <p:nvPr/>
        </p:nvCxnSpPr>
        <p:spPr>
          <a:xfrm rot="10800000">
            <a:off x="2685143" y="3164114"/>
            <a:ext cx="878114" cy="4426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flipV="1">
            <a:off x="2569029" y="4020461"/>
            <a:ext cx="1045028" cy="29028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61258" y="2852062"/>
            <a:ext cx="2786742" cy="646331"/>
          </a:xfrm>
          <a:prstGeom prst="rect">
            <a:avLst/>
          </a:prstGeom>
          <a:noFill/>
        </p:spPr>
        <p:txBody>
          <a:bodyPr wrap="square" rtlCol="0">
            <a:spAutoFit/>
          </a:bodyPr>
          <a:lstStyle/>
          <a:p>
            <a:r>
              <a:rPr lang="en-US" dirty="0" smtClean="0"/>
              <a:t>Diversity training (8 hours saved)</a:t>
            </a:r>
            <a:endParaRPr lang="en-US" dirty="0"/>
          </a:p>
        </p:txBody>
      </p:sp>
      <p:sp>
        <p:nvSpPr>
          <p:cNvPr id="59" name="TextBox 58"/>
          <p:cNvSpPr txBox="1"/>
          <p:nvPr/>
        </p:nvSpPr>
        <p:spPr>
          <a:xfrm>
            <a:off x="181436" y="4020442"/>
            <a:ext cx="2677883" cy="646331"/>
          </a:xfrm>
          <a:prstGeom prst="rect">
            <a:avLst/>
          </a:prstGeom>
          <a:noFill/>
        </p:spPr>
        <p:txBody>
          <a:bodyPr wrap="square" rtlCol="0">
            <a:spAutoFit/>
          </a:bodyPr>
          <a:lstStyle/>
          <a:p>
            <a:r>
              <a:rPr lang="en-US" dirty="0" smtClean="0"/>
              <a:t>Training on new  process (48 hours saved)</a:t>
            </a:r>
            <a:endParaRPr lang="en-US" dirty="0"/>
          </a:p>
        </p:txBody>
      </p:sp>
      <p:sp>
        <p:nvSpPr>
          <p:cNvPr id="18" name="Rectangle 17"/>
          <p:cNvSpPr/>
          <p:nvPr/>
        </p:nvSpPr>
        <p:spPr>
          <a:xfrm>
            <a:off x="0" y="0"/>
            <a:ext cx="4433456" cy="281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presentation (4/4)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54182" y="789709"/>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5" name="Oval 4"/>
          <p:cNvSpPr/>
          <p:nvPr/>
        </p:nvSpPr>
        <p:spPr>
          <a:xfrm>
            <a:off x="2327564" y="346364"/>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6" name="Oval 5"/>
          <p:cNvSpPr/>
          <p:nvPr/>
        </p:nvSpPr>
        <p:spPr>
          <a:xfrm>
            <a:off x="207817" y="1330037"/>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7" name="Oval 6"/>
          <p:cNvSpPr/>
          <p:nvPr/>
        </p:nvSpPr>
        <p:spPr>
          <a:xfrm>
            <a:off x="1704110" y="1163781"/>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8" name="Oval 7"/>
          <p:cNvSpPr/>
          <p:nvPr/>
        </p:nvSpPr>
        <p:spPr>
          <a:xfrm>
            <a:off x="2923311" y="900545"/>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9" name="Oval 8"/>
          <p:cNvSpPr/>
          <p:nvPr/>
        </p:nvSpPr>
        <p:spPr>
          <a:xfrm>
            <a:off x="831273" y="2493816"/>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11" name="Oval 10"/>
          <p:cNvSpPr/>
          <p:nvPr/>
        </p:nvSpPr>
        <p:spPr>
          <a:xfrm>
            <a:off x="2840183" y="1551708"/>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12" name="Oval 11"/>
          <p:cNvSpPr/>
          <p:nvPr/>
        </p:nvSpPr>
        <p:spPr>
          <a:xfrm>
            <a:off x="886693" y="110840"/>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13" name="Oval 12"/>
          <p:cNvSpPr/>
          <p:nvPr/>
        </p:nvSpPr>
        <p:spPr>
          <a:xfrm>
            <a:off x="3214256" y="2230581"/>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14" name="Oval 13"/>
          <p:cNvSpPr/>
          <p:nvPr/>
        </p:nvSpPr>
        <p:spPr>
          <a:xfrm>
            <a:off x="1953491" y="2036618"/>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15" name="Oval 14"/>
          <p:cNvSpPr/>
          <p:nvPr/>
        </p:nvSpPr>
        <p:spPr>
          <a:xfrm>
            <a:off x="706582" y="1870362"/>
            <a:ext cx="1163782" cy="457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a:t>
            </a:r>
          </a:p>
        </p:txBody>
      </p:sp>
      <p:sp>
        <p:nvSpPr>
          <p:cNvPr id="16" name="Down Arrow 15"/>
          <p:cNvSpPr/>
          <p:nvPr/>
        </p:nvSpPr>
        <p:spPr>
          <a:xfrm>
            <a:off x="1842638" y="3020291"/>
            <a:ext cx="942109" cy="1745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3965" y="4973781"/>
            <a:ext cx="2092036" cy="7204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Invention</a:t>
            </a:r>
            <a:endParaRPr lang="en-US" sz="2400" dirty="0"/>
          </a:p>
        </p:txBody>
      </p:sp>
      <p:sp>
        <p:nvSpPr>
          <p:cNvPr id="19" name="Rectangle 18"/>
          <p:cNvSpPr/>
          <p:nvPr/>
        </p:nvSpPr>
        <p:spPr>
          <a:xfrm>
            <a:off x="2424548" y="4821375"/>
            <a:ext cx="1302327" cy="4156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Proposal</a:t>
            </a:r>
            <a:endParaRPr lang="en-US" sz="2400" dirty="0"/>
          </a:p>
        </p:txBody>
      </p:sp>
      <p:sp>
        <p:nvSpPr>
          <p:cNvPr id="20" name="Rectangle 19"/>
          <p:cNvSpPr/>
          <p:nvPr/>
        </p:nvSpPr>
        <p:spPr>
          <a:xfrm>
            <a:off x="124683" y="5902038"/>
            <a:ext cx="1399314" cy="7342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Product</a:t>
            </a:r>
            <a:endParaRPr lang="en-US" sz="2400" dirty="0"/>
          </a:p>
        </p:txBody>
      </p:sp>
      <p:sp>
        <p:nvSpPr>
          <p:cNvPr id="21" name="Rectangle 20"/>
          <p:cNvSpPr/>
          <p:nvPr/>
        </p:nvSpPr>
        <p:spPr>
          <a:xfrm>
            <a:off x="1717945" y="6206840"/>
            <a:ext cx="1953496" cy="4849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Innovation</a:t>
            </a:r>
            <a:endParaRPr lang="en-US" sz="2400" dirty="0"/>
          </a:p>
        </p:txBody>
      </p:sp>
      <p:sp>
        <p:nvSpPr>
          <p:cNvPr id="22" name="Rectangle 21"/>
          <p:cNvSpPr/>
          <p:nvPr/>
        </p:nvSpPr>
        <p:spPr>
          <a:xfrm>
            <a:off x="2535387" y="5527966"/>
            <a:ext cx="1260763" cy="5126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Strategy</a:t>
            </a:r>
            <a:endParaRPr lang="en-US" sz="2400" dirty="0"/>
          </a:p>
        </p:txBody>
      </p:sp>
      <p:sp>
        <p:nvSpPr>
          <p:cNvPr id="23" name="Down Arrow 22"/>
          <p:cNvSpPr/>
          <p:nvPr/>
        </p:nvSpPr>
        <p:spPr>
          <a:xfrm rot="16200000">
            <a:off x="4599709" y="4918364"/>
            <a:ext cx="942109" cy="1745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16-Point Star 23"/>
          <p:cNvSpPr/>
          <p:nvPr/>
        </p:nvSpPr>
        <p:spPr>
          <a:xfrm>
            <a:off x="6054436" y="5070764"/>
            <a:ext cx="2854037" cy="1537854"/>
          </a:xfrm>
          <a:prstGeom prst="star1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Change</a:t>
            </a:r>
            <a:endParaRPr lang="en-US" sz="3200" dirty="0"/>
          </a:p>
        </p:txBody>
      </p:sp>
      <p:sp>
        <p:nvSpPr>
          <p:cNvPr id="25" name="TextBox 24"/>
          <p:cNvSpPr txBox="1"/>
          <p:nvPr/>
        </p:nvSpPr>
        <p:spPr>
          <a:xfrm>
            <a:off x="4973787" y="360210"/>
            <a:ext cx="4003964" cy="1815882"/>
          </a:xfrm>
          <a:prstGeom prst="rect">
            <a:avLst/>
          </a:prstGeom>
          <a:noFill/>
        </p:spPr>
        <p:txBody>
          <a:bodyPr wrap="square" rtlCol="0">
            <a:spAutoFit/>
          </a:bodyPr>
          <a:lstStyle/>
          <a:p>
            <a:r>
              <a:rPr lang="en-US" sz="2800" dirty="0" err="1" smtClean="0"/>
              <a:t>Hackathons</a:t>
            </a:r>
            <a:r>
              <a:rPr lang="en-US" sz="2800" dirty="0" smtClean="0"/>
              <a:t> provide a mechanism to develop ideas, which can then be implemented.</a:t>
            </a:r>
            <a:endParaRPr lang="en-US" sz="2800" dirty="0"/>
          </a:p>
        </p:txBody>
      </p:sp>
      <p:sp>
        <p:nvSpPr>
          <p:cNvPr id="27" name="TextBox 26"/>
          <p:cNvSpPr txBox="1"/>
          <p:nvPr/>
        </p:nvSpPr>
        <p:spPr>
          <a:xfrm>
            <a:off x="0" y="3616029"/>
            <a:ext cx="2189018" cy="338554"/>
          </a:xfrm>
          <a:prstGeom prst="rect">
            <a:avLst/>
          </a:prstGeom>
          <a:noFill/>
        </p:spPr>
        <p:txBody>
          <a:bodyPr wrap="square" rtlCol="0">
            <a:spAutoFit/>
          </a:bodyPr>
          <a:lstStyle/>
          <a:p>
            <a:r>
              <a:rPr lang="en-US" sz="1600" dirty="0" smtClean="0"/>
              <a:t>(</a:t>
            </a:r>
            <a:r>
              <a:rPr lang="en-US" sz="1600" dirty="0" err="1" smtClean="0"/>
              <a:t>Hackathons</a:t>
            </a:r>
            <a:r>
              <a:rPr lang="en-US" sz="1600" dirty="0" smtClean="0"/>
              <a:t> do this)</a:t>
            </a:r>
            <a:endParaRPr lang="en-US" sz="1600" dirty="0"/>
          </a:p>
        </p:txBody>
      </p:sp>
      <p:sp>
        <p:nvSpPr>
          <p:cNvPr id="28" name="TextBox 27"/>
          <p:cNvSpPr txBox="1"/>
          <p:nvPr/>
        </p:nvSpPr>
        <p:spPr>
          <a:xfrm>
            <a:off x="4412147" y="6317238"/>
            <a:ext cx="1060193" cy="338554"/>
          </a:xfrm>
          <a:prstGeom prst="rect">
            <a:avLst/>
          </a:prstGeom>
          <a:noFill/>
        </p:spPr>
        <p:txBody>
          <a:bodyPr wrap="square" rtlCol="0">
            <a:spAutoFit/>
          </a:bodyPr>
          <a:lstStyle/>
          <a:p>
            <a:r>
              <a:rPr lang="en-US" sz="1600" dirty="0" smtClean="0"/>
              <a:t>(and this)</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Wind Turbines">
            <a:hlinkClick r:id="rId2"/>
          </p:cNvPr>
          <p:cNvPicPr>
            <a:picLocks noChangeAspect="1" noChangeArrowheads="1"/>
          </p:cNvPicPr>
          <p:nvPr/>
        </p:nvPicPr>
        <p:blipFill>
          <a:blip r:embed="rId3" cstate="print"/>
          <a:srcRect l="11111"/>
          <a:stretch>
            <a:fillRect/>
          </a:stretch>
        </p:blipFill>
        <p:spPr bwMode="auto">
          <a:xfrm>
            <a:off x="0" y="0"/>
            <a:ext cx="9144000" cy="6858000"/>
          </a:xfrm>
          <a:prstGeom prst="rect">
            <a:avLst/>
          </a:prstGeom>
          <a:noFill/>
        </p:spPr>
      </p:pic>
      <p:sp>
        <p:nvSpPr>
          <p:cNvPr id="5" name="TextBox 4"/>
          <p:cNvSpPr txBox="1"/>
          <p:nvPr/>
        </p:nvSpPr>
        <p:spPr>
          <a:xfrm>
            <a:off x="2964872" y="0"/>
            <a:ext cx="6179128" cy="954107"/>
          </a:xfrm>
          <a:prstGeom prst="rect">
            <a:avLst/>
          </a:prstGeom>
          <a:noFill/>
        </p:spPr>
        <p:txBody>
          <a:bodyPr wrap="square" rtlCol="0">
            <a:spAutoFit/>
          </a:bodyPr>
          <a:lstStyle/>
          <a:p>
            <a:r>
              <a:rPr lang="en-US" sz="2800" dirty="0" smtClean="0"/>
              <a:t>Ideas require dedicated time, thought, and analysis to become reality.</a:t>
            </a:r>
            <a:endParaRPr lang="en-US" sz="2800" dirty="0"/>
          </a:p>
        </p:txBody>
      </p:sp>
      <p:pic>
        <p:nvPicPr>
          <p:cNvPr id="6" name="Picture 2" descr="File:Beebe Windmill Isometric of Machinery Long Island NY.jpg">
            <a:hlinkClick r:id="rId4"/>
          </p:cNvPr>
          <p:cNvPicPr>
            <a:picLocks noChangeAspect="1" noChangeArrowheads="1"/>
          </p:cNvPicPr>
          <p:nvPr/>
        </p:nvPicPr>
        <p:blipFill>
          <a:blip r:embed="rId5" cstate="print"/>
          <a:srcRect/>
          <a:stretch>
            <a:fillRect/>
          </a:stretch>
        </p:blipFill>
        <p:spPr bwMode="auto">
          <a:xfrm>
            <a:off x="2725803" y="4572001"/>
            <a:ext cx="1151352" cy="1732815"/>
          </a:xfrm>
          <a:prstGeom prst="rect">
            <a:avLst/>
          </a:prstGeom>
          <a:noFill/>
        </p:spPr>
      </p:pic>
      <p:pic>
        <p:nvPicPr>
          <p:cNvPr id="7" name="Picture 10" descr="Traditional Windmill">
            <a:hlinkClick r:id="rId6"/>
          </p:cNvPr>
          <p:cNvPicPr>
            <a:picLocks noChangeAspect="1" noChangeArrowheads="1"/>
          </p:cNvPicPr>
          <p:nvPr/>
        </p:nvPicPr>
        <p:blipFill>
          <a:blip r:embed="rId7" cstate="print"/>
          <a:srcRect/>
          <a:stretch>
            <a:fillRect/>
          </a:stretch>
        </p:blipFill>
        <p:spPr bwMode="auto">
          <a:xfrm>
            <a:off x="5106662" y="4620990"/>
            <a:ext cx="1089890" cy="1634836"/>
          </a:xfrm>
          <a:prstGeom prst="rect">
            <a:avLst/>
          </a:prstGeom>
          <a:noFill/>
        </p:spPr>
      </p:pic>
      <p:pic>
        <p:nvPicPr>
          <p:cNvPr id="8" name="Picture 16" descr="http://upload.wikimedia.org/wikipedia/commons/7/70/High-Current_Copper-Brush_Commutated_Dynamo.jpg"/>
          <p:cNvPicPr>
            <a:picLocks noChangeAspect="1" noChangeArrowheads="1"/>
          </p:cNvPicPr>
          <p:nvPr/>
        </p:nvPicPr>
        <p:blipFill>
          <a:blip r:embed="rId8" cstate="print"/>
          <a:srcRect/>
          <a:stretch>
            <a:fillRect/>
          </a:stretch>
        </p:blipFill>
        <p:spPr bwMode="auto">
          <a:xfrm rot="5400000">
            <a:off x="7236381" y="4810668"/>
            <a:ext cx="1634838" cy="1255481"/>
          </a:xfrm>
          <a:prstGeom prst="rect">
            <a:avLst/>
          </a:prstGeom>
          <a:noFill/>
        </p:spPr>
      </p:pic>
      <p:pic>
        <p:nvPicPr>
          <p:cNvPr id="9" name="Picture 14" descr="Windy Day">
            <a:hlinkClick r:id="rId9"/>
          </p:cNvPr>
          <p:cNvPicPr>
            <a:picLocks noChangeAspect="1" noChangeArrowheads="1"/>
          </p:cNvPicPr>
          <p:nvPr/>
        </p:nvPicPr>
        <p:blipFill>
          <a:blip r:embed="rId10" cstate="print"/>
          <a:srcRect l="4967" t="18931" r="53171"/>
          <a:stretch>
            <a:fillRect/>
          </a:stretch>
        </p:blipFill>
        <p:spPr bwMode="auto">
          <a:xfrm>
            <a:off x="540332" y="4710235"/>
            <a:ext cx="955964" cy="1456346"/>
          </a:xfrm>
          <a:prstGeom prst="rect">
            <a:avLst/>
          </a:prstGeom>
          <a:noFill/>
        </p:spPr>
      </p:pic>
      <p:sp>
        <p:nvSpPr>
          <p:cNvPr id="10" name="Down Arrow 9"/>
          <p:cNvSpPr/>
          <p:nvPr/>
        </p:nvSpPr>
        <p:spPr>
          <a:xfrm rot="16200000">
            <a:off x="1882450" y="5022772"/>
            <a:ext cx="457199" cy="831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4263309" y="5022772"/>
            <a:ext cx="457199" cy="831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6582706" y="5022772"/>
            <a:ext cx="457199" cy="831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6255" y="6585653"/>
            <a:ext cx="9324110" cy="261610"/>
          </a:xfrm>
          <a:prstGeom prst="rect">
            <a:avLst/>
          </a:prstGeom>
        </p:spPr>
        <p:txBody>
          <a:bodyPr wrap="square">
            <a:spAutoFit/>
          </a:bodyPr>
          <a:lstStyle/>
          <a:p>
            <a:pPr algn="r"/>
            <a:r>
              <a:rPr lang="en-US" sz="1050" dirty="0" smtClean="0"/>
              <a:t>http://www.publicdomainpictures.net/view-image.php?image=1696&amp;picture=wind-turbines</a:t>
            </a:r>
            <a:endParaRPr lang="en-US" sz="105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omputer Monitor Isolated"/>
          <p:cNvPicPr>
            <a:picLocks noChangeAspect="1" noChangeArrowheads="1"/>
          </p:cNvPicPr>
          <p:nvPr/>
        </p:nvPicPr>
        <p:blipFill>
          <a:blip r:embed="rId2" cstate="print"/>
          <a:srcRect/>
          <a:stretch>
            <a:fillRect/>
          </a:stretch>
        </p:blipFill>
        <p:spPr bwMode="auto">
          <a:xfrm>
            <a:off x="0" y="2140061"/>
            <a:ext cx="7079673" cy="4717939"/>
          </a:xfrm>
          <a:prstGeom prst="rect">
            <a:avLst/>
          </a:prstGeom>
          <a:noFill/>
        </p:spPr>
      </p:pic>
      <p:sp>
        <p:nvSpPr>
          <p:cNvPr id="5" name="TextBox 4"/>
          <p:cNvSpPr txBox="1"/>
          <p:nvPr/>
        </p:nvSpPr>
        <p:spPr>
          <a:xfrm>
            <a:off x="872836" y="360210"/>
            <a:ext cx="8104915" cy="584775"/>
          </a:xfrm>
          <a:prstGeom prst="rect">
            <a:avLst/>
          </a:prstGeom>
          <a:noFill/>
        </p:spPr>
        <p:txBody>
          <a:bodyPr wrap="square" rtlCol="0">
            <a:spAutoFit/>
          </a:bodyPr>
          <a:lstStyle/>
          <a:p>
            <a:r>
              <a:rPr lang="en-US" sz="3200" dirty="0" err="1" smtClean="0"/>
              <a:t>Hackathons</a:t>
            </a:r>
            <a:r>
              <a:rPr lang="en-US" sz="3200" dirty="0" smtClean="0"/>
              <a:t> have worked for tech companies.  </a:t>
            </a:r>
          </a:p>
        </p:txBody>
      </p:sp>
      <p:sp>
        <p:nvSpPr>
          <p:cNvPr id="6" name="TextBox 5"/>
          <p:cNvSpPr txBox="1"/>
          <p:nvPr/>
        </p:nvSpPr>
        <p:spPr>
          <a:xfrm>
            <a:off x="1288473" y="1163755"/>
            <a:ext cx="7135091" cy="1077218"/>
          </a:xfrm>
          <a:prstGeom prst="rect">
            <a:avLst/>
          </a:prstGeom>
          <a:noFill/>
        </p:spPr>
        <p:txBody>
          <a:bodyPr wrap="square" rtlCol="0">
            <a:spAutoFit/>
          </a:bodyPr>
          <a:lstStyle/>
          <a:p>
            <a:pPr algn="r"/>
            <a:r>
              <a:rPr lang="en-US" sz="3200" dirty="0" smtClean="0"/>
              <a:t>But that doesn’t mean they won’t work well for other kinds of companies, too.  </a:t>
            </a:r>
          </a:p>
        </p:txBody>
      </p:sp>
      <p:sp>
        <p:nvSpPr>
          <p:cNvPr id="7" name="Rectangle 6"/>
          <p:cNvSpPr/>
          <p:nvPr/>
        </p:nvSpPr>
        <p:spPr>
          <a:xfrm>
            <a:off x="2826326" y="6594764"/>
            <a:ext cx="6317673" cy="263236"/>
          </a:xfrm>
          <a:prstGeom prst="rect">
            <a:avLst/>
          </a:prstGeom>
        </p:spPr>
        <p:txBody>
          <a:bodyPr wrap="square">
            <a:spAutoFit/>
          </a:bodyPr>
          <a:lstStyle/>
          <a:p>
            <a:pPr algn="r"/>
            <a:r>
              <a:rPr lang="en-US" sz="1100" dirty="0" smtClean="0"/>
              <a:t>http://www.publicdomainpictures.net/view-image.php?image=12800&amp;picture=computer-monitor-isolated</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Hackathon</a:t>
            </a:r>
            <a:endParaRPr lang="en-US" dirty="0"/>
          </a:p>
        </p:txBody>
      </p:sp>
      <p:sp>
        <p:nvSpPr>
          <p:cNvPr id="5" name="TextBox 4"/>
          <p:cNvSpPr txBox="1"/>
          <p:nvPr/>
        </p:nvSpPr>
        <p:spPr>
          <a:xfrm>
            <a:off x="498764" y="1191491"/>
            <a:ext cx="8160327" cy="5262979"/>
          </a:xfrm>
          <a:prstGeom prst="rect">
            <a:avLst/>
          </a:prstGeom>
          <a:noFill/>
        </p:spPr>
        <p:txBody>
          <a:bodyPr wrap="square" rtlCol="0">
            <a:spAutoFit/>
          </a:bodyPr>
          <a:lstStyle/>
          <a:p>
            <a:pPr>
              <a:buFont typeface="Arial" pitchFamily="34" charset="0"/>
              <a:buChar char="•"/>
            </a:pPr>
            <a:r>
              <a:rPr lang="en-US" sz="2400" dirty="0" smtClean="0"/>
              <a:t>What is it?</a:t>
            </a:r>
          </a:p>
          <a:p>
            <a:pPr lvl="1">
              <a:buFont typeface="Arial" pitchFamily="34" charset="0"/>
              <a:buChar char="•"/>
            </a:pPr>
            <a:r>
              <a:rPr lang="en-US" sz="2400" dirty="0" smtClean="0"/>
              <a:t>A day-long, focused, team-based event where employees can come together to develop ideas into business proposals.</a:t>
            </a:r>
          </a:p>
          <a:p>
            <a:pPr lvl="1">
              <a:buFont typeface="Arial" pitchFamily="34" charset="0"/>
              <a:buChar char="•"/>
            </a:pPr>
            <a:endParaRPr lang="en-US" sz="2400" dirty="0" smtClean="0"/>
          </a:p>
          <a:p>
            <a:pPr>
              <a:buFont typeface="Arial" pitchFamily="34" charset="0"/>
              <a:buChar char="•"/>
            </a:pPr>
            <a:r>
              <a:rPr lang="en-US" sz="2400" dirty="0" smtClean="0"/>
              <a:t>Benefits</a:t>
            </a:r>
          </a:p>
          <a:p>
            <a:pPr lvl="1">
              <a:buFont typeface="Arial" pitchFamily="34" charset="0"/>
              <a:buChar char="•"/>
            </a:pPr>
            <a:r>
              <a:rPr lang="en-US" sz="2400" dirty="0" smtClean="0"/>
              <a:t>New breakthrough ideas</a:t>
            </a:r>
          </a:p>
          <a:p>
            <a:pPr lvl="1">
              <a:buFont typeface="Arial" pitchFamily="34" charset="0"/>
              <a:buChar char="•"/>
            </a:pPr>
            <a:r>
              <a:rPr lang="en-US" sz="2400" dirty="0" smtClean="0"/>
              <a:t>Higher employee morale</a:t>
            </a:r>
          </a:p>
          <a:p>
            <a:pPr lvl="1">
              <a:buFont typeface="Arial" pitchFamily="34" charset="0"/>
              <a:buChar char="•"/>
            </a:pPr>
            <a:r>
              <a:rPr lang="en-US" sz="2400" dirty="0" smtClean="0"/>
              <a:t>Signals firm’s commitment to innovation</a:t>
            </a:r>
          </a:p>
          <a:p>
            <a:pPr lvl="1">
              <a:buFont typeface="Arial" pitchFamily="34" charset="0"/>
              <a:buChar char="•"/>
            </a:pPr>
            <a:endParaRPr lang="en-US" sz="2400" dirty="0" smtClean="0"/>
          </a:p>
          <a:p>
            <a:pPr>
              <a:buFont typeface="Arial" pitchFamily="34" charset="0"/>
              <a:buChar char="•"/>
            </a:pPr>
            <a:r>
              <a:rPr lang="en-US" sz="2400" dirty="0" smtClean="0"/>
              <a:t>Requirements</a:t>
            </a:r>
          </a:p>
          <a:p>
            <a:pPr lvl="1">
              <a:buFont typeface="Arial" pitchFamily="34" charset="0"/>
              <a:buChar char="•"/>
            </a:pPr>
            <a:r>
              <a:rPr lang="en-US" sz="2400" dirty="0" smtClean="0"/>
              <a:t>$1K budget for food, printing, etc.</a:t>
            </a:r>
          </a:p>
          <a:p>
            <a:pPr lvl="1">
              <a:buFont typeface="Arial" pitchFamily="34" charset="0"/>
              <a:buChar char="•"/>
            </a:pPr>
            <a:r>
              <a:rPr lang="en-US" sz="2400" dirty="0" smtClean="0"/>
              <a:t>“Keeping the lights on” on a Saturday</a:t>
            </a:r>
          </a:p>
          <a:p>
            <a:pPr lvl="1">
              <a:buFont typeface="Arial" pitchFamily="34" charset="0"/>
              <a:buChar char="•"/>
            </a:pPr>
            <a:r>
              <a:rPr lang="en-US" sz="2400" dirty="0" smtClean="0"/>
              <a:t>Set aside $5K innovation budget to implement ideas</a:t>
            </a:r>
          </a:p>
          <a:p>
            <a:pPr lvl="1">
              <a:buFont typeface="Arial" pitchFamily="34" charset="0"/>
              <a:buChar char="•"/>
            </a:pPr>
            <a:r>
              <a:rPr lang="en-US" sz="2400" dirty="0" smtClean="0"/>
              <a:t>Commitment/endorsement of senior leadership</a:t>
            </a:r>
          </a:p>
        </p:txBody>
      </p:sp>
      <p:sp>
        <p:nvSpPr>
          <p:cNvPr id="6" name="Rectangle 5"/>
          <p:cNvSpPr/>
          <p:nvPr/>
        </p:nvSpPr>
        <p:spPr>
          <a:xfrm>
            <a:off x="0" y="0"/>
            <a:ext cx="4433456" cy="281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For use in presentation to management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2"/>
            <a:ext cx="8229600" cy="1143000"/>
          </a:xfrm>
        </p:spPr>
        <p:txBody>
          <a:bodyPr/>
          <a:lstStyle/>
          <a:p>
            <a:r>
              <a:rPr lang="en-US" dirty="0" smtClean="0"/>
              <a:t>Detailed proposal</a:t>
            </a:r>
            <a:endParaRPr lang="en-US" dirty="0"/>
          </a:p>
        </p:txBody>
      </p:sp>
      <p:sp>
        <p:nvSpPr>
          <p:cNvPr id="4" name="Rectangle 3"/>
          <p:cNvSpPr/>
          <p:nvPr/>
        </p:nvSpPr>
        <p:spPr>
          <a:xfrm>
            <a:off x="110844" y="3574579"/>
            <a:ext cx="4143396" cy="44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a:t>
            </a:r>
            <a:endParaRPr lang="en-US" dirty="0"/>
          </a:p>
        </p:txBody>
      </p:sp>
      <p:sp>
        <p:nvSpPr>
          <p:cNvPr id="5" name="Rectangle 4"/>
          <p:cNvSpPr/>
          <p:nvPr/>
        </p:nvSpPr>
        <p:spPr>
          <a:xfrm>
            <a:off x="110844" y="2618565"/>
            <a:ext cx="4143396" cy="44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a:t>
            </a:r>
            <a:endParaRPr lang="en-US" dirty="0"/>
          </a:p>
        </p:txBody>
      </p:sp>
      <p:sp>
        <p:nvSpPr>
          <p:cNvPr id="6" name="Rectangle 5"/>
          <p:cNvSpPr/>
          <p:nvPr/>
        </p:nvSpPr>
        <p:spPr>
          <a:xfrm>
            <a:off x="4724394" y="1039218"/>
            <a:ext cx="4143396" cy="44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Theme?</a:t>
            </a:r>
            <a:endParaRPr lang="en-US" dirty="0"/>
          </a:p>
        </p:txBody>
      </p:sp>
      <p:sp>
        <p:nvSpPr>
          <p:cNvPr id="7" name="Rectangle 6"/>
          <p:cNvSpPr/>
          <p:nvPr/>
        </p:nvSpPr>
        <p:spPr>
          <a:xfrm>
            <a:off x="110844" y="1025267"/>
            <a:ext cx="4143396" cy="44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a:t>
            </a:r>
            <a:endParaRPr lang="en-US" dirty="0"/>
          </a:p>
        </p:txBody>
      </p:sp>
      <p:sp>
        <p:nvSpPr>
          <p:cNvPr id="8" name="Rectangle 7"/>
          <p:cNvSpPr/>
          <p:nvPr/>
        </p:nvSpPr>
        <p:spPr>
          <a:xfrm>
            <a:off x="4724394" y="2133678"/>
            <a:ext cx="4143396" cy="44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Benefits?</a:t>
            </a:r>
            <a:endParaRPr lang="en-US" dirty="0"/>
          </a:p>
        </p:txBody>
      </p:sp>
      <p:sp>
        <p:nvSpPr>
          <p:cNvPr id="9" name="Rectangle 8"/>
          <p:cNvSpPr/>
          <p:nvPr/>
        </p:nvSpPr>
        <p:spPr>
          <a:xfrm>
            <a:off x="4724394" y="3574533"/>
            <a:ext cx="4143396" cy="44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Resources?</a:t>
            </a:r>
            <a:endParaRPr lang="en-US" dirty="0"/>
          </a:p>
        </p:txBody>
      </p:sp>
      <p:sp>
        <p:nvSpPr>
          <p:cNvPr id="10" name="Rectangle 9"/>
          <p:cNvSpPr/>
          <p:nvPr/>
        </p:nvSpPr>
        <p:spPr>
          <a:xfrm>
            <a:off x="110842" y="4779901"/>
            <a:ext cx="4143396" cy="44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a:t>
            </a:r>
            <a:endParaRPr lang="en-US" dirty="0"/>
          </a:p>
        </p:txBody>
      </p:sp>
      <p:sp>
        <p:nvSpPr>
          <p:cNvPr id="11" name="TextBox 10"/>
          <p:cNvSpPr txBox="1"/>
          <p:nvPr/>
        </p:nvSpPr>
        <p:spPr>
          <a:xfrm>
            <a:off x="110840" y="1496282"/>
            <a:ext cx="4128651" cy="923330"/>
          </a:xfrm>
          <a:prstGeom prst="rect">
            <a:avLst/>
          </a:prstGeom>
          <a:noFill/>
        </p:spPr>
        <p:txBody>
          <a:bodyPr wrap="square" rtlCol="0">
            <a:spAutoFit/>
          </a:bodyPr>
          <a:lstStyle/>
          <a:p>
            <a:pPr>
              <a:buFont typeface="Arial" pitchFamily="34" charset="0"/>
              <a:buChar char="•"/>
            </a:pPr>
            <a:r>
              <a:rPr lang="en-US" dirty="0" smtClean="0"/>
              <a:t>A day-long, focused, team-based event where employees can come together to develop ideas into business proposals.</a:t>
            </a:r>
          </a:p>
        </p:txBody>
      </p:sp>
      <p:sp>
        <p:nvSpPr>
          <p:cNvPr id="12" name="TextBox 11"/>
          <p:cNvSpPr txBox="1"/>
          <p:nvPr/>
        </p:nvSpPr>
        <p:spPr>
          <a:xfrm>
            <a:off x="110840" y="3075692"/>
            <a:ext cx="4128651" cy="369332"/>
          </a:xfrm>
          <a:prstGeom prst="rect">
            <a:avLst/>
          </a:prstGeom>
          <a:noFill/>
        </p:spPr>
        <p:txBody>
          <a:bodyPr wrap="square" rtlCol="0">
            <a:spAutoFit/>
          </a:bodyPr>
          <a:lstStyle/>
          <a:p>
            <a:pPr>
              <a:buFont typeface="Arial" pitchFamily="34" charset="0"/>
              <a:buChar char="•"/>
            </a:pPr>
            <a:r>
              <a:rPr lang="en-US" dirty="0" smtClean="0"/>
              <a:t>Saturday, April 12, from 9AM – 9PM</a:t>
            </a:r>
          </a:p>
        </p:txBody>
      </p:sp>
      <p:sp>
        <p:nvSpPr>
          <p:cNvPr id="13" name="TextBox 12"/>
          <p:cNvSpPr txBox="1"/>
          <p:nvPr/>
        </p:nvSpPr>
        <p:spPr>
          <a:xfrm>
            <a:off x="0" y="4045507"/>
            <a:ext cx="4253345" cy="646331"/>
          </a:xfrm>
          <a:prstGeom prst="rect">
            <a:avLst/>
          </a:prstGeom>
          <a:noFill/>
        </p:spPr>
        <p:txBody>
          <a:bodyPr wrap="square" rtlCol="0">
            <a:spAutoFit/>
          </a:bodyPr>
          <a:lstStyle/>
          <a:p>
            <a:pPr>
              <a:buFont typeface="Arial" pitchFamily="34" charset="0"/>
              <a:buChar char="•"/>
            </a:pPr>
            <a:r>
              <a:rPr lang="en-US" dirty="0" smtClean="0"/>
              <a:t>Cafeteria on 6</a:t>
            </a:r>
            <a:r>
              <a:rPr lang="en-US" baseline="30000" dirty="0" smtClean="0"/>
              <a:t>th</a:t>
            </a:r>
            <a:r>
              <a:rPr lang="en-US" dirty="0" smtClean="0"/>
              <a:t> floor</a:t>
            </a:r>
          </a:p>
          <a:p>
            <a:pPr>
              <a:buFont typeface="Arial" pitchFamily="34" charset="0"/>
              <a:buChar char="•"/>
            </a:pPr>
            <a:r>
              <a:rPr lang="en-US" dirty="0" smtClean="0"/>
              <a:t>Conference rooms on 5</a:t>
            </a:r>
            <a:r>
              <a:rPr lang="en-US" baseline="30000" dirty="0" smtClean="0"/>
              <a:t>th</a:t>
            </a:r>
            <a:r>
              <a:rPr lang="en-US" dirty="0" smtClean="0"/>
              <a:t>, 6</a:t>
            </a:r>
            <a:r>
              <a:rPr lang="en-US" baseline="30000" dirty="0" smtClean="0"/>
              <a:t>th</a:t>
            </a:r>
            <a:r>
              <a:rPr lang="en-US" dirty="0" smtClean="0"/>
              <a:t>, 7</a:t>
            </a:r>
            <a:r>
              <a:rPr lang="en-US" baseline="30000" dirty="0" smtClean="0"/>
              <a:t>th</a:t>
            </a:r>
            <a:r>
              <a:rPr lang="en-US" dirty="0" smtClean="0"/>
              <a:t> </a:t>
            </a:r>
          </a:p>
        </p:txBody>
      </p:sp>
      <p:sp>
        <p:nvSpPr>
          <p:cNvPr id="14" name="TextBox 13"/>
          <p:cNvSpPr txBox="1"/>
          <p:nvPr/>
        </p:nvSpPr>
        <p:spPr>
          <a:xfrm>
            <a:off x="110840" y="5214109"/>
            <a:ext cx="4128651" cy="1200329"/>
          </a:xfrm>
          <a:prstGeom prst="rect">
            <a:avLst/>
          </a:prstGeom>
          <a:noFill/>
        </p:spPr>
        <p:txBody>
          <a:bodyPr wrap="square" rtlCol="0">
            <a:spAutoFit/>
          </a:bodyPr>
          <a:lstStyle/>
          <a:p>
            <a:pPr>
              <a:buFont typeface="Arial" pitchFamily="34" charset="0"/>
              <a:buChar char="•"/>
            </a:pPr>
            <a:r>
              <a:rPr lang="en-US" dirty="0" smtClean="0"/>
              <a:t>Attendance is strictly voluntary</a:t>
            </a:r>
          </a:p>
          <a:p>
            <a:pPr>
              <a:buFont typeface="Arial" pitchFamily="34" charset="0"/>
              <a:buChar char="•"/>
            </a:pPr>
            <a:r>
              <a:rPr lang="en-US" dirty="0" smtClean="0"/>
              <a:t>All current employees (friends welcome)</a:t>
            </a:r>
          </a:p>
          <a:p>
            <a:pPr>
              <a:buFont typeface="Arial" pitchFamily="34" charset="0"/>
              <a:buChar char="•"/>
            </a:pPr>
            <a:r>
              <a:rPr lang="en-US" dirty="0" smtClean="0"/>
              <a:t>Incoming new hires</a:t>
            </a:r>
          </a:p>
          <a:p>
            <a:pPr>
              <a:buFont typeface="Arial" pitchFamily="34" charset="0"/>
              <a:buChar char="•"/>
            </a:pPr>
            <a:r>
              <a:rPr lang="en-US" dirty="0" smtClean="0"/>
              <a:t>Clients from Steel Co, Motors Co</a:t>
            </a:r>
          </a:p>
        </p:txBody>
      </p:sp>
      <p:sp>
        <p:nvSpPr>
          <p:cNvPr id="15" name="TextBox 14"/>
          <p:cNvSpPr txBox="1"/>
          <p:nvPr/>
        </p:nvSpPr>
        <p:spPr>
          <a:xfrm>
            <a:off x="4710549" y="1496282"/>
            <a:ext cx="4128651" cy="923330"/>
          </a:xfrm>
          <a:prstGeom prst="rect">
            <a:avLst/>
          </a:prstGeom>
          <a:noFill/>
        </p:spPr>
        <p:txBody>
          <a:bodyPr wrap="square" rtlCol="0">
            <a:spAutoFit/>
          </a:bodyPr>
          <a:lstStyle/>
          <a:p>
            <a:pPr>
              <a:buFont typeface="Arial" pitchFamily="34" charset="0"/>
              <a:buChar char="•"/>
            </a:pPr>
            <a:r>
              <a:rPr lang="en-US" dirty="0" smtClean="0"/>
              <a:t>“What can we do to better serve clients in manufacturing?”</a:t>
            </a:r>
          </a:p>
          <a:p>
            <a:pPr>
              <a:buFont typeface="Arial" pitchFamily="34" charset="0"/>
              <a:buChar char="•"/>
            </a:pPr>
            <a:endParaRPr lang="en-US" dirty="0" smtClean="0"/>
          </a:p>
        </p:txBody>
      </p:sp>
      <p:sp>
        <p:nvSpPr>
          <p:cNvPr id="16" name="TextBox 15"/>
          <p:cNvSpPr txBox="1"/>
          <p:nvPr/>
        </p:nvSpPr>
        <p:spPr>
          <a:xfrm>
            <a:off x="4710549" y="2563068"/>
            <a:ext cx="4128651" cy="923330"/>
          </a:xfrm>
          <a:prstGeom prst="rect">
            <a:avLst/>
          </a:prstGeom>
          <a:noFill/>
        </p:spPr>
        <p:txBody>
          <a:bodyPr wrap="square" rtlCol="0">
            <a:spAutoFit/>
          </a:bodyPr>
          <a:lstStyle/>
          <a:p>
            <a:pPr>
              <a:buFont typeface="Arial" pitchFamily="34" charset="0"/>
              <a:buChar char="•"/>
            </a:pPr>
            <a:r>
              <a:rPr lang="en-US" dirty="0" smtClean="0"/>
              <a:t>New breakthrough ideas</a:t>
            </a:r>
          </a:p>
          <a:p>
            <a:pPr>
              <a:buFont typeface="Arial" pitchFamily="34" charset="0"/>
              <a:buChar char="•"/>
            </a:pPr>
            <a:r>
              <a:rPr lang="en-US" dirty="0" smtClean="0"/>
              <a:t>Higher employee morale</a:t>
            </a:r>
          </a:p>
          <a:p>
            <a:pPr>
              <a:buFont typeface="Arial" pitchFamily="34" charset="0"/>
              <a:buChar char="•"/>
            </a:pPr>
            <a:r>
              <a:rPr lang="en-US" dirty="0" smtClean="0"/>
              <a:t>Signals firm’s commitment to innovation</a:t>
            </a:r>
          </a:p>
        </p:txBody>
      </p:sp>
      <p:sp>
        <p:nvSpPr>
          <p:cNvPr id="17" name="TextBox 16"/>
          <p:cNvSpPr txBox="1"/>
          <p:nvPr/>
        </p:nvSpPr>
        <p:spPr>
          <a:xfrm>
            <a:off x="4710549" y="4031632"/>
            <a:ext cx="4128651" cy="1754326"/>
          </a:xfrm>
          <a:prstGeom prst="rect">
            <a:avLst/>
          </a:prstGeom>
          <a:noFill/>
        </p:spPr>
        <p:txBody>
          <a:bodyPr wrap="square" rtlCol="0">
            <a:spAutoFit/>
          </a:bodyPr>
          <a:lstStyle/>
          <a:p>
            <a:pPr>
              <a:buFont typeface="Arial" pitchFamily="34" charset="0"/>
              <a:buChar char="•"/>
            </a:pPr>
            <a:r>
              <a:rPr lang="en-US" dirty="0" smtClean="0"/>
              <a:t>$1000 budget for food, printing, etc.</a:t>
            </a:r>
          </a:p>
          <a:p>
            <a:pPr>
              <a:buFont typeface="Arial" pitchFamily="34" charset="0"/>
              <a:buChar char="•"/>
            </a:pPr>
            <a:r>
              <a:rPr lang="en-US" dirty="0" smtClean="0"/>
              <a:t>“Keeping the lights on” on a Saturday</a:t>
            </a:r>
          </a:p>
          <a:p>
            <a:pPr>
              <a:buFont typeface="Arial" pitchFamily="34" charset="0"/>
              <a:buChar char="•"/>
            </a:pPr>
            <a:r>
              <a:rPr lang="en-US" dirty="0" smtClean="0"/>
              <a:t>Set aside $5K innovation budget to implement selected ideas</a:t>
            </a:r>
          </a:p>
          <a:p>
            <a:pPr>
              <a:buFont typeface="Arial" pitchFamily="34" charset="0"/>
              <a:buChar char="•"/>
            </a:pPr>
            <a:r>
              <a:rPr lang="en-US" dirty="0" smtClean="0"/>
              <a:t>Commitment/endorsement of senior leadership (and attendance)</a:t>
            </a:r>
          </a:p>
        </p:txBody>
      </p:sp>
      <p:sp>
        <p:nvSpPr>
          <p:cNvPr id="20" name="Rectangle 19"/>
          <p:cNvSpPr/>
          <p:nvPr/>
        </p:nvSpPr>
        <p:spPr>
          <a:xfrm>
            <a:off x="0" y="0"/>
            <a:ext cx="4433456" cy="281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For use in presentation to management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
        <p:nvSpPr>
          <p:cNvPr id="2" name="Title 1"/>
          <p:cNvSpPr>
            <a:spLocks noGrp="1"/>
          </p:cNvSpPr>
          <p:nvPr>
            <p:ph type="title"/>
          </p:nvPr>
        </p:nvSpPr>
        <p:spPr>
          <a:xfrm>
            <a:off x="457200" y="433420"/>
            <a:ext cx="8229600" cy="1143000"/>
          </a:xfrm>
        </p:spPr>
        <p:txBody>
          <a:bodyPr>
            <a:noAutofit/>
          </a:bodyPr>
          <a:lstStyle/>
          <a:p>
            <a:r>
              <a:rPr lang="en-US" sz="3600" dirty="0" smtClean="0"/>
              <a:t>Are you ready to unlock your potential? </a:t>
            </a:r>
            <a:br>
              <a:rPr lang="en-US" sz="3600" dirty="0" smtClean="0"/>
            </a:br>
            <a:endParaRPr lang="en-US" sz="3600" dirty="0"/>
          </a:p>
        </p:txBody>
      </p:sp>
      <p:sp>
        <p:nvSpPr>
          <p:cNvPr id="4" name="Title 1"/>
          <p:cNvSpPr txBox="1">
            <a:spLocks/>
          </p:cNvSpPr>
          <p:nvPr/>
        </p:nvSpPr>
        <p:spPr>
          <a:xfrm>
            <a:off x="457200" y="5193001"/>
            <a:ext cx="8229600" cy="1143000"/>
          </a:xfrm>
          <a:prstGeom prst="rect">
            <a:avLst/>
          </a:prstGeom>
        </p:spPr>
        <p:txBody>
          <a:bodyPr vert="horz" lIns="91440" tIns="45720" rIns="91440" bIns="45720" rtlCol="0" anchor="ctr">
            <a:normAutofit fontScale="92500" lnSpcReduction="20000"/>
          </a:bodyPr>
          <a:lstStyle/>
          <a:p>
            <a:pPr lvl="0" algn="ctr">
              <a:spcBef>
                <a:spcPct val="0"/>
              </a:spcBef>
            </a:pPr>
            <a:r>
              <a:rPr lang="en-US" sz="4400" dirty="0" smtClean="0">
                <a:latin typeface="+mj-lt"/>
                <a:ea typeface="+mj-ea"/>
                <a:cs typeface="+mj-cs"/>
              </a:rPr>
              <a:t/>
            </a:r>
            <a:br>
              <a:rPr lang="en-US" sz="4400" dirty="0" smtClean="0">
                <a:latin typeface="+mj-lt"/>
                <a:ea typeface="+mj-ea"/>
                <a:cs typeface="+mj-cs"/>
              </a:rPr>
            </a:br>
            <a:r>
              <a:rPr lang="en-US" sz="4400" dirty="0" smtClean="0">
                <a:latin typeface="+mj-lt"/>
                <a:ea typeface="+mj-ea"/>
                <a:cs typeface="+mj-cs"/>
              </a:rPr>
              <a:t>4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12 / 2011</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ectangle 7"/>
          <p:cNvSpPr/>
          <p:nvPr/>
        </p:nvSpPr>
        <p:spPr>
          <a:xfrm>
            <a:off x="4572000" y="6596390"/>
            <a:ext cx="4572000" cy="261610"/>
          </a:xfrm>
          <a:prstGeom prst="rect">
            <a:avLst/>
          </a:prstGeom>
        </p:spPr>
        <p:txBody>
          <a:bodyPr>
            <a:spAutoFit/>
          </a:bodyPr>
          <a:lstStyle/>
          <a:p>
            <a:pPr algn="ctr"/>
            <a:r>
              <a:rPr lang="en-US" sz="1050" dirty="0" smtClean="0"/>
              <a:t>http://www.flickr.com/photos/command-tab/96663863/ </a:t>
            </a:r>
            <a:endParaRPr lang="en-US" sz="1050" dirty="0"/>
          </a:p>
        </p:txBody>
      </p:sp>
      <p:sp>
        <p:nvSpPr>
          <p:cNvPr id="9" name="Rectangle 8"/>
          <p:cNvSpPr/>
          <p:nvPr/>
        </p:nvSpPr>
        <p:spPr>
          <a:xfrm>
            <a:off x="0" y="-1"/>
            <a:ext cx="4433456" cy="4220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Teaser Office Poster</a:t>
            </a:r>
          </a:p>
          <a:p>
            <a:pPr algn="ctr"/>
            <a:r>
              <a:rPr lang="en-US" sz="1200" i="1" dirty="0" smtClean="0">
                <a:solidFill>
                  <a:schemeClr val="tx1"/>
                </a:solidFill>
              </a:rPr>
              <a:t>Creative Commons credit to Collin Allen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arm4.static.flickr.com/3258/2570366751_3d1029d950_z.jpg?zz=1"/>
          <p:cNvPicPr>
            <a:picLocks noChangeAspect="1" noChangeArrowheads="1"/>
          </p:cNvPicPr>
          <p:nvPr/>
        </p:nvPicPr>
        <p:blipFill>
          <a:blip r:embed="rId2" cstate="print"/>
          <a:srcRect/>
          <a:stretch>
            <a:fillRect/>
          </a:stretch>
        </p:blipFill>
        <p:spPr bwMode="auto">
          <a:xfrm>
            <a:off x="0" y="0"/>
            <a:ext cx="9163088" cy="6858000"/>
          </a:xfrm>
          <a:prstGeom prst="rect">
            <a:avLst/>
          </a:prstGeom>
          <a:noFill/>
        </p:spPr>
      </p:pic>
      <p:sp>
        <p:nvSpPr>
          <p:cNvPr id="2" name="Title 1"/>
          <p:cNvSpPr>
            <a:spLocks noGrp="1"/>
          </p:cNvSpPr>
          <p:nvPr>
            <p:ph type="title"/>
          </p:nvPr>
        </p:nvSpPr>
        <p:spPr>
          <a:xfrm>
            <a:off x="457200" y="616304"/>
            <a:ext cx="8229600" cy="1143000"/>
          </a:xfrm>
        </p:spPr>
        <p:txBody>
          <a:bodyPr>
            <a:noAutofit/>
          </a:bodyPr>
          <a:lstStyle/>
          <a:p>
            <a:r>
              <a:rPr lang="en-US" sz="3600" dirty="0" smtClean="0">
                <a:solidFill>
                  <a:schemeClr val="bg1"/>
                </a:solidFill>
              </a:rPr>
              <a:t>Are you ready for an adventure? </a:t>
            </a:r>
            <a:br>
              <a:rPr lang="en-US" sz="3600" dirty="0" smtClean="0">
                <a:solidFill>
                  <a:schemeClr val="bg1"/>
                </a:solidFill>
              </a:rPr>
            </a:br>
            <a:endParaRPr lang="en-US" sz="3600" dirty="0">
              <a:solidFill>
                <a:schemeClr val="bg1"/>
              </a:solidFill>
            </a:endParaRPr>
          </a:p>
        </p:txBody>
      </p:sp>
      <p:sp>
        <p:nvSpPr>
          <p:cNvPr id="4" name="Title 1"/>
          <p:cNvSpPr txBox="1">
            <a:spLocks/>
          </p:cNvSpPr>
          <p:nvPr/>
        </p:nvSpPr>
        <p:spPr>
          <a:xfrm>
            <a:off x="457200" y="1316503"/>
            <a:ext cx="8229600" cy="1143000"/>
          </a:xfrm>
          <a:prstGeom prst="rect">
            <a:avLst/>
          </a:prstGeom>
        </p:spPr>
        <p:txBody>
          <a:bodyPr vert="horz" lIns="91440" tIns="45720" rIns="91440" bIns="45720" rtlCol="0" anchor="ctr">
            <a:normAutofit fontScale="92500" lnSpcReduction="20000"/>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a:r>
            <a:br>
              <a:rPr kumimoji="0" lang="en-US" sz="4400" b="0" i="0" u="none" strike="noStrike" kern="1200" cap="none" spc="0" normalizeH="0" baseline="0" noProof="0" dirty="0" smtClean="0">
                <a:ln>
                  <a:noFill/>
                </a:ln>
                <a:solidFill>
                  <a:schemeClr val="bg1"/>
                </a:solidFill>
                <a:effectLst/>
                <a:uLnTx/>
                <a:uFillTx/>
                <a:latin typeface="+mj-lt"/>
                <a:ea typeface="+mj-ea"/>
                <a:cs typeface="+mj-cs"/>
              </a:rPr>
            </a:br>
            <a:r>
              <a:rPr kumimoji="0" lang="en-US" sz="4400" b="0" i="0" u="none" strike="noStrike" kern="1200" cap="none" spc="0" normalizeH="0" baseline="0" noProof="0" dirty="0" smtClean="0">
                <a:ln>
                  <a:noFill/>
                </a:ln>
                <a:solidFill>
                  <a:schemeClr val="bg1"/>
                </a:solidFill>
                <a:effectLst/>
                <a:uLnTx/>
                <a:uFillTx/>
                <a:latin typeface="+mj-lt"/>
                <a:ea typeface="+mj-ea"/>
                <a:cs typeface="+mj-cs"/>
              </a:rPr>
              <a:t>4 / 12 / 2011</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Rectangle 8"/>
          <p:cNvSpPr/>
          <p:nvPr/>
        </p:nvSpPr>
        <p:spPr>
          <a:xfrm>
            <a:off x="3408218" y="6571798"/>
            <a:ext cx="5735783" cy="261610"/>
          </a:xfrm>
          <a:prstGeom prst="rect">
            <a:avLst/>
          </a:prstGeom>
        </p:spPr>
        <p:txBody>
          <a:bodyPr wrap="square">
            <a:spAutoFit/>
          </a:bodyPr>
          <a:lstStyle/>
          <a:p>
            <a:pPr algn="r"/>
            <a:r>
              <a:rPr lang="en-US" sz="1050" dirty="0" smtClean="0">
                <a:solidFill>
                  <a:schemeClr val="bg1">
                    <a:lumMod val="65000"/>
                  </a:schemeClr>
                </a:solidFill>
              </a:rPr>
              <a:t>http://www.flickr.com/photos/minutesalone/2570366751/</a:t>
            </a:r>
            <a:endParaRPr lang="en-US" sz="1050" dirty="0">
              <a:solidFill>
                <a:schemeClr val="bg1">
                  <a:lumMod val="65000"/>
                </a:schemeClr>
              </a:solidFill>
            </a:endParaRPr>
          </a:p>
        </p:txBody>
      </p:sp>
      <p:sp>
        <p:nvSpPr>
          <p:cNvPr id="7" name="Rectangle 6"/>
          <p:cNvSpPr/>
          <p:nvPr/>
        </p:nvSpPr>
        <p:spPr>
          <a:xfrm>
            <a:off x="0" y="-1"/>
            <a:ext cx="4433456" cy="4220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Teaser Office Poster</a:t>
            </a:r>
          </a:p>
          <a:p>
            <a:pPr algn="ctr"/>
            <a:r>
              <a:rPr lang="en-US" sz="1200" i="1" dirty="0" smtClean="0">
                <a:solidFill>
                  <a:schemeClr val="tx1"/>
                </a:solidFill>
              </a:rPr>
              <a:t>Creative Commons credit to </a:t>
            </a:r>
            <a:r>
              <a:rPr lang="en-US" sz="1200" i="1" dirty="0" err="1" smtClean="0">
                <a:solidFill>
                  <a:schemeClr val="tx1"/>
                </a:solidFill>
              </a:rPr>
              <a:t>Adarsh</a:t>
            </a:r>
            <a:r>
              <a:rPr lang="en-US" sz="1200" i="1" dirty="0" smtClean="0">
                <a:solidFill>
                  <a:schemeClr val="tx1"/>
                </a:solidFill>
              </a:rPr>
              <a:t> </a:t>
            </a:r>
            <a:r>
              <a:rPr lang="en-US" sz="1200" i="1" dirty="0" err="1" smtClean="0">
                <a:solidFill>
                  <a:schemeClr val="tx1"/>
                </a:solidFill>
              </a:rPr>
              <a:t>Thakuri</a:t>
            </a:r>
            <a:endParaRPr lang="en-US" sz="1200" i="1"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arm4.static.flickr.com/3258/2570366751_3d1029d950_z.jpg?zz=1"/>
          <p:cNvPicPr>
            <a:picLocks noChangeAspect="1" noChangeArrowheads="1"/>
          </p:cNvPicPr>
          <p:nvPr/>
        </p:nvPicPr>
        <p:blipFill>
          <a:blip r:embed="rId2" cstate="print"/>
          <a:srcRect/>
          <a:stretch>
            <a:fillRect/>
          </a:stretch>
        </p:blipFill>
        <p:spPr bwMode="auto">
          <a:xfrm>
            <a:off x="0" y="0"/>
            <a:ext cx="9163088" cy="6858000"/>
          </a:xfrm>
          <a:prstGeom prst="rect">
            <a:avLst/>
          </a:prstGeom>
          <a:noFill/>
        </p:spPr>
      </p:pic>
      <p:sp>
        <p:nvSpPr>
          <p:cNvPr id="2" name="Title 1"/>
          <p:cNvSpPr>
            <a:spLocks noGrp="1"/>
          </p:cNvSpPr>
          <p:nvPr>
            <p:ph type="title"/>
          </p:nvPr>
        </p:nvSpPr>
        <p:spPr>
          <a:xfrm>
            <a:off x="457200" y="94510"/>
            <a:ext cx="8229600" cy="1143000"/>
          </a:xfrm>
        </p:spPr>
        <p:txBody>
          <a:bodyPr>
            <a:noAutofit/>
          </a:bodyPr>
          <a:lstStyle/>
          <a:p>
            <a:r>
              <a:rPr lang="en-US" sz="3600" dirty="0" smtClean="0">
                <a:solidFill>
                  <a:schemeClr val="bg1"/>
                </a:solidFill>
              </a:rPr>
              <a:t>Are you ready for an adventure? </a:t>
            </a:r>
            <a:br>
              <a:rPr lang="en-US" sz="3600" dirty="0" smtClean="0">
                <a:solidFill>
                  <a:schemeClr val="bg1"/>
                </a:solidFill>
              </a:rPr>
            </a:br>
            <a:endParaRPr lang="en-US" sz="3600" dirty="0">
              <a:solidFill>
                <a:schemeClr val="bg1"/>
              </a:solidFill>
            </a:endParaRPr>
          </a:p>
        </p:txBody>
      </p:sp>
      <p:sp>
        <p:nvSpPr>
          <p:cNvPr id="4" name="Title 1"/>
          <p:cNvSpPr txBox="1">
            <a:spLocks/>
          </p:cNvSpPr>
          <p:nvPr/>
        </p:nvSpPr>
        <p:spPr>
          <a:xfrm>
            <a:off x="457200" y="1521546"/>
            <a:ext cx="8229600" cy="1143000"/>
          </a:xfrm>
          <a:prstGeom prst="rect">
            <a:avLst/>
          </a:prstGeom>
        </p:spPr>
        <p:txBody>
          <a:bodyPr vert="horz" lIns="91440" tIns="45720" rIns="91440" bIns="45720" rtlCol="0" anchor="ctr">
            <a:normAutofit fontScale="92500" lnSpcReduction="20000"/>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
            </a:r>
            <a:br>
              <a:rPr kumimoji="0" lang="en-US" sz="4400" b="0" i="0" u="none" strike="noStrike" kern="1200" cap="none" spc="0" normalizeH="0" baseline="0" noProof="0" dirty="0" smtClean="0">
                <a:ln>
                  <a:noFill/>
                </a:ln>
                <a:solidFill>
                  <a:schemeClr val="bg1"/>
                </a:solidFill>
                <a:effectLst/>
                <a:uLnTx/>
                <a:uFillTx/>
                <a:latin typeface="+mj-lt"/>
                <a:ea typeface="+mj-ea"/>
                <a:cs typeface="+mj-cs"/>
              </a:rPr>
            </a:br>
            <a:r>
              <a:rPr kumimoji="0" lang="en-US" sz="4400" b="0" i="0" u="none" strike="noStrike" kern="1200" cap="none" spc="0" normalizeH="0" baseline="0" noProof="0" dirty="0" smtClean="0">
                <a:ln>
                  <a:noFill/>
                </a:ln>
                <a:solidFill>
                  <a:schemeClr val="bg1"/>
                </a:solidFill>
                <a:effectLst/>
                <a:uLnTx/>
                <a:uFillTx/>
                <a:latin typeface="+mj-lt"/>
                <a:ea typeface="+mj-ea"/>
                <a:cs typeface="+mj-cs"/>
              </a:rPr>
              <a:t>4 / 12 / 2011</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Rectangle 8"/>
          <p:cNvSpPr/>
          <p:nvPr/>
        </p:nvSpPr>
        <p:spPr>
          <a:xfrm>
            <a:off x="3408218" y="6571798"/>
            <a:ext cx="5735783" cy="261610"/>
          </a:xfrm>
          <a:prstGeom prst="rect">
            <a:avLst/>
          </a:prstGeom>
        </p:spPr>
        <p:txBody>
          <a:bodyPr wrap="square">
            <a:spAutoFit/>
          </a:bodyPr>
          <a:lstStyle/>
          <a:p>
            <a:pPr algn="r"/>
            <a:r>
              <a:rPr lang="en-US" sz="1050" dirty="0" smtClean="0">
                <a:solidFill>
                  <a:schemeClr val="bg1">
                    <a:lumMod val="65000"/>
                  </a:schemeClr>
                </a:solidFill>
              </a:rPr>
              <a:t>http://www.flickr.com/photos/minutesalone/2570366751/</a:t>
            </a:r>
            <a:endParaRPr lang="en-US" sz="1050" dirty="0">
              <a:solidFill>
                <a:schemeClr val="bg1">
                  <a:lumMod val="65000"/>
                </a:schemeClr>
              </a:solidFill>
            </a:endParaRPr>
          </a:p>
        </p:txBody>
      </p:sp>
      <p:sp>
        <p:nvSpPr>
          <p:cNvPr id="11" name="Title 1"/>
          <p:cNvSpPr txBox="1">
            <a:spLocks/>
          </p:cNvSpPr>
          <p:nvPr/>
        </p:nvSpPr>
        <p:spPr>
          <a:xfrm>
            <a:off x="457200" y="1313705"/>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12" name="TextBox 11"/>
          <p:cNvSpPr txBox="1"/>
          <p:nvPr/>
        </p:nvSpPr>
        <p:spPr>
          <a:xfrm>
            <a:off x="103909" y="1108374"/>
            <a:ext cx="8936182" cy="461665"/>
          </a:xfrm>
          <a:prstGeom prst="rect">
            <a:avLst/>
          </a:prstGeom>
          <a:noFill/>
        </p:spPr>
        <p:txBody>
          <a:bodyPr wrap="square" rtlCol="0">
            <a:spAutoFit/>
          </a:bodyPr>
          <a:lstStyle/>
          <a:p>
            <a:pPr algn="ctr"/>
            <a:r>
              <a:rPr lang="en-US" sz="2400" dirty="0" smtClean="0">
                <a:solidFill>
                  <a:schemeClr val="bg1"/>
                </a:solidFill>
              </a:rPr>
              <a:t>$10K innovation budget… infinite glory… see your idea come to life</a:t>
            </a:r>
            <a:endParaRPr lang="en-US" sz="2400" dirty="0">
              <a:solidFill>
                <a:schemeClr val="bg1"/>
              </a:solidFill>
            </a:endParaRPr>
          </a:p>
        </p:txBody>
      </p:sp>
      <p:sp>
        <p:nvSpPr>
          <p:cNvPr id="10" name="Rectangle 9"/>
          <p:cNvSpPr/>
          <p:nvPr/>
        </p:nvSpPr>
        <p:spPr>
          <a:xfrm>
            <a:off x="0" y="-1"/>
            <a:ext cx="4433456" cy="2078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Teaser Office Poster (Creative Commons </a:t>
            </a:r>
            <a:r>
              <a:rPr lang="en-US" sz="1200" i="1" dirty="0" err="1" smtClean="0">
                <a:solidFill>
                  <a:schemeClr val="tx1"/>
                </a:solidFill>
              </a:rPr>
              <a:t>Adarsh</a:t>
            </a:r>
            <a:r>
              <a:rPr lang="en-US" sz="1200" i="1" dirty="0" smtClean="0">
                <a:solidFill>
                  <a:schemeClr val="tx1"/>
                </a:solidFill>
              </a:rPr>
              <a:t> </a:t>
            </a:r>
            <a:r>
              <a:rPr lang="en-US" sz="1200" i="1" dirty="0" err="1" smtClean="0">
                <a:solidFill>
                  <a:schemeClr val="tx1"/>
                </a:solidFill>
              </a:rPr>
              <a:t>Thakuri</a:t>
            </a:r>
            <a:r>
              <a:rPr lang="en-US" sz="1200" i="1" dirty="0" smtClean="0">
                <a:solidFill>
                  <a:schemeClr val="tx1"/>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ea And Horizon">
            <a:hlinkClick r:id="rId2"/>
          </p:cNvPr>
          <p:cNvPicPr>
            <a:picLocks noChangeAspect="1" noChangeArrowheads="1"/>
          </p:cNvPicPr>
          <p:nvPr/>
        </p:nvPicPr>
        <p:blipFill>
          <a:blip r:embed="rId3" cstate="print"/>
          <a:srcRect r="11647"/>
          <a:stretch>
            <a:fillRect/>
          </a:stretch>
        </p:blipFill>
        <p:spPr bwMode="auto">
          <a:xfrm>
            <a:off x="0" y="0"/>
            <a:ext cx="9144000" cy="6899565"/>
          </a:xfrm>
          <a:prstGeom prst="rect">
            <a:avLst/>
          </a:prstGeom>
          <a:noFill/>
        </p:spPr>
      </p:pic>
      <p:sp>
        <p:nvSpPr>
          <p:cNvPr id="8" name="TextBox 7"/>
          <p:cNvSpPr txBox="1"/>
          <p:nvPr/>
        </p:nvSpPr>
        <p:spPr>
          <a:xfrm>
            <a:off x="96982" y="983692"/>
            <a:ext cx="9047018" cy="5078313"/>
          </a:xfrm>
          <a:prstGeom prst="rect">
            <a:avLst/>
          </a:prstGeom>
          <a:noFill/>
        </p:spPr>
        <p:txBody>
          <a:bodyPr wrap="square" rtlCol="0">
            <a:spAutoFit/>
          </a:bodyPr>
          <a:lstStyle/>
          <a:p>
            <a:r>
              <a:rPr lang="en-US" sz="3600" dirty="0" smtClean="0">
                <a:solidFill>
                  <a:schemeClr val="bg1"/>
                </a:solidFill>
              </a:rPr>
              <a:t>Want to change the direction of our business?</a:t>
            </a:r>
          </a:p>
          <a:p>
            <a:endParaRPr lang="en-US" sz="3600" dirty="0" smtClean="0">
              <a:solidFill>
                <a:schemeClr val="bg1"/>
              </a:solidFill>
            </a:endParaRPr>
          </a:p>
          <a:p>
            <a:r>
              <a:rPr lang="en-US" sz="3600" dirty="0" smtClean="0">
                <a:solidFill>
                  <a:schemeClr val="bg1"/>
                </a:solidFill>
              </a:rPr>
              <a:t>Want to lead a new development?</a:t>
            </a:r>
          </a:p>
          <a:p>
            <a:endParaRPr lang="en-US" sz="3600" dirty="0" smtClean="0">
              <a:solidFill>
                <a:schemeClr val="bg1"/>
              </a:solidFill>
            </a:endParaRPr>
          </a:p>
          <a:p>
            <a:r>
              <a:rPr lang="en-US" sz="3600" dirty="0" smtClean="0">
                <a:solidFill>
                  <a:schemeClr val="bg1"/>
                </a:solidFill>
              </a:rPr>
              <a:t>Want to build something no one’s ever thought of before?</a:t>
            </a:r>
          </a:p>
          <a:p>
            <a:endParaRPr lang="en-US" sz="3600" dirty="0" smtClean="0">
              <a:solidFill>
                <a:schemeClr val="bg1"/>
              </a:solidFill>
            </a:endParaRPr>
          </a:p>
          <a:p>
            <a:endParaRPr lang="en-US" sz="3600" dirty="0" smtClean="0">
              <a:solidFill>
                <a:schemeClr val="bg1"/>
              </a:solidFill>
            </a:endParaRPr>
          </a:p>
          <a:p>
            <a:r>
              <a:rPr lang="en-US" sz="3600" b="1" dirty="0" smtClean="0">
                <a:solidFill>
                  <a:schemeClr val="bg1"/>
                </a:solidFill>
              </a:rPr>
              <a:t>Our First Ever </a:t>
            </a:r>
            <a:r>
              <a:rPr lang="en-US" sz="3600" b="1" dirty="0" err="1" smtClean="0">
                <a:solidFill>
                  <a:schemeClr val="bg1"/>
                </a:solidFill>
              </a:rPr>
              <a:t>Hackathon</a:t>
            </a:r>
            <a:r>
              <a:rPr lang="en-US" sz="3600" b="1" dirty="0" smtClean="0">
                <a:solidFill>
                  <a:schemeClr val="bg1"/>
                </a:solidFill>
              </a:rPr>
              <a:t> – 4/12/2011</a:t>
            </a:r>
            <a:endParaRPr lang="en-US" sz="3600" b="1" dirty="0">
              <a:solidFill>
                <a:schemeClr val="bg1"/>
              </a:solidFill>
            </a:endParaRPr>
          </a:p>
        </p:txBody>
      </p:sp>
      <p:sp>
        <p:nvSpPr>
          <p:cNvPr id="12" name="Rectangle 11"/>
          <p:cNvSpPr/>
          <p:nvPr/>
        </p:nvSpPr>
        <p:spPr>
          <a:xfrm>
            <a:off x="0" y="6599508"/>
            <a:ext cx="9144000" cy="276999"/>
          </a:xfrm>
          <a:prstGeom prst="rect">
            <a:avLst/>
          </a:prstGeom>
        </p:spPr>
        <p:txBody>
          <a:bodyPr wrap="square">
            <a:spAutoFit/>
          </a:bodyPr>
          <a:lstStyle/>
          <a:p>
            <a:pPr algn="r"/>
            <a:r>
              <a:rPr lang="en-US" sz="1200" dirty="0" smtClean="0"/>
              <a:t>http://www.publicdomainpictures.net/view-image.php?image=4776&amp;picture=sea-and-horizon</a:t>
            </a:r>
            <a:endParaRPr lang="en-US" sz="1200" dirty="0"/>
          </a:p>
        </p:txBody>
      </p:sp>
      <p:sp>
        <p:nvSpPr>
          <p:cNvPr id="6" name="Rectangle 5"/>
          <p:cNvSpPr/>
          <p:nvPr/>
        </p:nvSpPr>
        <p:spPr>
          <a:xfrm>
            <a:off x="0" y="-1"/>
            <a:ext cx="4433456" cy="4220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Teaser Office Poster</a:t>
            </a:r>
          </a:p>
          <a:p>
            <a:pPr algn="ctr"/>
            <a:r>
              <a:rPr lang="en-US" sz="1200" i="1" dirty="0" smtClean="0">
                <a:solidFill>
                  <a:schemeClr val="tx1"/>
                </a:solidFill>
              </a:rPr>
              <a:t>Creative Commons credit to </a:t>
            </a:r>
            <a:r>
              <a:rPr lang="en-US" sz="1200" dirty="0" err="1" smtClean="0">
                <a:solidFill>
                  <a:schemeClr val="tx1"/>
                </a:solidFill>
              </a:rPr>
              <a:t>Petr</a:t>
            </a:r>
            <a:r>
              <a:rPr lang="en-US" sz="1200" dirty="0" smtClean="0">
                <a:solidFill>
                  <a:schemeClr val="tx1"/>
                </a:solidFill>
              </a:rPr>
              <a:t> </a:t>
            </a:r>
            <a:r>
              <a:rPr lang="en-US" sz="1200" dirty="0" err="1" smtClean="0">
                <a:solidFill>
                  <a:schemeClr val="tx1"/>
                </a:solidFill>
              </a:rPr>
              <a:t>Kratochvil</a:t>
            </a:r>
            <a:endParaRPr lang="en-US" sz="12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04090" y="3191018"/>
            <a:ext cx="8257735" cy="1085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2873" y="337596"/>
            <a:ext cx="7709095" cy="928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extBox 5"/>
          <p:cNvSpPr txBox="1"/>
          <p:nvPr/>
        </p:nvSpPr>
        <p:spPr>
          <a:xfrm>
            <a:off x="998816" y="337595"/>
            <a:ext cx="7809910" cy="661990"/>
          </a:xfrm>
          <a:prstGeom prst="rect">
            <a:avLst/>
          </a:prstGeom>
          <a:noFill/>
        </p:spPr>
        <p:txBody>
          <a:bodyPr wrap="square" rtlCol="0">
            <a:spAutoFit/>
          </a:bodyPr>
          <a:lstStyle/>
          <a:p>
            <a:r>
              <a:rPr lang="en-US" sz="1200" b="1" dirty="0" smtClean="0"/>
              <a:t>Issue to be resolved:</a:t>
            </a:r>
          </a:p>
          <a:p>
            <a:r>
              <a:rPr lang="en-US" sz="1200" i="1" dirty="0" smtClean="0"/>
              <a:t>Note: Should be SMART: specific, measurable, action-oriented, relevant, and time-bound</a:t>
            </a:r>
          </a:p>
          <a:p>
            <a:endParaRPr lang="en-US" sz="1200" b="1" dirty="0"/>
          </a:p>
        </p:txBody>
      </p:sp>
      <p:sp>
        <p:nvSpPr>
          <p:cNvPr id="19" name="Rectangle 18"/>
          <p:cNvSpPr/>
          <p:nvPr/>
        </p:nvSpPr>
        <p:spPr>
          <a:xfrm>
            <a:off x="1010525" y="1322364"/>
            <a:ext cx="7709095" cy="996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TextBox 19"/>
          <p:cNvSpPr txBox="1"/>
          <p:nvPr/>
        </p:nvSpPr>
        <p:spPr>
          <a:xfrm>
            <a:off x="996468" y="1320007"/>
            <a:ext cx="7809910" cy="283710"/>
          </a:xfrm>
          <a:prstGeom prst="rect">
            <a:avLst/>
          </a:prstGeom>
          <a:noFill/>
        </p:spPr>
        <p:txBody>
          <a:bodyPr wrap="square" rtlCol="0">
            <a:spAutoFit/>
          </a:bodyPr>
          <a:lstStyle/>
          <a:p>
            <a:r>
              <a:rPr lang="en-US" sz="1200" b="1" dirty="0" smtClean="0"/>
              <a:t>Proposed innovation (120 words or less):</a:t>
            </a:r>
          </a:p>
        </p:txBody>
      </p:sp>
      <p:sp>
        <p:nvSpPr>
          <p:cNvPr id="21" name="Rectangle 20"/>
          <p:cNvSpPr/>
          <p:nvPr/>
        </p:nvSpPr>
        <p:spPr>
          <a:xfrm>
            <a:off x="473606" y="2386827"/>
            <a:ext cx="8243667" cy="297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TextBox 21"/>
          <p:cNvSpPr txBox="1"/>
          <p:nvPr/>
        </p:nvSpPr>
        <p:spPr>
          <a:xfrm>
            <a:off x="445467" y="2386827"/>
            <a:ext cx="8243671" cy="2123658"/>
          </a:xfrm>
          <a:prstGeom prst="rect">
            <a:avLst/>
          </a:prstGeom>
          <a:noFill/>
        </p:spPr>
        <p:txBody>
          <a:bodyPr wrap="square" rtlCol="0">
            <a:spAutoFit/>
          </a:bodyPr>
          <a:lstStyle/>
          <a:p>
            <a:r>
              <a:rPr lang="en-US" sz="1200" b="1" dirty="0" smtClean="0"/>
              <a:t>Implementation plan:</a:t>
            </a:r>
          </a:p>
          <a:p>
            <a:r>
              <a:rPr lang="en-US" sz="1200" i="1" dirty="0" smtClean="0"/>
              <a:t>Note: Be as specific and comprehensive as you can in laying out the actions you will take to implement the simplest version of this plan. Note the permissions and resources you will need to obtain to move forward. </a:t>
            </a:r>
            <a:endParaRPr lang="en-US" sz="1200" b="1" dirty="0" smtClean="0"/>
          </a:p>
          <a:p>
            <a:r>
              <a:rPr lang="en-US" sz="1200" b="1" dirty="0" smtClean="0"/>
              <a:t>                     Action	Resources /permissions needed	Estimated cost	Point person		</a:t>
            </a:r>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a:p>
        </p:txBody>
      </p:sp>
      <p:sp>
        <p:nvSpPr>
          <p:cNvPr id="23" name="Rectangle 22"/>
          <p:cNvSpPr/>
          <p:nvPr/>
        </p:nvSpPr>
        <p:spPr>
          <a:xfrm>
            <a:off x="1008178" y="5432477"/>
            <a:ext cx="3465347" cy="125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TextBox 23"/>
          <p:cNvSpPr txBox="1"/>
          <p:nvPr/>
        </p:nvSpPr>
        <p:spPr>
          <a:xfrm>
            <a:off x="980051" y="5425515"/>
            <a:ext cx="4196871" cy="461665"/>
          </a:xfrm>
          <a:prstGeom prst="rect">
            <a:avLst/>
          </a:prstGeom>
          <a:noFill/>
        </p:spPr>
        <p:txBody>
          <a:bodyPr wrap="square" rtlCol="0">
            <a:spAutoFit/>
          </a:bodyPr>
          <a:lstStyle/>
          <a:p>
            <a:r>
              <a:rPr lang="en-US" sz="1200" b="1" dirty="0" smtClean="0"/>
              <a:t>Perceived challenges to implementation</a:t>
            </a:r>
          </a:p>
          <a:p>
            <a:endParaRPr lang="en-US" sz="1200" b="1" dirty="0"/>
          </a:p>
        </p:txBody>
      </p:sp>
      <p:sp>
        <p:nvSpPr>
          <p:cNvPr id="29" name="TextBox 28"/>
          <p:cNvSpPr txBox="1"/>
          <p:nvPr/>
        </p:nvSpPr>
        <p:spPr>
          <a:xfrm rot="16200000">
            <a:off x="101886" y="4687970"/>
            <a:ext cx="1099794" cy="276999"/>
          </a:xfrm>
          <a:prstGeom prst="rect">
            <a:avLst/>
          </a:prstGeom>
          <a:noFill/>
        </p:spPr>
        <p:txBody>
          <a:bodyPr wrap="square" rtlCol="0">
            <a:spAutoFit/>
          </a:bodyPr>
          <a:lstStyle/>
          <a:p>
            <a:pPr algn="ctr"/>
            <a:r>
              <a:rPr lang="en-US" sz="1200" dirty="0" smtClean="0"/>
              <a:t>Medium-term</a:t>
            </a:r>
          </a:p>
        </p:txBody>
      </p:sp>
      <p:sp>
        <p:nvSpPr>
          <p:cNvPr id="30" name="TextBox 29"/>
          <p:cNvSpPr txBox="1"/>
          <p:nvPr/>
        </p:nvSpPr>
        <p:spPr>
          <a:xfrm rot="16200000">
            <a:off x="183947" y="3560184"/>
            <a:ext cx="930974" cy="276999"/>
          </a:xfrm>
          <a:prstGeom prst="rect">
            <a:avLst/>
          </a:prstGeom>
          <a:noFill/>
        </p:spPr>
        <p:txBody>
          <a:bodyPr wrap="square" rtlCol="0">
            <a:spAutoFit/>
          </a:bodyPr>
          <a:lstStyle/>
          <a:p>
            <a:pPr algn="ctr"/>
            <a:r>
              <a:rPr lang="en-US" sz="1200" dirty="0" smtClean="0"/>
              <a:t>Short-term</a:t>
            </a:r>
          </a:p>
        </p:txBody>
      </p:sp>
      <p:sp>
        <p:nvSpPr>
          <p:cNvPr id="34" name="Litebulb"/>
          <p:cNvSpPr>
            <a:spLocks noEditPoints="1" noChangeArrowheads="1"/>
          </p:cNvSpPr>
          <p:nvPr/>
        </p:nvSpPr>
        <p:spPr bwMode="auto">
          <a:xfrm>
            <a:off x="393896" y="1463041"/>
            <a:ext cx="422030" cy="68931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309487" y="239151"/>
            <a:ext cx="872197" cy="1169551"/>
          </a:xfrm>
          <a:prstGeom prst="rect">
            <a:avLst/>
          </a:prstGeom>
          <a:noFill/>
        </p:spPr>
        <p:txBody>
          <a:bodyPr wrap="square" rtlCol="0">
            <a:spAutoFit/>
          </a:bodyPr>
          <a:lstStyle/>
          <a:p>
            <a:r>
              <a:rPr lang="en-US" sz="7000" b="1" dirty="0" smtClean="0"/>
              <a:t>?</a:t>
            </a:r>
            <a:endParaRPr lang="en-US" sz="7000" b="1" dirty="0"/>
          </a:p>
        </p:txBody>
      </p:sp>
      <p:sp>
        <p:nvSpPr>
          <p:cNvPr id="1027" name="Firewall"/>
          <p:cNvSpPr>
            <a:spLocks noEditPoints="1" noChangeArrowheads="1"/>
          </p:cNvSpPr>
          <p:nvPr/>
        </p:nvSpPr>
        <p:spPr bwMode="auto">
          <a:xfrm>
            <a:off x="445623" y="5894363"/>
            <a:ext cx="496912" cy="75966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028" name="Picture 4" descr="C:\Program Files\Microsoft Office\MEDIA\OFFICE12\Bullets\BD21301_.gif"/>
          <p:cNvPicPr>
            <a:picLocks noChangeAspect="1" noChangeArrowheads="1"/>
          </p:cNvPicPr>
          <p:nvPr/>
        </p:nvPicPr>
        <p:blipFill>
          <a:blip r:embed="rId2" cstate="print"/>
          <a:srcRect/>
          <a:stretch>
            <a:fillRect/>
          </a:stretch>
        </p:blipFill>
        <p:spPr bwMode="auto">
          <a:xfrm>
            <a:off x="8167689" y="5866229"/>
            <a:ext cx="579506" cy="787790"/>
          </a:xfrm>
          <a:prstGeom prst="rect">
            <a:avLst/>
          </a:prstGeom>
          <a:noFill/>
        </p:spPr>
      </p:pic>
      <p:sp>
        <p:nvSpPr>
          <p:cNvPr id="40" name="Rectangle 39"/>
          <p:cNvSpPr/>
          <p:nvPr/>
        </p:nvSpPr>
        <p:spPr>
          <a:xfrm>
            <a:off x="4529797" y="5430129"/>
            <a:ext cx="3573194" cy="1252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4508771" y="5423167"/>
            <a:ext cx="4196871" cy="461665"/>
          </a:xfrm>
          <a:prstGeom prst="rect">
            <a:avLst/>
          </a:prstGeom>
          <a:noFill/>
        </p:spPr>
        <p:txBody>
          <a:bodyPr wrap="square" rtlCol="0">
            <a:spAutoFit/>
          </a:bodyPr>
          <a:lstStyle/>
          <a:p>
            <a:r>
              <a:rPr lang="en-US" sz="1200" b="1" dirty="0" smtClean="0"/>
              <a:t>Key metrics to track results</a:t>
            </a:r>
          </a:p>
          <a:p>
            <a:endParaRPr lang="en-US" sz="1200" b="1" dirty="0"/>
          </a:p>
        </p:txBody>
      </p:sp>
      <p:sp>
        <p:nvSpPr>
          <p:cNvPr id="42" name="Rectangle 41"/>
          <p:cNvSpPr/>
          <p:nvPr/>
        </p:nvSpPr>
        <p:spPr>
          <a:xfrm>
            <a:off x="0" y="0"/>
            <a:ext cx="4433456" cy="281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team submission template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Voting Card – please list 3 different teams</a:t>
            </a:r>
            <a:endParaRPr lang="en-US" sz="3600" dirty="0"/>
          </a:p>
        </p:txBody>
      </p:sp>
      <p:sp>
        <p:nvSpPr>
          <p:cNvPr id="5" name="TextBox 4"/>
          <p:cNvSpPr txBox="1"/>
          <p:nvPr/>
        </p:nvSpPr>
        <p:spPr>
          <a:xfrm>
            <a:off x="609600" y="1468563"/>
            <a:ext cx="7924800" cy="5262979"/>
          </a:xfrm>
          <a:prstGeom prst="rect">
            <a:avLst/>
          </a:prstGeom>
          <a:noFill/>
        </p:spPr>
        <p:txBody>
          <a:bodyPr wrap="square" rtlCol="0">
            <a:spAutoFit/>
          </a:bodyPr>
          <a:lstStyle/>
          <a:p>
            <a:r>
              <a:rPr lang="en-US" sz="2400" dirty="0" smtClean="0"/>
              <a:t>Your Favorite Idea ---</a:t>
            </a:r>
          </a:p>
          <a:p>
            <a:r>
              <a:rPr lang="en-US" sz="2400" dirty="0" smtClean="0">
                <a:latin typeface="Informal Roman" pitchFamily="66" charset="0"/>
              </a:rPr>
              <a:t>Team 6.  Their on-site collaboration idea was fantastic.  Hope to see it happen.</a:t>
            </a:r>
          </a:p>
          <a:p>
            <a:endParaRPr lang="en-US" sz="2400" dirty="0" smtClean="0"/>
          </a:p>
          <a:p>
            <a:endParaRPr lang="en-US" sz="2400" dirty="0" smtClean="0"/>
          </a:p>
          <a:p>
            <a:r>
              <a:rPr lang="en-US" sz="2400" dirty="0" smtClean="0"/>
              <a:t>Most Innovative --- </a:t>
            </a:r>
          </a:p>
          <a:p>
            <a:r>
              <a:rPr lang="en-US" sz="2400" dirty="0" smtClean="0">
                <a:latin typeface="Informal Roman" pitchFamily="66" charset="0"/>
              </a:rPr>
              <a:t>Team 3.  Installing complimentary wind turbines seems like a long shot, but really, really, interesting.</a:t>
            </a:r>
          </a:p>
          <a:p>
            <a:endParaRPr lang="en-US" sz="2400" dirty="0" smtClean="0"/>
          </a:p>
          <a:p>
            <a:endParaRPr lang="en-US" sz="2400" dirty="0" smtClean="0"/>
          </a:p>
          <a:p>
            <a:r>
              <a:rPr lang="en-US" sz="2400" dirty="0" smtClean="0"/>
              <a:t>Best Presentation/Spirit ---</a:t>
            </a:r>
          </a:p>
          <a:p>
            <a:r>
              <a:rPr lang="en-US" sz="2400" dirty="0" smtClean="0">
                <a:latin typeface="Informal Roman" pitchFamily="66" charset="0"/>
              </a:rPr>
              <a:t>Team 8.  Jason, </a:t>
            </a:r>
            <a:r>
              <a:rPr lang="en-US" sz="2400" dirty="0" err="1" smtClean="0">
                <a:latin typeface="Informal Roman" pitchFamily="66" charset="0"/>
              </a:rPr>
              <a:t>Da</a:t>
            </a:r>
            <a:r>
              <a:rPr lang="en-US" sz="2400" dirty="0" smtClean="0">
                <a:latin typeface="Informal Roman" pitchFamily="66" charset="0"/>
              </a:rPr>
              <a:t>, and </a:t>
            </a:r>
            <a:r>
              <a:rPr lang="en-US" sz="2400" dirty="0" err="1" smtClean="0">
                <a:latin typeface="Informal Roman" pitchFamily="66" charset="0"/>
              </a:rPr>
              <a:t>Swati</a:t>
            </a:r>
            <a:r>
              <a:rPr lang="en-US" sz="2400" dirty="0" smtClean="0">
                <a:latin typeface="Informal Roman" pitchFamily="66" charset="0"/>
              </a:rPr>
              <a:t> were hilarious!</a:t>
            </a:r>
          </a:p>
          <a:p>
            <a:endParaRPr lang="en-US" sz="2400" dirty="0" smtClean="0"/>
          </a:p>
          <a:p>
            <a:r>
              <a:rPr lang="en-US" sz="2400" dirty="0" smtClean="0"/>
              <a:t> </a:t>
            </a:r>
          </a:p>
        </p:txBody>
      </p:sp>
      <p:sp>
        <p:nvSpPr>
          <p:cNvPr id="8" name="Rectangle 7"/>
          <p:cNvSpPr/>
          <p:nvPr/>
        </p:nvSpPr>
        <p:spPr>
          <a:xfrm>
            <a:off x="0" y="0"/>
            <a:ext cx="4433456" cy="281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Sample completed voting card (submitted by </a:t>
            </a:r>
            <a:r>
              <a:rPr lang="en-US" sz="1200" i="1" dirty="0" err="1" smtClean="0">
                <a:solidFill>
                  <a:schemeClr val="tx1"/>
                </a:solidFill>
              </a:rPr>
              <a:t>hackathon</a:t>
            </a:r>
            <a:r>
              <a:rPr lang="en-US" sz="1200" i="1" dirty="0" smtClean="0">
                <a:solidFill>
                  <a:schemeClr val="tx1"/>
                </a:solidFill>
              </a:rPr>
              <a:t> participant)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gt;&lt;/object&gt;&lt;/database&gt;"/>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486</TotalTime>
  <Words>1000</Words>
  <Application>Microsoft Office PowerPoint</Application>
  <PresentationFormat>On-screen Show (4:3)</PresentationFormat>
  <Paragraphs>182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Hackathon-in-a-Box</vt:lpstr>
      <vt:lpstr>  Hackathon</vt:lpstr>
      <vt:lpstr>Detailed proposal</vt:lpstr>
      <vt:lpstr>Are you ready to unlock your potential?  </vt:lpstr>
      <vt:lpstr>Are you ready for an adventure?  </vt:lpstr>
      <vt:lpstr>Are you ready for an adventure?  </vt:lpstr>
      <vt:lpstr>Slide 7</vt:lpstr>
      <vt:lpstr>Slide 8</vt:lpstr>
      <vt:lpstr>Voting Card – please list 3 different teams</vt:lpstr>
      <vt:lpstr>TrainAway</vt:lpstr>
      <vt:lpstr>Slide 11</vt:lpstr>
      <vt:lpstr>Our “ah-ha” moment</vt:lpstr>
      <vt:lpstr>Introducing…TrainAway</vt:lpstr>
      <vt:lpstr>Appendix</vt:lpstr>
      <vt:lpstr>Slide 15</vt:lpstr>
      <vt:lpstr>Slide 16</vt:lpstr>
      <vt:lpstr>Slide 17</vt:lpstr>
    </vt:vector>
  </TitlesOfParts>
  <Company>Bain &amp; Company,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Hackathon: An all-day innovation</dc:title>
  <dc:creator>David Roth</dc:creator>
  <dc:description>Blank template created Feb. 19, 2010</dc:description>
  <cp:lastModifiedBy>David Roth</cp:lastModifiedBy>
  <cp:revision>37</cp:revision>
  <dcterms:created xsi:type="dcterms:W3CDTF">2011-04-18T16:51:31Z</dcterms:created>
  <dcterms:modified xsi:type="dcterms:W3CDTF">2011-04-21T01:06:45Z</dcterms:modified>
</cp:coreProperties>
</file>