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99" r:id="rId2"/>
    <p:sldId id="500" r:id="rId3"/>
  </p:sldIdLst>
  <p:sldSz cx="9906000" cy="6858000" type="A4"/>
  <p:notesSz cx="7026275" cy="9312275"/>
  <p:custDataLst>
    <p:tags r:id="rId5"/>
  </p:custDataLst>
  <p:defaultTextStyle>
    <a:defPPr>
      <a:defRPr lang="en-US"/>
    </a:defPPr>
    <a:lvl1pPr marL="0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0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0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0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0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50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00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49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99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4B4B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16" autoAdjust="0"/>
    <p:restoredTop sz="84748" autoAdjust="0"/>
  </p:normalViewPr>
  <p:slideViewPr>
    <p:cSldViewPr>
      <p:cViewPr>
        <p:scale>
          <a:sx n="130" d="100"/>
          <a:sy n="130" d="100"/>
        </p:scale>
        <p:origin x="-666" y="21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825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863" y="0"/>
            <a:ext cx="3044825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BD70C730-6296-4BD4-BD58-B17761F78370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698500"/>
            <a:ext cx="504190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3264" y="4422775"/>
            <a:ext cx="5619750" cy="4191000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550"/>
            <a:ext cx="3044825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863" y="8845550"/>
            <a:ext cx="3044825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083BBB8D-8AAA-4888-9FB6-40F4233AE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35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0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0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50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00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50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00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49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99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C2D2-8768-4B75-99BD-3BFB2D0C8024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E44A-6254-4BA1-B71E-9CDB71706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437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C2D2-8768-4B75-99BD-3BFB2D0C8024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E44A-6254-4BA1-B71E-9CDB71706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42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C2D2-8768-4B75-99BD-3BFB2D0C8024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E44A-6254-4BA1-B71E-9CDB71706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64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C2D2-8768-4B75-99BD-3BFB2D0C8024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E44A-6254-4BA1-B71E-9CDB71706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13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5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5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4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9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C2D2-8768-4B75-99BD-3BFB2D0C8024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E44A-6254-4BA1-B71E-9CDB71706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1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C2D2-8768-4B75-99BD-3BFB2D0C8024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E44A-6254-4BA1-B71E-9CDB71706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184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0" indent="0">
              <a:buNone/>
              <a:defRPr sz="2000" b="1"/>
            </a:lvl2pPr>
            <a:lvl3pPr marL="914300" indent="0">
              <a:buNone/>
              <a:defRPr sz="1800" b="1"/>
            </a:lvl3pPr>
            <a:lvl4pPr marL="1371450" indent="0">
              <a:buNone/>
              <a:defRPr sz="1600" b="1"/>
            </a:lvl4pPr>
            <a:lvl5pPr marL="1828600" indent="0">
              <a:buNone/>
              <a:defRPr sz="1600" b="1"/>
            </a:lvl5pPr>
            <a:lvl6pPr marL="2285750" indent="0">
              <a:buNone/>
              <a:defRPr sz="1600" b="1"/>
            </a:lvl6pPr>
            <a:lvl7pPr marL="2742900" indent="0">
              <a:buNone/>
              <a:defRPr sz="1600" b="1"/>
            </a:lvl7pPr>
            <a:lvl8pPr marL="3200049" indent="0">
              <a:buNone/>
              <a:defRPr sz="1600" b="1"/>
            </a:lvl8pPr>
            <a:lvl9pPr marL="365719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0" indent="0">
              <a:buNone/>
              <a:defRPr sz="2000" b="1"/>
            </a:lvl2pPr>
            <a:lvl3pPr marL="914300" indent="0">
              <a:buNone/>
              <a:defRPr sz="1800" b="1"/>
            </a:lvl3pPr>
            <a:lvl4pPr marL="1371450" indent="0">
              <a:buNone/>
              <a:defRPr sz="1600" b="1"/>
            </a:lvl4pPr>
            <a:lvl5pPr marL="1828600" indent="0">
              <a:buNone/>
              <a:defRPr sz="1600" b="1"/>
            </a:lvl5pPr>
            <a:lvl6pPr marL="2285750" indent="0">
              <a:buNone/>
              <a:defRPr sz="1600" b="1"/>
            </a:lvl6pPr>
            <a:lvl7pPr marL="2742900" indent="0">
              <a:buNone/>
              <a:defRPr sz="1600" b="1"/>
            </a:lvl7pPr>
            <a:lvl8pPr marL="3200049" indent="0">
              <a:buNone/>
              <a:defRPr sz="1600" b="1"/>
            </a:lvl8pPr>
            <a:lvl9pPr marL="365719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C2D2-8768-4B75-99BD-3BFB2D0C8024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E44A-6254-4BA1-B71E-9CDB71706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11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C2D2-8768-4B75-99BD-3BFB2D0C8024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E44A-6254-4BA1-B71E-9CDB71706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92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C2D2-8768-4B75-99BD-3BFB2D0C8024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E44A-6254-4BA1-B71E-9CDB71706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645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3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50" indent="0">
              <a:buNone/>
              <a:defRPr sz="1200"/>
            </a:lvl2pPr>
            <a:lvl3pPr marL="914300" indent="0">
              <a:buNone/>
              <a:defRPr sz="1000"/>
            </a:lvl3pPr>
            <a:lvl4pPr marL="1371450" indent="0">
              <a:buNone/>
              <a:defRPr sz="900"/>
            </a:lvl4pPr>
            <a:lvl5pPr marL="1828600" indent="0">
              <a:buNone/>
              <a:defRPr sz="900"/>
            </a:lvl5pPr>
            <a:lvl6pPr marL="2285750" indent="0">
              <a:buNone/>
              <a:defRPr sz="900"/>
            </a:lvl6pPr>
            <a:lvl7pPr marL="2742900" indent="0">
              <a:buNone/>
              <a:defRPr sz="900"/>
            </a:lvl7pPr>
            <a:lvl8pPr marL="3200049" indent="0">
              <a:buNone/>
              <a:defRPr sz="900"/>
            </a:lvl8pPr>
            <a:lvl9pPr marL="365719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C2D2-8768-4B75-99BD-3BFB2D0C8024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E44A-6254-4BA1-B71E-9CDB71706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919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50" indent="0">
              <a:buNone/>
              <a:defRPr sz="2800"/>
            </a:lvl2pPr>
            <a:lvl3pPr marL="914300" indent="0">
              <a:buNone/>
              <a:defRPr sz="2400"/>
            </a:lvl3pPr>
            <a:lvl4pPr marL="1371450" indent="0">
              <a:buNone/>
              <a:defRPr sz="2000"/>
            </a:lvl4pPr>
            <a:lvl5pPr marL="1828600" indent="0">
              <a:buNone/>
              <a:defRPr sz="2000"/>
            </a:lvl5pPr>
            <a:lvl6pPr marL="2285750" indent="0">
              <a:buNone/>
              <a:defRPr sz="2000"/>
            </a:lvl6pPr>
            <a:lvl7pPr marL="2742900" indent="0">
              <a:buNone/>
              <a:defRPr sz="2000"/>
            </a:lvl7pPr>
            <a:lvl8pPr marL="3200049" indent="0">
              <a:buNone/>
              <a:defRPr sz="2000"/>
            </a:lvl8pPr>
            <a:lvl9pPr marL="365719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50" indent="0">
              <a:buNone/>
              <a:defRPr sz="1200"/>
            </a:lvl2pPr>
            <a:lvl3pPr marL="914300" indent="0">
              <a:buNone/>
              <a:defRPr sz="1000"/>
            </a:lvl3pPr>
            <a:lvl4pPr marL="1371450" indent="0">
              <a:buNone/>
              <a:defRPr sz="900"/>
            </a:lvl4pPr>
            <a:lvl5pPr marL="1828600" indent="0">
              <a:buNone/>
              <a:defRPr sz="900"/>
            </a:lvl5pPr>
            <a:lvl6pPr marL="2285750" indent="0">
              <a:buNone/>
              <a:defRPr sz="900"/>
            </a:lvl6pPr>
            <a:lvl7pPr marL="2742900" indent="0">
              <a:buNone/>
              <a:defRPr sz="900"/>
            </a:lvl7pPr>
            <a:lvl8pPr marL="3200049" indent="0">
              <a:buNone/>
              <a:defRPr sz="900"/>
            </a:lvl8pPr>
            <a:lvl9pPr marL="365719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C2D2-8768-4B75-99BD-3BFB2D0C8024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E44A-6254-4BA1-B71E-9CDB71706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05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4204882577"/>
              </p:ext>
            </p:extLst>
          </p:nvPr>
        </p:nvGraphicFramePr>
        <p:xfrm>
          <a:off x="1722" y="1590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0" name="think-cell Slide" r:id="rId15" imgW="270" imgH="270" progId="TCLayout.ActiveDocument.1">
                  <p:embed/>
                </p:oleObj>
              </mc:Choice>
              <mc:Fallback>
                <p:oleObj name="think-cell Slide" r:id="rId1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722" y="1590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30" tIns="45715" rIns="91430" bIns="4571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4C2D2-8768-4B75-99BD-3BFB2D0C8024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FE44A-6254-4BA1-B71E-9CDB7170643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C:\Users\joelhoneyman\AppData\Local\Microsoft\Windows\Temporary Internet Files\Content.Outlook\SGWCOOZZ\AC Logo_Innovation Accelerated.png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298350"/>
            <a:ext cx="1295400" cy="48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950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2" indent="-342862" algn="l" defTabSz="9143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9" indent="-285719" algn="l" defTabSz="9143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75" indent="-228575" algn="l" defTabSz="9143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25" indent="-228575" algn="l" defTabSz="9143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75" indent="-228575" algn="l" defTabSz="9143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25" indent="-228575" algn="l" defTabSz="9143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74" indent="-228575" algn="l" defTabSz="9143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24" indent="-228575" algn="l" defTabSz="9143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74" indent="-228575" algn="l" defTabSz="9143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0" algn="l" defTabSz="9143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0" algn="l" defTabSz="9143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0" algn="l" defTabSz="9143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00" algn="l" defTabSz="9143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50" algn="l" defTabSz="9143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00" algn="l" defTabSz="9143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49" algn="l" defTabSz="9143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99" algn="l" defTabSz="9143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00655909"/>
              </p:ext>
            </p:ext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1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Storyboard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A storyboard is a </a:t>
            </a:r>
            <a:r>
              <a:rPr lang="en-US" sz="2000" dirty="0" smtClean="0"/>
              <a:t>series </a:t>
            </a:r>
            <a:r>
              <a:rPr lang="en-US" sz="2000" dirty="0"/>
              <a:t>of sketches arranged in sequence, outlining the scenes of story describing how all the parts of a concept work together to provide a innovative solution.</a:t>
            </a:r>
          </a:p>
          <a:p>
            <a:endParaRPr lang="en-US" sz="2000" dirty="0"/>
          </a:p>
          <a:p>
            <a:r>
              <a:rPr lang="en-US" sz="2000" dirty="0"/>
              <a:t>Sketches can be images and words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Benefits of creating a storyboard</a:t>
            </a:r>
          </a:p>
          <a:p>
            <a:pPr lvl="1"/>
            <a:r>
              <a:rPr lang="en-US" sz="1600" dirty="0"/>
              <a:t>Adds a level of granularity to  </a:t>
            </a:r>
            <a:r>
              <a:rPr lang="en-US" sz="1600" dirty="0" smtClean="0"/>
              <a:t>concept and provides seeing the concept from a different perspective</a:t>
            </a:r>
          </a:p>
          <a:p>
            <a:pPr lvl="1"/>
            <a:r>
              <a:rPr lang="en-US" sz="1600" dirty="0" smtClean="0"/>
              <a:t>Assists in identifying unforeseen challenges and blind spots of a concept</a:t>
            </a:r>
            <a:endParaRPr lang="en-US" sz="1600" dirty="0"/>
          </a:p>
          <a:p>
            <a:pPr lvl="1"/>
            <a:r>
              <a:rPr lang="en-US" sz="1600" dirty="0"/>
              <a:t>Identifies additional opportunities to be </a:t>
            </a:r>
            <a:r>
              <a:rPr lang="en-US" sz="1600" dirty="0" smtClean="0"/>
              <a:t>considered</a:t>
            </a:r>
          </a:p>
          <a:p>
            <a:pPr lvl="1"/>
            <a:r>
              <a:rPr lang="en-US" sz="1600" dirty="0" smtClean="0"/>
              <a:t>Will assist in discovering unique </a:t>
            </a:r>
            <a:r>
              <a:rPr lang="en-US" sz="1600" dirty="0" smtClean="0"/>
              <a:t>benefits </a:t>
            </a:r>
            <a:r>
              <a:rPr lang="en-US" sz="1600" dirty="0" smtClean="0"/>
              <a:t>as you explore your concept using the process</a:t>
            </a:r>
          </a:p>
          <a:p>
            <a:pPr lvl="1"/>
            <a:r>
              <a:rPr lang="en-US" sz="1600" dirty="0" smtClean="0"/>
              <a:t>Assists in </a:t>
            </a:r>
            <a:r>
              <a:rPr lang="en-US" sz="1600" dirty="0" smtClean="0"/>
              <a:t>identifying </a:t>
            </a:r>
            <a:r>
              <a:rPr lang="en-US" sz="1600" dirty="0" smtClean="0"/>
              <a:t>additional unmet needs</a:t>
            </a:r>
          </a:p>
          <a:p>
            <a:pPr lvl="1"/>
            <a:r>
              <a:rPr lang="en-US" sz="1600" dirty="0" smtClean="0"/>
              <a:t>Catalyze the team to visualize new solutions</a:t>
            </a:r>
          </a:p>
          <a:p>
            <a:pPr lvl="2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0213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02709858"/>
              </p:ext>
            </p:ext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1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67235"/>
            <a:ext cx="8915400" cy="1143000"/>
          </a:xfrm>
        </p:spPr>
        <p:txBody>
          <a:bodyPr/>
          <a:lstStyle/>
          <a:p>
            <a:pPr algn="l"/>
            <a:r>
              <a:rPr lang="en-US" dirty="0" smtClean="0"/>
              <a:t>Storyboard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77471"/>
            <a:ext cx="8915400" cy="5580529"/>
          </a:xfrm>
        </p:spPr>
        <p:txBody>
          <a:bodyPr>
            <a:noAutofit/>
          </a:bodyPr>
          <a:lstStyle/>
          <a:p>
            <a:r>
              <a:rPr lang="en-US" sz="1700" dirty="0"/>
              <a:t>Create characters and describe their experiences</a:t>
            </a:r>
          </a:p>
          <a:p>
            <a:pPr lvl="1"/>
            <a:r>
              <a:rPr lang="en-US" sz="1500" dirty="0"/>
              <a:t>Create characters that represent typical people in the overall experience</a:t>
            </a:r>
            <a:r>
              <a:rPr lang="en-US" sz="1500" dirty="0" smtClean="0"/>
              <a:t>.</a:t>
            </a:r>
          </a:p>
          <a:p>
            <a:pPr lvl="1"/>
            <a:r>
              <a:rPr lang="en-US" sz="1500" dirty="0" smtClean="0"/>
              <a:t>Think about all of  the people that have a roll in the concept.  Define as actors in the storyboard. </a:t>
            </a:r>
            <a:endParaRPr lang="en-US" sz="1500" dirty="0"/>
          </a:p>
          <a:p>
            <a:pPr lvl="1"/>
            <a:r>
              <a:rPr lang="en-US" sz="1500" dirty="0"/>
              <a:t>Describe their experiences as they go through their day</a:t>
            </a:r>
          </a:p>
          <a:p>
            <a:pPr lvl="1"/>
            <a:r>
              <a:rPr lang="en-US" sz="1500" dirty="0" smtClean="0"/>
              <a:t>Describe </a:t>
            </a:r>
            <a:r>
              <a:rPr lang="en-US" sz="1500" dirty="0"/>
              <a:t>their state of mind as a result of their experiences with your solution</a:t>
            </a:r>
          </a:p>
          <a:p>
            <a:pPr lvl="1"/>
            <a:endParaRPr lang="en-US" sz="1500" dirty="0"/>
          </a:p>
          <a:p>
            <a:r>
              <a:rPr lang="en-US" sz="1700" dirty="0"/>
              <a:t>Map out their journey.</a:t>
            </a:r>
          </a:p>
          <a:p>
            <a:pPr lvl="1"/>
            <a:r>
              <a:rPr lang="en-US" sz="1500" dirty="0" smtClean="0"/>
              <a:t>Map out their journey through </a:t>
            </a:r>
            <a:r>
              <a:rPr lang="en-US" sz="1500" dirty="0"/>
              <a:t>imagined </a:t>
            </a:r>
            <a:r>
              <a:rPr lang="en-US" sz="1500" dirty="0" smtClean="0"/>
              <a:t>situations</a:t>
            </a:r>
            <a:endParaRPr lang="en-US" sz="1500" dirty="0"/>
          </a:p>
          <a:p>
            <a:pPr lvl="1"/>
            <a:r>
              <a:rPr lang="en-US" sz="1500" dirty="0" smtClean="0"/>
              <a:t>Indicate on the map points along the journey where they will encounter your concepts</a:t>
            </a:r>
          </a:p>
          <a:p>
            <a:pPr lvl="1"/>
            <a:r>
              <a:rPr lang="en-US" sz="1500" dirty="0" smtClean="0"/>
              <a:t>Write </a:t>
            </a:r>
            <a:r>
              <a:rPr lang="en-US" sz="1500" dirty="0"/>
              <a:t>short descriptions about what will happen at each encounter</a:t>
            </a:r>
          </a:p>
          <a:p>
            <a:pPr lvl="1"/>
            <a:r>
              <a:rPr lang="en-US" sz="1500" dirty="0"/>
              <a:t>Describe how value is being created by your concepts during the encounter</a:t>
            </a:r>
          </a:p>
          <a:p>
            <a:pPr lvl="1"/>
            <a:r>
              <a:rPr lang="en-US" sz="1500" dirty="0"/>
              <a:t>Add detail &amp; modify your solution as you encounter challenges &amp; questions </a:t>
            </a:r>
          </a:p>
          <a:p>
            <a:pPr lvl="1"/>
            <a:r>
              <a:rPr lang="en-US" sz="1500" dirty="0"/>
              <a:t>Look for new opportunities as you move along the map</a:t>
            </a:r>
          </a:p>
          <a:p>
            <a:pPr lvl="1"/>
            <a:endParaRPr lang="en-US" sz="1500" dirty="0"/>
          </a:p>
          <a:p>
            <a:r>
              <a:rPr lang="en-US" sz="1700" dirty="0"/>
              <a:t>Create a solution Storyboard</a:t>
            </a:r>
          </a:p>
          <a:p>
            <a:pPr lvl="1"/>
            <a:r>
              <a:rPr lang="en-US" sz="1500" dirty="0"/>
              <a:t>Illustrate scenarios </a:t>
            </a:r>
            <a:r>
              <a:rPr lang="en-US" sz="1500" dirty="0" smtClean="0"/>
              <a:t>with </a:t>
            </a:r>
            <a:r>
              <a:rPr lang="en-US" sz="1500" dirty="0"/>
              <a:t>frame by frame story boards</a:t>
            </a:r>
          </a:p>
          <a:p>
            <a:pPr lvl="1"/>
            <a:r>
              <a:rPr lang="en-US" sz="1500" dirty="0"/>
              <a:t>Use sketches to visualize concepts</a:t>
            </a:r>
          </a:p>
          <a:p>
            <a:pPr lvl="1"/>
            <a:r>
              <a:rPr lang="en-US" sz="1500" dirty="0"/>
              <a:t>Minimize use of words</a:t>
            </a:r>
          </a:p>
          <a:p>
            <a:pPr marL="0" indent="0">
              <a:buNone/>
            </a:pPr>
            <a:endParaRPr lang="en-US" sz="1700" dirty="0"/>
          </a:p>
          <a:p>
            <a:endParaRPr lang="en-US" sz="1700" dirty="0"/>
          </a:p>
          <a:p>
            <a:pPr lvl="1"/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930396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81654</TotalTime>
  <Words>259</Words>
  <Application>Microsoft Office PowerPoint</Application>
  <PresentationFormat>A4 Paper (210x297 mm)</PresentationFormat>
  <Paragraphs>33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think-cell Slide</vt:lpstr>
      <vt:lpstr>Storyboard Activity</vt:lpstr>
      <vt:lpstr>Storyboard Process</vt:lpstr>
    </vt:vector>
  </TitlesOfParts>
  <Company>Doosan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jdahl</dc:creator>
  <cp:lastModifiedBy>jdahl</cp:lastModifiedBy>
  <cp:revision>424</cp:revision>
  <cp:lastPrinted>2014-12-15T15:06:21Z</cp:lastPrinted>
  <dcterms:created xsi:type="dcterms:W3CDTF">2014-06-12T14:17:57Z</dcterms:created>
  <dcterms:modified xsi:type="dcterms:W3CDTF">2015-05-01T18:34:03Z</dcterms:modified>
</cp:coreProperties>
</file>