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handoutMasterIdLst>
    <p:handoutMasterId r:id="rId18"/>
  </p:handoutMasterIdLst>
  <p:sldIdLst>
    <p:sldId id="256" r:id="rId2"/>
    <p:sldId id="263" r:id="rId3"/>
    <p:sldId id="257" r:id="rId4"/>
    <p:sldId id="258" r:id="rId5"/>
    <p:sldId id="264" r:id="rId6"/>
    <p:sldId id="266" r:id="rId7"/>
    <p:sldId id="265" r:id="rId8"/>
    <p:sldId id="260" r:id="rId9"/>
    <p:sldId id="261" r:id="rId10"/>
    <p:sldId id="262" r:id="rId11"/>
    <p:sldId id="268" r:id="rId12"/>
    <p:sldId id="269" r:id="rId13"/>
    <p:sldId id="270" r:id="rId14"/>
    <p:sldId id="271" r:id="rId15"/>
    <p:sldId id="272" r:id="rId16"/>
    <p:sldId id="267" r:id="rId17"/>
  </p:sldIdLst>
  <p:sldSz cx="9144000" cy="6858000" type="screen4x3"/>
  <p:notesSz cx="6888163"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90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94"/>
          </a:xfrm>
          <a:prstGeom prst="rect">
            <a:avLst/>
          </a:prstGeom>
        </p:spPr>
        <p:txBody>
          <a:bodyPr vert="horz" lIns="96625" tIns="48312" rIns="96625" bIns="48312" rtlCol="0"/>
          <a:lstStyle>
            <a:lvl1pPr algn="l">
              <a:defRPr sz="1300"/>
            </a:lvl1pPr>
          </a:lstStyle>
          <a:p>
            <a:endParaRPr lang="en-GB"/>
          </a:p>
        </p:txBody>
      </p:sp>
      <p:sp>
        <p:nvSpPr>
          <p:cNvPr id="3" name="Date Placeholder 2"/>
          <p:cNvSpPr>
            <a:spLocks noGrp="1"/>
          </p:cNvSpPr>
          <p:nvPr>
            <p:ph type="dt" sz="quarter" idx="1"/>
          </p:nvPr>
        </p:nvSpPr>
        <p:spPr>
          <a:xfrm>
            <a:off x="3901698" y="0"/>
            <a:ext cx="2984871" cy="501094"/>
          </a:xfrm>
          <a:prstGeom prst="rect">
            <a:avLst/>
          </a:prstGeom>
        </p:spPr>
        <p:txBody>
          <a:bodyPr vert="horz" lIns="96625" tIns="48312" rIns="96625" bIns="48312" rtlCol="0"/>
          <a:lstStyle>
            <a:lvl1pPr algn="r">
              <a:defRPr sz="1300"/>
            </a:lvl1pPr>
          </a:lstStyle>
          <a:p>
            <a:fld id="{CA641426-4145-4095-86D3-530982E9EF59}" type="datetimeFigureOut">
              <a:rPr lang="en-GB" smtClean="0"/>
              <a:t>24/08/2013</a:t>
            </a:fld>
            <a:endParaRPr lang="en-GB"/>
          </a:p>
        </p:txBody>
      </p:sp>
      <p:sp>
        <p:nvSpPr>
          <p:cNvPr id="4" name="Footer Placeholder 3"/>
          <p:cNvSpPr>
            <a:spLocks noGrp="1"/>
          </p:cNvSpPr>
          <p:nvPr>
            <p:ph type="ftr" sz="quarter" idx="2"/>
          </p:nvPr>
        </p:nvSpPr>
        <p:spPr>
          <a:xfrm>
            <a:off x="0" y="9519054"/>
            <a:ext cx="2984871" cy="501094"/>
          </a:xfrm>
          <a:prstGeom prst="rect">
            <a:avLst/>
          </a:prstGeom>
        </p:spPr>
        <p:txBody>
          <a:bodyPr vert="horz" lIns="96625" tIns="48312" rIns="96625" bIns="48312" rtlCol="0" anchor="b"/>
          <a:lstStyle>
            <a:lvl1pPr algn="l">
              <a:defRPr sz="1300"/>
            </a:lvl1pPr>
          </a:lstStyle>
          <a:p>
            <a:endParaRPr lang="en-GB"/>
          </a:p>
        </p:txBody>
      </p:sp>
      <p:sp>
        <p:nvSpPr>
          <p:cNvPr id="5" name="Slide Number Placeholder 4"/>
          <p:cNvSpPr>
            <a:spLocks noGrp="1"/>
          </p:cNvSpPr>
          <p:nvPr>
            <p:ph type="sldNum" sz="quarter" idx="3"/>
          </p:nvPr>
        </p:nvSpPr>
        <p:spPr>
          <a:xfrm>
            <a:off x="3901698" y="9519054"/>
            <a:ext cx="2984871" cy="501094"/>
          </a:xfrm>
          <a:prstGeom prst="rect">
            <a:avLst/>
          </a:prstGeom>
        </p:spPr>
        <p:txBody>
          <a:bodyPr vert="horz" lIns="96625" tIns="48312" rIns="96625" bIns="48312" rtlCol="0" anchor="b"/>
          <a:lstStyle>
            <a:lvl1pPr algn="r">
              <a:defRPr sz="1300"/>
            </a:lvl1pPr>
          </a:lstStyle>
          <a:p>
            <a:fld id="{E190FC61-6875-409E-98E7-B07E8A4BC142}" type="slidenum">
              <a:rPr lang="en-GB" smtClean="0"/>
              <a:t>‹#›</a:t>
            </a:fld>
            <a:endParaRPr lang="en-GB"/>
          </a:p>
        </p:txBody>
      </p:sp>
    </p:spTree>
    <p:extLst>
      <p:ext uri="{BB962C8B-B14F-4D97-AF65-F5344CB8AC3E}">
        <p14:creationId xmlns:p14="http://schemas.microsoft.com/office/powerpoint/2010/main" val="8063573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40E4BEA9-AF2C-4BC8-9518-339482DDE42B}" type="datetimeFigureOut">
              <a:rPr lang="en-GB" smtClean="0"/>
              <a:t>24/08/2013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8B47FE-D432-4D59-A8FB-AFFCE66031A5}" type="slidenum">
              <a:rPr lang="en-GB" smtClean="0"/>
              <a:t>‹#›</a:t>
            </a:fld>
            <a:endParaRPr lang="en-GB"/>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E4BEA9-AF2C-4BC8-9518-339482DDE42B}" type="datetimeFigureOut">
              <a:rPr lang="en-GB" smtClean="0"/>
              <a:t>24/08/2013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8B47FE-D432-4D59-A8FB-AFFCE66031A5}"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E4BEA9-AF2C-4BC8-9518-339482DDE42B}" type="datetimeFigureOut">
              <a:rPr lang="en-GB" smtClean="0"/>
              <a:t>24/08/2013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8B47FE-D432-4D59-A8FB-AFFCE66031A5}"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E4BEA9-AF2C-4BC8-9518-339482DDE42B}" type="datetimeFigureOut">
              <a:rPr lang="en-GB" smtClean="0"/>
              <a:t>24/08/2013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8B47FE-D432-4D59-A8FB-AFFCE66031A5}"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40E4BEA9-AF2C-4BC8-9518-339482DDE42B}" type="datetimeFigureOut">
              <a:rPr lang="en-GB" smtClean="0"/>
              <a:t>24/08/2013</a:t>
            </a:fld>
            <a:endParaRPr lang="en-GB"/>
          </a:p>
        </p:txBody>
      </p:sp>
      <p:sp>
        <p:nvSpPr>
          <p:cNvPr id="91" name="Footer Placeholder 90"/>
          <p:cNvSpPr>
            <a:spLocks noGrp="1"/>
          </p:cNvSpPr>
          <p:nvPr>
            <p:ph type="ftr" sz="quarter" idx="11"/>
          </p:nvPr>
        </p:nvSpPr>
        <p:spPr/>
        <p:txBody>
          <a:bodyPr/>
          <a:lstStyle/>
          <a:p>
            <a:endParaRPr lang="en-GB"/>
          </a:p>
        </p:txBody>
      </p:sp>
      <p:sp>
        <p:nvSpPr>
          <p:cNvPr id="92" name="Slide Number Placeholder 91"/>
          <p:cNvSpPr>
            <a:spLocks noGrp="1"/>
          </p:cNvSpPr>
          <p:nvPr>
            <p:ph type="sldNum" sz="quarter" idx="12"/>
          </p:nvPr>
        </p:nvSpPr>
        <p:spPr/>
        <p:txBody>
          <a:bodyPr/>
          <a:lstStyle/>
          <a:p>
            <a:fld id="{3E8B47FE-D432-4D59-A8FB-AFFCE66031A5}"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E4BEA9-AF2C-4BC8-9518-339482DDE42B}" type="datetimeFigureOut">
              <a:rPr lang="en-GB" smtClean="0"/>
              <a:t>24/08/2013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8B47FE-D432-4D59-A8FB-AFFCE66031A5}"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E4BEA9-AF2C-4BC8-9518-339482DDE42B}" type="datetimeFigureOut">
              <a:rPr lang="en-GB" smtClean="0"/>
              <a:t>24/08/2013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8B47FE-D432-4D59-A8FB-AFFCE66031A5}"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E4BEA9-AF2C-4BC8-9518-339482DDE42B}" type="datetimeFigureOut">
              <a:rPr lang="en-GB" smtClean="0"/>
              <a:t>24/08/2013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8B47FE-D432-4D59-A8FB-AFFCE66031A5}"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E4BEA9-AF2C-4BC8-9518-339482DDE42B}" type="datetimeFigureOut">
              <a:rPr lang="en-GB" smtClean="0"/>
              <a:t>24/08/2013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8B47FE-D432-4D59-A8FB-AFFCE66031A5}"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E4BEA9-AF2C-4BC8-9518-339482DDE42B}" type="datetimeFigureOut">
              <a:rPr lang="en-GB" smtClean="0"/>
              <a:t>24/08/2013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8B47FE-D432-4D59-A8FB-AFFCE66031A5}" type="slidenum">
              <a:rPr lang="en-GB" smtClean="0"/>
              <a:t>‹#›</a:t>
            </a:fld>
            <a:endParaRPr lang="en-GB"/>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40E4BEA9-AF2C-4BC8-9518-339482DDE42B}" type="datetimeFigureOut">
              <a:rPr lang="en-GB" smtClean="0"/>
              <a:t>24/08/2013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8B47FE-D432-4D59-A8FB-AFFCE66031A5}" type="slidenum">
              <a:rPr lang="en-GB" smtClean="0"/>
              <a:t>‹#›</a:t>
            </a:fld>
            <a:endParaRPr lang="en-GB"/>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40E4BEA9-AF2C-4BC8-9518-339482DDE42B}" type="datetimeFigureOut">
              <a:rPr lang="en-GB" smtClean="0"/>
              <a:t>24/08/2013</a:t>
            </a:fld>
            <a:endParaRPr lang="en-GB"/>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GB"/>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3E8B47FE-D432-4D59-A8FB-AFFCE66031A5}"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cognitive-edge.com/library/more/video/introduction-to-the-cynefin-framewor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CHANGING THE LOCKS ON THE </a:t>
            </a:r>
            <a:br>
              <a:rPr lang="en-GB" dirty="0" smtClean="0"/>
            </a:br>
            <a:r>
              <a:rPr lang="en-GB" dirty="0" smtClean="0"/>
              <a:t>C-SUITE DOORS</a:t>
            </a:r>
            <a:endParaRPr lang="en-GB" dirty="0"/>
          </a:p>
        </p:txBody>
      </p:sp>
      <p:sp>
        <p:nvSpPr>
          <p:cNvPr id="3" name="Subtitle 2"/>
          <p:cNvSpPr>
            <a:spLocks noGrp="1"/>
          </p:cNvSpPr>
          <p:nvPr>
            <p:ph type="subTitle" idx="1"/>
          </p:nvPr>
        </p:nvSpPr>
        <p:spPr/>
        <p:txBody>
          <a:bodyPr>
            <a:normAutofit fontScale="85000" lnSpcReduction="20000"/>
          </a:bodyPr>
          <a:lstStyle/>
          <a:p>
            <a:r>
              <a:rPr lang="en-GB" dirty="0" smtClean="0"/>
              <a:t>(or </a:t>
            </a:r>
            <a:r>
              <a:rPr lang="en-GB" b="1" dirty="0" smtClean="0"/>
              <a:t>choosing </a:t>
            </a:r>
            <a:r>
              <a:rPr lang="en-GB" b="1" smtClean="0"/>
              <a:t>leaders differently</a:t>
            </a:r>
            <a:r>
              <a:rPr lang="en-GB"/>
              <a:t> </a:t>
            </a:r>
            <a:r>
              <a:rPr lang="en-GB" smtClean="0">
                <a:latin typeface="Times New Roman"/>
                <a:cs typeface="Times New Roman"/>
              </a:rPr>
              <a:t>‒ </a:t>
            </a:r>
            <a:r>
              <a:rPr lang="en-GB" smtClean="0"/>
              <a:t>because </a:t>
            </a:r>
            <a:r>
              <a:rPr lang="en-GB" dirty="0" smtClean="0"/>
              <a:t>we’re not scared of the future, but we’re not stupid either)</a:t>
            </a:r>
          </a:p>
          <a:p>
            <a:r>
              <a:rPr lang="en-GB" sz="2000" i="1" dirty="0" smtClean="0"/>
              <a:t>CIPD/MIX </a:t>
            </a:r>
            <a:r>
              <a:rPr lang="en-GB" sz="2000" i="1" dirty="0" err="1" smtClean="0"/>
              <a:t>hackathon</a:t>
            </a:r>
            <a:r>
              <a:rPr lang="en-GB" sz="2000" i="1" dirty="0" smtClean="0"/>
              <a:t> </a:t>
            </a:r>
            <a:r>
              <a:rPr lang="en-GB" sz="2000" i="1" dirty="0" smtClean="0"/>
              <a:t> August </a:t>
            </a:r>
            <a:r>
              <a:rPr lang="en-GB" sz="2000" i="1" dirty="0" smtClean="0"/>
              <a:t>2013</a:t>
            </a:r>
            <a:endParaRPr lang="en-GB" sz="2000" i="1" dirty="0"/>
          </a:p>
        </p:txBody>
      </p:sp>
    </p:spTree>
    <p:extLst>
      <p:ext uri="{BB962C8B-B14F-4D97-AF65-F5344CB8AC3E}">
        <p14:creationId xmlns:p14="http://schemas.microsoft.com/office/powerpoint/2010/main" val="3157172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700" dirty="0" smtClean="0"/>
              <a:t/>
            </a:r>
            <a:br>
              <a:rPr lang="en-GB" sz="2700" dirty="0" smtClean="0"/>
            </a:br>
            <a:r>
              <a:rPr lang="en-GB" sz="2700" dirty="0"/>
              <a:t/>
            </a:r>
            <a:br>
              <a:rPr lang="en-GB" sz="2700" dirty="0"/>
            </a:br>
            <a:r>
              <a:rPr lang="en-GB" sz="2700" dirty="0" smtClean="0"/>
              <a:t/>
            </a:r>
            <a:br>
              <a:rPr lang="en-GB" sz="2700" dirty="0" smtClean="0"/>
            </a:br>
            <a:r>
              <a:rPr lang="en-GB" sz="2700" dirty="0"/>
              <a:t/>
            </a:r>
            <a:br>
              <a:rPr lang="en-GB" sz="2700" dirty="0"/>
            </a:br>
            <a:r>
              <a:rPr lang="en-GB" sz="2700" dirty="0" smtClean="0"/>
              <a:t>SOLUTION </a:t>
            </a:r>
            <a:r>
              <a:rPr lang="en-GB" sz="2700" dirty="0"/>
              <a:t>part 3 - Embed </a:t>
            </a:r>
            <a:r>
              <a:rPr lang="en-GB" sz="2700" dirty="0" smtClean="0"/>
              <a:t>the concept of risk appetite into </a:t>
            </a:r>
            <a:r>
              <a:rPr lang="en-GB" sz="2700" dirty="0"/>
              <a:t>SUCCESSION PLANNING and STRATEGIC TALENT </a:t>
            </a:r>
            <a:r>
              <a:rPr lang="en-GB" sz="2700" dirty="0" smtClean="0"/>
              <a:t>MANAGEMENT</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Borrow investment thinking – in investment, ‘no risk’ is impossible and ‘low risk’ isn’t always desirable. Like an investment portfolio, an organisation’s succession plan should include a spread of high, medium and low risk appetites, when those positions come to be selected.</a:t>
            </a:r>
          </a:p>
          <a:p>
            <a:endParaRPr lang="en-GB" dirty="0"/>
          </a:p>
          <a:p>
            <a:r>
              <a:rPr lang="en-GB" dirty="0" smtClean="0"/>
              <a:t>A high risk appointment is one with a large variation in result between optimistic and pessimistic scenarios, if that person is appointed; a low risk appointment has a narrow spread (classically the ‘safe pair of hands’). </a:t>
            </a:r>
          </a:p>
          <a:p>
            <a:endParaRPr lang="en-GB" dirty="0"/>
          </a:p>
          <a:p>
            <a:r>
              <a:rPr lang="en-GB" dirty="0" smtClean="0"/>
              <a:t>Candidates should be assessed according to the range between the likely outcomes from a pessimistic to an optimistic scenario – although quantification will be impossible, an inter-quartile range provides an analogy: we aim for a 25% chance of things turning out worse than the pessimistic scenario, and a similar 25% chance that events will beat the optimistic scenario.</a:t>
            </a:r>
            <a:endParaRPr lang="en-GB" dirty="0"/>
          </a:p>
        </p:txBody>
      </p:sp>
    </p:spTree>
    <p:extLst>
      <p:ext uri="{BB962C8B-B14F-4D97-AF65-F5344CB8AC3E}">
        <p14:creationId xmlns:p14="http://schemas.microsoft.com/office/powerpoint/2010/main" val="1429300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Embedding risk appetite (</a:t>
            </a:r>
            <a:r>
              <a:rPr lang="en-GB" dirty="0" err="1" smtClean="0"/>
              <a:t>cont</a:t>
            </a:r>
            <a:r>
              <a:rPr lang="en-GB" dirty="0" smtClean="0"/>
              <a:t>)</a:t>
            </a:r>
            <a:endParaRPr lang="en-GB" dirty="0"/>
          </a:p>
        </p:txBody>
      </p:sp>
      <p:sp>
        <p:nvSpPr>
          <p:cNvPr id="3" name="Content Placeholder 2"/>
          <p:cNvSpPr>
            <a:spLocks noGrp="1"/>
          </p:cNvSpPr>
          <p:nvPr>
            <p:ph sz="half" idx="1"/>
          </p:nvPr>
        </p:nvSpPr>
        <p:spPr/>
        <p:txBody>
          <a:bodyPr>
            <a:noAutofit/>
          </a:bodyPr>
          <a:lstStyle/>
          <a:p>
            <a:r>
              <a:rPr lang="en-GB" sz="1600" dirty="0" smtClean="0"/>
              <a:t>Example: Amy and Bob are the final two candidates for a leadership role. The selectors have discussed pessimistic and optimistic scenarios if each is appointed, and valued those outcomes out of 10. The pessimistic-to-optimistic ranges are (for Amy) 3/10 to 9/10, and (for Bob) 5/10 to 6/10. </a:t>
            </a:r>
          </a:p>
          <a:p>
            <a:endParaRPr lang="en-GB" sz="1600" dirty="0"/>
          </a:p>
          <a:p>
            <a:r>
              <a:rPr lang="en-GB" sz="1600" dirty="0" smtClean="0"/>
              <a:t>There is no single objective answer as to whether Amy or Bob is the better candidate; the answer depends on the organisation’s risk appetite for that position. </a:t>
            </a:r>
            <a:r>
              <a:rPr lang="en-GB" sz="1600" dirty="0"/>
              <a:t>I</a:t>
            </a:r>
            <a:r>
              <a:rPr lang="en-GB" sz="1600" dirty="0" smtClean="0"/>
              <a:t>n the new selection paradigm, we would realise that </a:t>
            </a:r>
            <a:r>
              <a:rPr lang="en-GB" sz="1600" b="1" dirty="0" smtClean="0"/>
              <a:t>a person specification </a:t>
            </a:r>
            <a:r>
              <a:rPr lang="en-GB" sz="1600" b="1" dirty="0"/>
              <a:t>i</a:t>
            </a:r>
            <a:r>
              <a:rPr lang="en-GB" sz="1600" b="1" dirty="0" smtClean="0"/>
              <a:t>s incomplete without a risk appetite </a:t>
            </a:r>
            <a:r>
              <a:rPr lang="en-GB" sz="1600" dirty="0" smtClean="0"/>
              <a:t>– effectively hardwiring adaptability and confronting uncertainty into talent management.</a:t>
            </a:r>
            <a:endParaRPr lang="en-GB" sz="1600" dirty="0"/>
          </a:p>
        </p:txBody>
      </p:sp>
      <p:sp>
        <p:nvSpPr>
          <p:cNvPr id="4" name="Content Placeholder 3"/>
          <p:cNvSpPr>
            <a:spLocks noGrp="1"/>
          </p:cNvSpPr>
          <p:nvPr>
            <p:ph sz="half" idx="2"/>
          </p:nvPr>
        </p:nvSpPr>
        <p:spPr/>
        <p:txBody>
          <a:bodyPr>
            <a:normAutofit/>
          </a:bodyPr>
          <a:lstStyle/>
          <a:p>
            <a:endParaRPr lang="en-GB" dirty="0"/>
          </a:p>
        </p:txBody>
      </p:sp>
      <p:pic>
        <p:nvPicPr>
          <p:cNvPr id="6146" name="Picture 2" descr="C:\Users\douglas\Pictures\cartoons\risk too far - aug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2132856"/>
            <a:ext cx="4320480"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7516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10000"/>
          </a:bodyPr>
          <a:lstStyle/>
          <a:p>
            <a:r>
              <a:rPr lang="en-GB" sz="1600" dirty="0" smtClean="0"/>
              <a:t>(1) A group which is working together to select at a strategic level receive a half-day ‘advanced selection training’ which covers the three parts of the solution (selection paradigm shift, </a:t>
            </a:r>
            <a:r>
              <a:rPr lang="en-GB" sz="1600" dirty="0" err="1" smtClean="0"/>
              <a:t>Cynefin</a:t>
            </a:r>
            <a:r>
              <a:rPr lang="en-GB" sz="1600" dirty="0" smtClean="0"/>
              <a:t> framework and risk appetite). For example they relate their own past experiences of organisational challenges to </a:t>
            </a:r>
            <a:r>
              <a:rPr lang="en-GB" sz="1600" dirty="0" err="1" smtClean="0"/>
              <a:t>Cynefin</a:t>
            </a:r>
            <a:r>
              <a:rPr lang="en-GB" sz="1600" dirty="0" smtClean="0"/>
              <a:t> domains. However the first discussion of risk appetite seems artificial.</a:t>
            </a:r>
          </a:p>
          <a:p>
            <a:endParaRPr lang="en-GB" sz="1600" dirty="0"/>
          </a:p>
          <a:p>
            <a:r>
              <a:rPr lang="en-GB" sz="1600" dirty="0" smtClean="0"/>
              <a:t>(2) The group (especially those who distrust HR rigidity and ‘political correctness’) find the expanded and shared vocabulary a bit helpful in discussing the strategic situation of the business, but do not initially notice much change.</a:t>
            </a:r>
          </a:p>
          <a:p>
            <a:endParaRPr lang="en-GB" sz="1600" dirty="0"/>
          </a:p>
          <a:p>
            <a:r>
              <a:rPr lang="en-GB" sz="1600" dirty="0" smtClean="0"/>
              <a:t>(3) The expanded, shared vocabulary lets change creep in. </a:t>
            </a:r>
            <a:r>
              <a:rPr lang="en-GB" sz="1600" dirty="0" err="1" smtClean="0"/>
              <a:t>Eg</a:t>
            </a:r>
            <a:r>
              <a:rPr lang="en-GB" sz="1600" dirty="0" smtClean="0"/>
              <a:t>: one member of the group starts probing candidates’ past experiences of change leadership in terms of </a:t>
            </a:r>
            <a:r>
              <a:rPr lang="en-GB" sz="1600" dirty="0" err="1" smtClean="0"/>
              <a:t>Cynefin</a:t>
            </a:r>
            <a:r>
              <a:rPr lang="en-GB" sz="1600" dirty="0" smtClean="0"/>
              <a:t> domains.</a:t>
            </a:r>
          </a:p>
          <a:p>
            <a:r>
              <a:rPr lang="en-GB" sz="1600" dirty="0" smtClean="0"/>
              <a:t> </a:t>
            </a:r>
          </a:p>
          <a:p>
            <a:r>
              <a:rPr lang="en-GB" sz="1600" dirty="0" smtClean="0"/>
              <a:t>(4) Discussing the final candidates in terms of pessimistic to optimistic scenarios is different, and takes time. However, with good facilitation skills, deeper intuitive impressions are elicited and challenged by the group, with an explicit acknowledgement of political ramifications. Risk appetite</a:t>
            </a:r>
          </a:p>
          <a:p>
            <a:r>
              <a:rPr lang="en-GB" sz="1600" dirty="0"/>
              <a:t> </a:t>
            </a:r>
            <a:r>
              <a:rPr lang="en-GB" sz="1600" dirty="0" smtClean="0"/>
              <a:t>                                                             … </a:t>
            </a:r>
            <a:r>
              <a:rPr lang="en-GB" sz="1600" dirty="0" err="1" smtClean="0"/>
              <a:t>cont</a:t>
            </a:r>
            <a:endParaRPr lang="en-GB" sz="1600" dirty="0"/>
          </a:p>
        </p:txBody>
      </p:sp>
      <p:sp>
        <p:nvSpPr>
          <p:cNvPr id="4" name="Title 3"/>
          <p:cNvSpPr>
            <a:spLocks noGrp="1"/>
          </p:cNvSpPr>
          <p:nvPr>
            <p:ph type="title"/>
          </p:nvPr>
        </p:nvSpPr>
        <p:spPr/>
        <p:txBody>
          <a:bodyPr/>
          <a:lstStyle/>
          <a:p>
            <a:r>
              <a:rPr lang="en-GB" dirty="0" smtClean="0"/>
              <a:t>PRACTICAL IMPACT</a:t>
            </a:r>
            <a:endParaRPr lang="en-GB" dirty="0"/>
          </a:p>
        </p:txBody>
      </p:sp>
      <p:sp>
        <p:nvSpPr>
          <p:cNvPr id="6" name="Text Placeholder 5"/>
          <p:cNvSpPr>
            <a:spLocks noGrp="1"/>
          </p:cNvSpPr>
          <p:nvPr>
            <p:ph type="body" sz="half" idx="2"/>
          </p:nvPr>
        </p:nvSpPr>
        <p:spPr/>
        <p:txBody>
          <a:bodyPr>
            <a:normAutofit fontScale="92500" lnSpcReduction="20000"/>
          </a:bodyPr>
          <a:lstStyle/>
          <a:p>
            <a:r>
              <a:rPr lang="en-GB" dirty="0"/>
              <a:t>C</a:t>
            </a:r>
            <a:r>
              <a:rPr lang="en-GB" dirty="0" smtClean="0"/>
              <a:t>hange starts as modest, micro and incremental. Far-reaching impact will accumulate emergently. </a:t>
            </a:r>
            <a:endParaRPr lang="en-GB" dirty="0"/>
          </a:p>
        </p:txBody>
      </p:sp>
    </p:spTree>
    <p:extLst>
      <p:ext uri="{BB962C8B-B14F-4D97-AF65-F5344CB8AC3E}">
        <p14:creationId xmlns:p14="http://schemas.microsoft.com/office/powerpoint/2010/main" val="203913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GB" sz="1600" dirty="0" smtClean="0"/>
              <a:t>comes into its own (and for the first time is fiercely argued over) as the final choice is made.</a:t>
            </a:r>
          </a:p>
          <a:p>
            <a:endParaRPr lang="en-GB" sz="1600" dirty="0"/>
          </a:p>
          <a:p>
            <a:r>
              <a:rPr lang="en-GB" sz="1600" dirty="0" smtClean="0"/>
              <a:t>(5) The group members feel that the selection process was more ‘grown up’, strategic and connected with business and market issues than they have experienced before. As other senior appointments are made, relevant colleagues are persuaded to train and use the tools offered.</a:t>
            </a:r>
          </a:p>
          <a:p>
            <a:endParaRPr lang="en-GB" sz="1600" dirty="0"/>
          </a:p>
          <a:p>
            <a:r>
              <a:rPr lang="en-GB" sz="1600" dirty="0" smtClean="0"/>
              <a:t>(6) Non-executives on the nominations committee are trained and agree that risk appetite should be embedded in the following year’s succession plan. Carrying this out causes some grief in the executive team, and the plan returns to the board with many ‘low’, some ‘medium’ and no ‘high’ risk appetites. </a:t>
            </a:r>
          </a:p>
          <a:p>
            <a:endParaRPr lang="en-GB" sz="1600" dirty="0"/>
          </a:p>
          <a:p>
            <a:r>
              <a:rPr lang="en-GB" sz="1600" dirty="0" smtClean="0"/>
              <a:t>(7) There is a breakthrough discussion of executives and non-executives with external facilitation. Discussion about ‘high’ risk appetites stimulates discussion of unexpected business and market issues, to the surprise of financially-minded non-executives who thought the category of agenda item was ‘HR’. Search firms start to deliver diverse (in multiple senses) shortlists for ‘high’ risk appetite positions, with less wasted time/friction when shortlists for ‘low’ positions look relatively dull. </a:t>
            </a:r>
          </a:p>
          <a:p>
            <a:endParaRPr lang="en-GB" sz="1600" dirty="0"/>
          </a:p>
          <a:p>
            <a:r>
              <a:rPr lang="en-GB" sz="1600" dirty="0" smtClean="0"/>
              <a:t>(8) An external board review comments that much more acknowledgement of uncertainty, sometimes using </a:t>
            </a:r>
            <a:r>
              <a:rPr lang="en-GB" sz="1600" dirty="0" err="1" smtClean="0"/>
              <a:t>Cynefin</a:t>
            </a:r>
            <a:r>
              <a:rPr lang="en-GB" sz="1600" dirty="0" smtClean="0"/>
              <a:t> language, has come into board discussions unconnected with HR.</a:t>
            </a:r>
          </a:p>
          <a:p>
            <a:endParaRPr lang="en-GB" sz="1600" dirty="0"/>
          </a:p>
          <a:p>
            <a:endParaRPr lang="en-GB" sz="1600" dirty="0"/>
          </a:p>
        </p:txBody>
      </p:sp>
      <p:sp>
        <p:nvSpPr>
          <p:cNvPr id="3" name="Title 2"/>
          <p:cNvSpPr>
            <a:spLocks noGrp="1"/>
          </p:cNvSpPr>
          <p:nvPr>
            <p:ph type="title"/>
          </p:nvPr>
        </p:nvSpPr>
        <p:spPr/>
        <p:txBody>
          <a:bodyPr/>
          <a:lstStyle/>
          <a:p>
            <a:r>
              <a:rPr lang="en-GB" dirty="0" smtClean="0"/>
              <a:t>PRACTICAL IMPACT </a:t>
            </a:r>
            <a:r>
              <a:rPr lang="en-GB" dirty="0" err="1" smtClean="0"/>
              <a:t>cont</a:t>
            </a:r>
            <a:endParaRPr lang="en-GB" dirty="0"/>
          </a:p>
        </p:txBody>
      </p:sp>
      <p:sp>
        <p:nvSpPr>
          <p:cNvPr id="4" name="Text Placeholder 3"/>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274227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sz="1600" dirty="0" smtClean="0"/>
              <a:t>(1) BUSYNESS. Getting time diarised for richer, more challenging discussions at the start of the selection process and at the end takes persistence. (Senior selection masks considerable fear/denial of the unknown, which does not express itself as such but rather as, for example,  ‘I’m too busy … can’t we skip that?’)</a:t>
            </a:r>
          </a:p>
          <a:p>
            <a:endParaRPr lang="en-GB" sz="1600" dirty="0"/>
          </a:p>
          <a:p>
            <a:r>
              <a:rPr lang="en-GB" sz="1600" dirty="0" smtClean="0"/>
              <a:t>(2) HIGH VOLTAGE DISCUSSIONS. Ensuring that HR (or other support) is trained and competent to facilitate challenging discussions in which intuitions and politics are surfaced as fully as possible – and not only measurable evidence (the science).  Challenging for evidence remains a key part of the process, but the stakes in terms of the selectors’ vulnerabilities, exposing raw/unformed thoughts, prejudices and organisational power are now much higher.</a:t>
            </a:r>
          </a:p>
          <a:p>
            <a:endParaRPr lang="en-GB" sz="1600" dirty="0"/>
          </a:p>
          <a:p>
            <a:r>
              <a:rPr lang="en-GB" sz="1600" dirty="0" smtClean="0"/>
              <a:t>(3) GRASPING AND IMPLEMENTING HIGH RISK APPETITE. The initial block is unfamiliarity with risk appetite in this context, and why it should sometimes be high. Then </a:t>
            </a:r>
            <a:r>
              <a:rPr lang="en-GB" sz="1600" dirty="0" err="1" smtClean="0"/>
              <a:t>nimby</a:t>
            </a:r>
            <a:r>
              <a:rPr lang="en-GB" sz="1600" dirty="0" smtClean="0"/>
              <a:t>-ism: ‘the organisation should have some high risk appetite positions but not in my area’. However, non-executives (including those not much interested in HR aspects) grasp how, integrated into succession planning, the tool can drive greater accountability including for diversity as well as resilience against future uncertainty, </a:t>
            </a:r>
            <a:r>
              <a:rPr lang="en-GB" sz="1600" smtClean="0"/>
              <a:t>and put </a:t>
            </a:r>
            <a:r>
              <a:rPr lang="en-GB" sz="1600" dirty="0" smtClean="0"/>
              <a:t>their weight behind it.</a:t>
            </a:r>
            <a:endParaRPr lang="en-GB" sz="1600" dirty="0"/>
          </a:p>
        </p:txBody>
      </p:sp>
      <p:sp>
        <p:nvSpPr>
          <p:cNvPr id="3" name="Title 2"/>
          <p:cNvSpPr>
            <a:spLocks noGrp="1"/>
          </p:cNvSpPr>
          <p:nvPr>
            <p:ph type="title"/>
          </p:nvPr>
        </p:nvSpPr>
        <p:spPr/>
        <p:txBody>
          <a:bodyPr>
            <a:normAutofit/>
          </a:bodyPr>
          <a:lstStyle/>
          <a:p>
            <a:r>
              <a:rPr lang="en-GB" sz="2400" dirty="0" smtClean="0"/>
              <a:t>CHALLENGES</a:t>
            </a:r>
            <a:endParaRPr lang="en-GB" sz="2400" dirty="0"/>
          </a:p>
        </p:txBody>
      </p:sp>
      <p:sp>
        <p:nvSpPr>
          <p:cNvPr id="4" name="Text Placeholder 3"/>
          <p:cNvSpPr>
            <a:spLocks noGrp="1"/>
          </p:cNvSpPr>
          <p:nvPr>
            <p:ph type="body" sz="half" idx="2"/>
          </p:nvPr>
        </p:nvSpPr>
        <p:spPr/>
        <p:txBody>
          <a:bodyPr/>
          <a:lstStyle/>
          <a:p>
            <a:endParaRPr lang="en-GB" dirty="0"/>
          </a:p>
        </p:txBody>
      </p:sp>
    </p:spTree>
    <p:extLst>
      <p:ext uri="{BB962C8B-B14F-4D97-AF65-F5344CB8AC3E}">
        <p14:creationId xmlns:p14="http://schemas.microsoft.com/office/powerpoint/2010/main" val="713956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1800" dirty="0" smtClean="0"/>
              <a:t>Recruit the MD of a business unit and his/her HR business partner as volunteers, and carry out steps (1) to (5) listed above under PRACTICAL IMPACT in relation to a senior appointment:</a:t>
            </a:r>
          </a:p>
          <a:p>
            <a:r>
              <a:rPr lang="en-GB" sz="1800" dirty="0" smtClean="0"/>
              <a:t>- can be started in 30 days and yield results within 90 days;</a:t>
            </a:r>
          </a:p>
          <a:p>
            <a:r>
              <a:rPr lang="en-GB" sz="1800" dirty="0" smtClean="0"/>
              <a:t>- cost limited to half-day initial training for the selection group (ideally include the search consultant or psychological assessor if one is to be used), plus one day of support to facilitate the shortlisting and final discussions in the selection process;</a:t>
            </a:r>
          </a:p>
          <a:p>
            <a:r>
              <a:rPr lang="en-GB" sz="1800" dirty="0" smtClean="0"/>
              <a:t>- doesn’t require multiple approvals.</a:t>
            </a:r>
            <a:endParaRPr lang="en-GB" sz="1800" dirty="0"/>
          </a:p>
        </p:txBody>
      </p:sp>
      <p:sp>
        <p:nvSpPr>
          <p:cNvPr id="3" name="Title 2"/>
          <p:cNvSpPr>
            <a:spLocks noGrp="1"/>
          </p:cNvSpPr>
          <p:nvPr>
            <p:ph type="title"/>
          </p:nvPr>
        </p:nvSpPr>
        <p:spPr/>
        <p:txBody>
          <a:bodyPr/>
          <a:lstStyle/>
          <a:p>
            <a:r>
              <a:rPr lang="en-GB" dirty="0" smtClean="0"/>
              <a:t>FIRST STEPS</a:t>
            </a:r>
            <a:endParaRPr lang="en-GB" dirty="0"/>
          </a:p>
        </p:txBody>
      </p:sp>
      <p:sp>
        <p:nvSpPr>
          <p:cNvPr id="4" name="Text Placeholder 3"/>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557326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smtClean="0"/>
              <a:t>These practices will help organisations’ leaderships be more fit for, and less scared of, the future; but without being reckless either. </a:t>
            </a:r>
            <a:endParaRPr lang="en-GB" sz="2800" dirty="0"/>
          </a:p>
        </p:txBody>
      </p:sp>
      <p:sp>
        <p:nvSpPr>
          <p:cNvPr id="3" name="Content Placeholder 2"/>
          <p:cNvSpPr>
            <a:spLocks noGrp="1"/>
          </p:cNvSpPr>
          <p:nvPr>
            <p:ph idx="1"/>
          </p:nvPr>
        </p:nvSpPr>
        <p:spPr/>
        <p:txBody>
          <a:bodyPr/>
          <a:lstStyle/>
          <a:p>
            <a:endParaRPr lang="en-GB" dirty="0"/>
          </a:p>
        </p:txBody>
      </p:sp>
      <p:pic>
        <p:nvPicPr>
          <p:cNvPr id="5122" name="Picture 2" descr="C:\Users\douglas\Pictures\cartoons\SPI parachute - aug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1556792"/>
            <a:ext cx="4392488"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451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a:bodyPr>
          <a:lstStyle/>
          <a:p>
            <a:pPr marL="0" indent="0">
              <a:buNone/>
            </a:pPr>
            <a:r>
              <a:rPr lang="en-GB" dirty="0" smtClean="0"/>
              <a:t>CHOOSING LEADERS DIFFERENTLY</a:t>
            </a:r>
            <a:endParaRPr lang="en-GB" dirty="0"/>
          </a:p>
          <a:p>
            <a:endParaRPr lang="en-GB" dirty="0"/>
          </a:p>
          <a:p>
            <a:r>
              <a:rPr lang="en-GB" sz="2600" dirty="0"/>
              <a:t>In the last 40 years complexity thinking and sociology have given us new ways to understand uncertainty and the relationship between science, politics and intuition. Capturing this in easy-to-grasp senior selection and strategic talent management practices, and borrowing an investment </a:t>
            </a:r>
            <a:r>
              <a:rPr lang="en-GB" sz="2600" dirty="0" err="1"/>
              <a:t>mindset</a:t>
            </a:r>
            <a:r>
              <a:rPr lang="en-GB" sz="2600" dirty="0"/>
              <a:t> towards risk, offers HR </a:t>
            </a:r>
            <a:r>
              <a:rPr lang="en-GB" sz="2600" dirty="0" smtClean="0"/>
              <a:t>the chance </a:t>
            </a:r>
            <a:r>
              <a:rPr lang="en-GB" sz="2600" dirty="0"/>
              <a:t>to create enduring boardroom impact.</a:t>
            </a:r>
          </a:p>
          <a:p>
            <a:endParaRPr lang="en-GB" dirty="0"/>
          </a:p>
        </p:txBody>
      </p:sp>
      <p:sp>
        <p:nvSpPr>
          <p:cNvPr id="5" name="Title 4"/>
          <p:cNvSpPr>
            <a:spLocks noGrp="1"/>
          </p:cNvSpPr>
          <p:nvPr>
            <p:ph type="title"/>
          </p:nvPr>
        </p:nvSpPr>
        <p:spPr/>
        <p:txBody>
          <a:bodyPr/>
          <a:lstStyle/>
          <a:p>
            <a:r>
              <a:rPr lang="en-GB" dirty="0" smtClean="0"/>
              <a:t>SUMMARY</a:t>
            </a:r>
            <a:endParaRPr lang="en-GB" dirty="0"/>
          </a:p>
        </p:txBody>
      </p:sp>
      <p:sp>
        <p:nvSpPr>
          <p:cNvPr id="7" name="Text Placeholder 6"/>
          <p:cNvSpPr>
            <a:spLocks noGrp="1"/>
          </p:cNvSpPr>
          <p:nvPr>
            <p:ph type="body" sz="half" idx="2"/>
          </p:nvPr>
        </p:nvSpPr>
        <p:spPr/>
        <p:txBody>
          <a:bodyPr>
            <a:normAutofit fontScale="85000" lnSpcReduction="10000"/>
          </a:bodyPr>
          <a:lstStyle/>
          <a:p>
            <a:r>
              <a:rPr lang="en-GB" dirty="0" smtClean="0"/>
              <a:t>This slide pack responds fully to the management hack template; optional further detail and context is in the accompanying supplementary note.</a:t>
            </a:r>
            <a:endParaRPr lang="en-GB" dirty="0"/>
          </a:p>
        </p:txBody>
      </p:sp>
    </p:spTree>
    <p:extLst>
      <p:ext uri="{BB962C8B-B14F-4D97-AF65-F5344CB8AC3E}">
        <p14:creationId xmlns:p14="http://schemas.microsoft.com/office/powerpoint/2010/main" val="1677295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7504" y="1340768"/>
            <a:ext cx="2377440" cy="1371600"/>
          </a:xfrm>
        </p:spPr>
        <p:txBody>
          <a:bodyPr>
            <a:normAutofit/>
          </a:bodyPr>
          <a:lstStyle/>
          <a:p>
            <a:r>
              <a:rPr lang="en-GB" sz="1600" dirty="0" smtClean="0"/>
              <a:t>©2013 Dr Douglas Board, Maslow’s Attic Ltd</a:t>
            </a:r>
            <a:endParaRPr lang="en-GB" sz="1600" dirty="0"/>
          </a:p>
        </p:txBody>
      </p:sp>
      <p:sp>
        <p:nvSpPr>
          <p:cNvPr id="9" name="Text Placeholder 8"/>
          <p:cNvSpPr>
            <a:spLocks noGrp="1"/>
          </p:cNvSpPr>
          <p:nvPr>
            <p:ph type="body" sz="half" idx="2"/>
          </p:nvPr>
        </p:nvSpPr>
        <p:spPr>
          <a:xfrm>
            <a:off x="179512" y="2780928"/>
            <a:ext cx="2377440" cy="1371600"/>
          </a:xfrm>
        </p:spPr>
        <p:txBody>
          <a:bodyPr>
            <a:noAutofit/>
          </a:bodyPr>
          <a:lstStyle/>
          <a:p>
            <a:r>
              <a:rPr lang="en-GB" sz="1400" dirty="0"/>
              <a:t>T</a:t>
            </a:r>
            <a:r>
              <a:rPr lang="en-GB" sz="1400" dirty="0" smtClean="0"/>
              <a:t>hanks to Prof Graham Abbey (ex-HR director of </a:t>
            </a:r>
            <a:r>
              <a:rPr lang="en-GB" sz="1400" dirty="0" err="1" smtClean="0"/>
              <a:t>EasyJet</a:t>
            </a:r>
            <a:r>
              <a:rPr lang="en-GB" sz="1400" dirty="0" smtClean="0"/>
              <a:t>), Terry Hitchcock (investment professional and ex-chair of a search firm) and Dr Rob Warwick (complexity scholar and ex-NHS senior  manager). Cartoons by Fran </a:t>
            </a:r>
            <a:r>
              <a:rPr lang="en-GB" sz="1400" dirty="0" err="1" smtClean="0"/>
              <a:t>Orford</a:t>
            </a:r>
            <a:r>
              <a:rPr lang="en-GB" sz="1400" dirty="0" smtClean="0"/>
              <a:t>.</a:t>
            </a:r>
            <a:endParaRPr lang="en-GB" sz="1400" dirty="0"/>
          </a:p>
        </p:txBody>
      </p:sp>
      <p:sp>
        <p:nvSpPr>
          <p:cNvPr id="4" name="Picture Placeholder 3"/>
          <p:cNvSpPr>
            <a:spLocks noGrp="1"/>
          </p:cNvSpPr>
          <p:nvPr>
            <p:ph type="pic" idx="1"/>
          </p:nvPr>
        </p:nvSpPr>
        <p:spPr/>
      </p:sp>
      <p:pic>
        <p:nvPicPr>
          <p:cNvPr id="1026" name="Picture 2" descr="C:\Users\douglas\Pictures\cartoons\charisma measuring tape - aug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486691"/>
            <a:ext cx="5904656"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476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2000" dirty="0" smtClean="0"/>
              <a:t>This problem in choosing leaders is part of the wider reluctance in managerial practice and theory to admit how much we can’t know, predict or control. </a:t>
            </a:r>
            <a:endParaRPr lang="en-GB" sz="2000" dirty="0"/>
          </a:p>
        </p:txBody>
      </p:sp>
      <p:sp>
        <p:nvSpPr>
          <p:cNvPr id="6" name="Content Placeholder 5"/>
          <p:cNvSpPr>
            <a:spLocks noGrp="1"/>
          </p:cNvSpPr>
          <p:nvPr>
            <p:ph sz="half" idx="1"/>
          </p:nvPr>
        </p:nvSpPr>
        <p:spPr/>
        <p:txBody>
          <a:bodyPr>
            <a:noAutofit/>
          </a:bodyPr>
          <a:lstStyle/>
          <a:p>
            <a:pPr marL="0" indent="0">
              <a:buNone/>
            </a:pPr>
            <a:r>
              <a:rPr lang="en-GB" sz="1400" dirty="0" smtClean="0"/>
              <a:t>PROBLEM</a:t>
            </a:r>
          </a:p>
          <a:p>
            <a:pPr marL="0" indent="0">
              <a:buNone/>
            </a:pPr>
            <a:endParaRPr lang="en-GB" sz="1400" dirty="0" smtClean="0"/>
          </a:p>
          <a:p>
            <a:pPr marL="0" indent="0">
              <a:buNone/>
            </a:pPr>
            <a:r>
              <a:rPr lang="en-GB" sz="1400" dirty="0" smtClean="0"/>
              <a:t>From small charities to global corporations, when it comes to filling − behind closed doors − positions in or near the boardroom, selection ‘best practices’ such as competencies and structured interviews usually receive no more than lip service. Even when implemented, at high organisational altitudes these practices don’t serve us well. They assume that the future can be extrapolated from the past, and they neglect intuition and politics. </a:t>
            </a:r>
          </a:p>
          <a:p>
            <a:pPr marL="0" indent="0">
              <a:buNone/>
            </a:pPr>
            <a:endParaRPr lang="en-GB" sz="1400" dirty="0"/>
          </a:p>
          <a:p>
            <a:pPr marL="0" indent="0">
              <a:buNone/>
            </a:pPr>
            <a:r>
              <a:rPr lang="en-GB" sz="1400" dirty="0" smtClean="0"/>
              <a:t>The result is we choose leaders badly. We don’t progress because change is blocked by fear, inertia, the self-interest of elites, and too blinkered a reliance on science. Neither does HR’s lack of credibility in dealing with board-level power and politics help.</a:t>
            </a:r>
            <a:endParaRPr lang="en-GB" sz="1400" dirty="0"/>
          </a:p>
        </p:txBody>
      </p:sp>
      <p:sp>
        <p:nvSpPr>
          <p:cNvPr id="7" name="Content Placeholder 6"/>
          <p:cNvSpPr>
            <a:spLocks noGrp="1"/>
          </p:cNvSpPr>
          <p:nvPr>
            <p:ph sz="half" idx="2"/>
          </p:nvPr>
        </p:nvSpPr>
        <p:spPr/>
        <p:txBody>
          <a:bodyPr>
            <a:normAutofit fontScale="47500" lnSpcReduction="20000"/>
          </a:bodyPr>
          <a:lstStyle/>
          <a:p>
            <a:pPr marL="0" indent="0">
              <a:buNone/>
            </a:pPr>
            <a:r>
              <a:rPr lang="en-GB" sz="3400" dirty="0" smtClean="0"/>
              <a:t>SOLUTION</a:t>
            </a:r>
          </a:p>
          <a:p>
            <a:pPr marL="0" indent="0">
              <a:buNone/>
            </a:pPr>
            <a:endParaRPr lang="en-GB" sz="3400" dirty="0" smtClean="0"/>
          </a:p>
          <a:p>
            <a:pPr marL="0" indent="0">
              <a:buNone/>
            </a:pPr>
            <a:r>
              <a:rPr lang="en-GB" sz="3400" dirty="0" smtClean="0"/>
              <a:t>SHIFT SELECTION PARADIGM. The two existing paradigms that drive how we do selection block adaptability to the future. Senior organisational work always involves science, politics and intuition − so when we select leaders we should think critically about all 3.</a:t>
            </a:r>
          </a:p>
          <a:p>
            <a:pPr marL="0" indent="0">
              <a:buNone/>
            </a:pPr>
            <a:endParaRPr lang="en-GB" sz="3400" dirty="0"/>
          </a:p>
          <a:p>
            <a:pPr marL="0" indent="0">
              <a:buNone/>
            </a:pPr>
            <a:r>
              <a:rPr lang="en-GB" sz="3400" dirty="0" smtClean="0"/>
              <a:t>ADOPT THE CYNEFIN FRAMEWORK as an easy-to-grasp way to integrate complexity thinking into how we choose leaders.</a:t>
            </a:r>
          </a:p>
          <a:p>
            <a:pPr marL="0" indent="0">
              <a:buNone/>
            </a:pPr>
            <a:endParaRPr lang="en-GB" sz="3400" dirty="0"/>
          </a:p>
          <a:p>
            <a:pPr marL="0" indent="0">
              <a:buNone/>
            </a:pPr>
            <a:r>
              <a:rPr lang="en-GB" sz="3400" dirty="0" smtClean="0"/>
              <a:t>Embed into SUCCESSION PLANNING and STRATEGIC TALENT MANAGEMENT the concept of risk appetite (borrowed from investment). </a:t>
            </a:r>
          </a:p>
          <a:p>
            <a:pPr marL="0" indent="0">
              <a:buNone/>
            </a:pPr>
            <a:endParaRPr lang="en-GB" sz="3400" dirty="0" smtClean="0"/>
          </a:p>
          <a:p>
            <a:pPr marL="0" indent="0">
              <a:buNone/>
            </a:pPr>
            <a:endParaRPr lang="en-GB" sz="2000" dirty="0" smtClean="0"/>
          </a:p>
          <a:p>
            <a:pPr marL="0" indent="0">
              <a:buNone/>
            </a:pPr>
            <a:endParaRPr lang="en-GB" sz="2000" dirty="0"/>
          </a:p>
          <a:p>
            <a:pPr marL="0" indent="0">
              <a:buNone/>
            </a:pPr>
            <a:endParaRPr lang="en-GB" sz="2200" dirty="0"/>
          </a:p>
        </p:txBody>
      </p:sp>
    </p:spTree>
    <p:extLst>
      <p:ext uri="{BB962C8B-B14F-4D97-AF65-F5344CB8AC3E}">
        <p14:creationId xmlns:p14="http://schemas.microsoft.com/office/powerpoint/2010/main" val="811900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What’s wrong with our selection paradigms?</a:t>
            </a:r>
            <a:endParaRPr lang="en-GB" dirty="0"/>
          </a:p>
        </p:txBody>
      </p:sp>
      <p:sp>
        <p:nvSpPr>
          <p:cNvPr id="5" name="Text Placeholder 4"/>
          <p:cNvSpPr>
            <a:spLocks noGrp="1"/>
          </p:cNvSpPr>
          <p:nvPr>
            <p:ph type="body" idx="1"/>
          </p:nvPr>
        </p:nvSpPr>
        <p:spPr/>
        <p:txBody>
          <a:bodyPr>
            <a:normAutofit fontScale="92500" lnSpcReduction="20000"/>
          </a:bodyPr>
          <a:lstStyle/>
          <a:p>
            <a:r>
              <a:rPr lang="en-GB" dirty="0" smtClean="0"/>
              <a:t>EXISTING PARADIGM 1 – CLOSE YOUR EYES</a:t>
            </a:r>
            <a:endParaRPr lang="en-GB" dirty="0"/>
          </a:p>
        </p:txBody>
      </p:sp>
      <p:sp>
        <p:nvSpPr>
          <p:cNvPr id="6" name="Content Placeholder 5"/>
          <p:cNvSpPr>
            <a:spLocks noGrp="1"/>
          </p:cNvSpPr>
          <p:nvPr>
            <p:ph sz="half" idx="2"/>
          </p:nvPr>
        </p:nvSpPr>
        <p:spPr/>
        <p:txBody>
          <a:bodyPr>
            <a:normAutofit fontScale="92500" lnSpcReduction="10000"/>
          </a:bodyPr>
          <a:lstStyle/>
          <a:p>
            <a:pPr marL="0" indent="0">
              <a:buNone/>
            </a:pPr>
            <a:endParaRPr lang="en-GB" dirty="0"/>
          </a:p>
          <a:p>
            <a:r>
              <a:rPr lang="en-GB" dirty="0"/>
              <a:t>When we choose leaders without any training, we rely on INTUITION – particularly the loudly-voiced intuitions of the POWERFUL.  This still drives senior selection today (</a:t>
            </a:r>
            <a:r>
              <a:rPr lang="en-GB" dirty="0" err="1"/>
              <a:t>eg</a:t>
            </a:r>
            <a:r>
              <a:rPr lang="en-GB" dirty="0"/>
              <a:t> it was how Jack Welch was chosen to lead GE).  We leap into the future closing our eyes but listening to our gut feelings.</a:t>
            </a:r>
          </a:p>
        </p:txBody>
      </p:sp>
      <p:sp>
        <p:nvSpPr>
          <p:cNvPr id="7" name="Text Placeholder 6"/>
          <p:cNvSpPr>
            <a:spLocks noGrp="1"/>
          </p:cNvSpPr>
          <p:nvPr>
            <p:ph type="body" sz="quarter" idx="3"/>
          </p:nvPr>
        </p:nvSpPr>
        <p:spPr/>
        <p:txBody>
          <a:bodyPr/>
          <a:lstStyle/>
          <a:p>
            <a:endParaRPr lang="en-GB"/>
          </a:p>
        </p:txBody>
      </p:sp>
      <p:sp>
        <p:nvSpPr>
          <p:cNvPr id="8" name="Content Placeholder 7"/>
          <p:cNvSpPr>
            <a:spLocks noGrp="1"/>
          </p:cNvSpPr>
          <p:nvPr>
            <p:ph sz="quarter" idx="4"/>
          </p:nvPr>
        </p:nvSpPr>
        <p:spPr/>
        <p:txBody>
          <a:bodyPr/>
          <a:lstStyle/>
          <a:p>
            <a:endParaRPr lang="en-GB" dirty="0"/>
          </a:p>
        </p:txBody>
      </p:sp>
      <p:pic>
        <p:nvPicPr>
          <p:cNvPr id="2050" name="Picture 2" descr="C:\Users\douglas\Pictures\cartoons\sure to fit in - aug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2132856"/>
            <a:ext cx="4176464"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151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What’s wrong with our selection paradigms (</a:t>
            </a:r>
            <a:r>
              <a:rPr lang="en-GB" dirty="0" err="1" smtClean="0"/>
              <a:t>cont</a:t>
            </a:r>
            <a:r>
              <a:rPr lang="en-GB" dirty="0" smtClean="0"/>
              <a:t>)?</a:t>
            </a:r>
            <a:endParaRPr lang="en-GB" dirty="0"/>
          </a:p>
        </p:txBody>
      </p:sp>
      <p:sp>
        <p:nvSpPr>
          <p:cNvPr id="5" name="Text Placeholder 4"/>
          <p:cNvSpPr>
            <a:spLocks noGrp="1"/>
          </p:cNvSpPr>
          <p:nvPr>
            <p:ph type="body" idx="1"/>
          </p:nvPr>
        </p:nvSpPr>
        <p:spPr/>
        <p:txBody>
          <a:bodyPr>
            <a:normAutofit fontScale="92500" lnSpcReduction="20000"/>
          </a:bodyPr>
          <a:lstStyle/>
          <a:p>
            <a:r>
              <a:rPr lang="en-GB" dirty="0" smtClean="0"/>
              <a:t>EXISTING PARADIGM 2 – LOOK BACKWARDS</a:t>
            </a:r>
            <a:endParaRPr lang="en-GB" dirty="0"/>
          </a:p>
        </p:txBody>
      </p:sp>
      <p:sp>
        <p:nvSpPr>
          <p:cNvPr id="6" name="Content Placeholder 5"/>
          <p:cNvSpPr>
            <a:spLocks noGrp="1"/>
          </p:cNvSpPr>
          <p:nvPr>
            <p:ph sz="half" idx="2"/>
          </p:nvPr>
        </p:nvSpPr>
        <p:spPr/>
        <p:txBody>
          <a:bodyPr>
            <a:normAutofit fontScale="77500" lnSpcReduction="20000"/>
          </a:bodyPr>
          <a:lstStyle/>
          <a:p>
            <a:endParaRPr lang="en-GB" dirty="0"/>
          </a:p>
          <a:p>
            <a:r>
              <a:rPr lang="en-GB" dirty="0" smtClean="0"/>
              <a:t>When </a:t>
            </a:r>
            <a:r>
              <a:rPr lang="en-GB" dirty="0"/>
              <a:t>we use </a:t>
            </a:r>
            <a:r>
              <a:rPr lang="en-GB" dirty="0" smtClean="0"/>
              <a:t>HR/selection </a:t>
            </a:r>
            <a:r>
              <a:rPr lang="en-GB" dirty="0"/>
              <a:t>best </a:t>
            </a:r>
            <a:r>
              <a:rPr lang="en-GB" dirty="0" smtClean="0"/>
              <a:t>practices such as competencies, person specifications and structured interviews, we </a:t>
            </a:r>
            <a:r>
              <a:rPr lang="en-GB" dirty="0"/>
              <a:t>try to rely on SCIENCE (being objective, searching for evidence). We  suppress INTUITION and ignore POLITICS. We leap into the future with our eyes open but looking backwards, into the past. Science  searches the past for laws which repeat into the future, but a complex world is unpredictable.</a:t>
            </a:r>
          </a:p>
          <a:p>
            <a:endParaRPr lang="en-GB" dirty="0"/>
          </a:p>
        </p:txBody>
      </p:sp>
      <p:sp>
        <p:nvSpPr>
          <p:cNvPr id="7" name="Text Placeholder 6"/>
          <p:cNvSpPr>
            <a:spLocks noGrp="1"/>
          </p:cNvSpPr>
          <p:nvPr>
            <p:ph type="body" sz="quarter" idx="3"/>
          </p:nvPr>
        </p:nvSpPr>
        <p:spPr/>
        <p:txBody>
          <a:bodyPr/>
          <a:lstStyle/>
          <a:p>
            <a:endParaRPr lang="en-GB"/>
          </a:p>
        </p:txBody>
      </p:sp>
      <p:sp>
        <p:nvSpPr>
          <p:cNvPr id="8" name="Content Placeholder 7"/>
          <p:cNvSpPr>
            <a:spLocks noGrp="1"/>
          </p:cNvSpPr>
          <p:nvPr>
            <p:ph sz="quarter" idx="4"/>
          </p:nvPr>
        </p:nvSpPr>
        <p:spPr/>
        <p:txBody>
          <a:bodyPr/>
          <a:lstStyle/>
          <a:p>
            <a:endParaRPr lang="en-GB" dirty="0"/>
          </a:p>
        </p:txBody>
      </p:sp>
      <p:pic>
        <p:nvPicPr>
          <p:cNvPr id="3074" name="Picture 2" descr="C:\Users\douglas\Pictures\cartoons\wildbeest - aug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3614" y="2204864"/>
            <a:ext cx="4392488" cy="398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19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What’s wrong with our selection paradigms (</a:t>
            </a:r>
            <a:r>
              <a:rPr lang="en-GB" dirty="0" err="1" smtClean="0"/>
              <a:t>cont</a:t>
            </a:r>
            <a:r>
              <a:rPr lang="en-GB" dirty="0" smtClean="0"/>
              <a:t>)?</a:t>
            </a:r>
            <a:endParaRPr lang="en-GB" dirty="0"/>
          </a:p>
        </p:txBody>
      </p:sp>
      <p:sp>
        <p:nvSpPr>
          <p:cNvPr id="3" name="Text Placeholder 2"/>
          <p:cNvSpPr>
            <a:spLocks noGrp="1"/>
          </p:cNvSpPr>
          <p:nvPr>
            <p:ph type="body" idx="1"/>
          </p:nvPr>
        </p:nvSpPr>
        <p:spPr/>
        <p:txBody>
          <a:bodyPr>
            <a:normAutofit fontScale="77500" lnSpcReduction="20000"/>
          </a:bodyPr>
          <a:lstStyle/>
          <a:p>
            <a:r>
              <a:rPr lang="en-GB" dirty="0" smtClean="0"/>
              <a:t>NEW PARADIGM 3 – JUMP WITH OUR EYES OPEN, TOGETHER</a:t>
            </a:r>
            <a:endParaRPr lang="en-GB" dirty="0"/>
          </a:p>
        </p:txBody>
      </p:sp>
      <p:sp>
        <p:nvSpPr>
          <p:cNvPr id="4" name="Content Placeholder 3"/>
          <p:cNvSpPr>
            <a:spLocks noGrp="1"/>
          </p:cNvSpPr>
          <p:nvPr>
            <p:ph sz="half" idx="2"/>
          </p:nvPr>
        </p:nvSpPr>
        <p:spPr/>
        <p:txBody>
          <a:bodyPr>
            <a:normAutofit fontScale="92500" lnSpcReduction="20000"/>
          </a:bodyPr>
          <a:lstStyle/>
          <a:p>
            <a:endParaRPr lang="en-GB" dirty="0"/>
          </a:p>
          <a:p>
            <a:r>
              <a:rPr lang="en-GB" sz="2200" dirty="0" smtClean="0"/>
              <a:t>Expert </a:t>
            </a:r>
            <a:r>
              <a:rPr lang="en-GB" sz="2200" dirty="0"/>
              <a:t>intuitions can be insightful about the future but are </a:t>
            </a:r>
            <a:r>
              <a:rPr lang="en-GB" sz="2200" dirty="0" smtClean="0"/>
              <a:t>fallible and socially conditioned. </a:t>
            </a:r>
            <a:r>
              <a:rPr lang="en-GB" sz="2200" dirty="0"/>
              <a:t>New insights from sociology suggest that we understand senior organisational work as SCIENCE, POLITICS and INTUITION in constant interplay and challenge. We leap into the future with our eyes open, engaging with all three. </a:t>
            </a:r>
          </a:p>
        </p:txBody>
      </p:sp>
      <p:sp>
        <p:nvSpPr>
          <p:cNvPr id="5" name="Text Placeholder 4"/>
          <p:cNvSpPr>
            <a:spLocks noGrp="1"/>
          </p:cNvSpPr>
          <p:nvPr>
            <p:ph type="body" sz="quarter" idx="3"/>
          </p:nvPr>
        </p:nvSpPr>
        <p:spPr/>
        <p:txBody>
          <a:bodyPr/>
          <a:lstStyle/>
          <a:p>
            <a:endParaRPr lang="en-GB"/>
          </a:p>
        </p:txBody>
      </p:sp>
      <p:sp>
        <p:nvSpPr>
          <p:cNvPr id="6" name="Content Placeholder 5"/>
          <p:cNvSpPr>
            <a:spLocks noGrp="1"/>
          </p:cNvSpPr>
          <p:nvPr>
            <p:ph sz="quarter" idx="4"/>
          </p:nvPr>
        </p:nvSpPr>
        <p:spPr/>
        <p:txBody>
          <a:bodyPr/>
          <a:lstStyle/>
          <a:p>
            <a:endParaRPr lang="en-GB" dirty="0"/>
          </a:p>
        </p:txBody>
      </p:sp>
      <p:pic>
        <p:nvPicPr>
          <p:cNvPr id="4098" name="Picture 2" descr="C:\Users\douglas\Pictures\cartoons\SPI parachute - aug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556792"/>
            <a:ext cx="4085875"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41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SOLUTION part 2 – use the CYNEFIN framework to integrate complexity thinking into selection decision-making</a:t>
            </a:r>
            <a:endParaRPr lang="en-GB" sz="2800" dirty="0"/>
          </a:p>
        </p:txBody>
      </p:sp>
      <p:sp>
        <p:nvSpPr>
          <p:cNvPr id="3" name="Content Placeholder 2"/>
          <p:cNvSpPr>
            <a:spLocks noGrp="1"/>
          </p:cNvSpPr>
          <p:nvPr>
            <p:ph idx="1"/>
          </p:nvPr>
        </p:nvSpPr>
        <p:spPr/>
        <p:txBody>
          <a:bodyPr>
            <a:normAutofit fontScale="92500" lnSpcReduction="20000"/>
          </a:bodyPr>
          <a:lstStyle/>
          <a:p>
            <a:pPr marL="0" indent="0">
              <a:buNone/>
            </a:pPr>
            <a:r>
              <a:rPr lang="en-GB" sz="1800" dirty="0" smtClean="0"/>
              <a:t>Dave Snowden and his colleagues at Cognitive Edge have constructed the </a:t>
            </a:r>
            <a:r>
              <a:rPr lang="en-GB" sz="1800" dirty="0" err="1" smtClean="0"/>
              <a:t>Cynefin</a:t>
            </a:r>
            <a:r>
              <a:rPr lang="en-GB" sz="1800" dirty="0" smtClean="0"/>
              <a:t> framework, an easy-to-grasp vocabulary which enables us to discuss what kind of unpredictability we think we face in an organisational setting: </a:t>
            </a:r>
          </a:p>
          <a:p>
            <a:pPr marL="0" indent="0">
              <a:buNone/>
            </a:pPr>
            <a:endParaRPr lang="en-GB" dirty="0" smtClean="0"/>
          </a:p>
          <a:p>
            <a:pPr marL="0" indent="0">
              <a:buNone/>
            </a:pPr>
            <a:endParaRPr lang="en-GB" dirty="0"/>
          </a:p>
          <a:p>
            <a:pPr marL="0" indent="0">
              <a:buNone/>
            </a:pPr>
            <a:endParaRPr lang="en-GB" dirty="0" smtClean="0"/>
          </a:p>
          <a:p>
            <a:pPr marL="0" indent="0">
              <a:buNone/>
            </a:pPr>
            <a:endParaRPr lang="en-GB" sz="1500" dirty="0">
              <a:solidFill>
                <a:schemeClr val="lt1"/>
              </a:solidFill>
            </a:endParaRPr>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r>
              <a:rPr lang="en-GB" sz="1600" dirty="0" smtClean="0"/>
              <a:t>(For a ten-minute video introduction to the framework by Snowden:</a:t>
            </a:r>
          </a:p>
          <a:p>
            <a:pPr marL="0" indent="0">
              <a:buNone/>
            </a:pPr>
            <a:r>
              <a:rPr lang="en-GB" sz="1600" dirty="0" smtClean="0">
                <a:hlinkClick r:id="rId2"/>
              </a:rPr>
              <a:t>http://cognitive-edge.com/library/more/video/introduction-to-the-cynefin-framework/</a:t>
            </a:r>
            <a:r>
              <a:rPr lang="en-GB" sz="1600" dirty="0" smtClean="0"/>
              <a:t> )</a:t>
            </a:r>
            <a:endParaRPr lang="en-GB" sz="1600" dirty="0"/>
          </a:p>
          <a:p>
            <a:pPr marL="0" indent="0">
              <a:buNone/>
            </a:pPr>
            <a:r>
              <a:rPr lang="en-GB" sz="1600" dirty="0" smtClean="0"/>
              <a:t>The next slide illustrates how this vocabulary could map into selection. The suggestion is not that there is one right categorisation, but that the vocabulary empowers and encourages selectors to discuss (and re-discuss as the process continues) what kind of situation they think they are dealing with</a:t>
            </a:r>
            <a:endParaRPr lang="en-GB" sz="1600" dirty="0"/>
          </a:p>
        </p:txBody>
      </p:sp>
      <p:graphicFrame>
        <p:nvGraphicFramePr>
          <p:cNvPr id="4" name="Table 3"/>
          <p:cNvGraphicFramePr>
            <a:graphicFrameLocks noGrp="1"/>
          </p:cNvGraphicFramePr>
          <p:nvPr>
            <p:extLst>
              <p:ext uri="{D42A27DB-BD31-4B8C-83A1-F6EECF244321}">
                <p14:modId xmlns:p14="http://schemas.microsoft.com/office/powerpoint/2010/main" val="106556642"/>
              </p:ext>
            </p:extLst>
          </p:nvPr>
        </p:nvGraphicFramePr>
        <p:xfrm>
          <a:off x="1259632" y="2492896"/>
          <a:ext cx="6096000" cy="2213352"/>
        </p:xfrm>
        <a:graphic>
          <a:graphicData uri="http://schemas.openxmlformats.org/drawingml/2006/table">
            <a:tbl>
              <a:tblPr firstRow="1" bandRow="1">
                <a:tableStyleId>{5C22544A-7EE6-4342-B048-85BDC9FD1C3A}</a:tableStyleId>
              </a:tblPr>
              <a:tblGrid>
                <a:gridCol w="1524000"/>
                <a:gridCol w="4572000"/>
              </a:tblGrid>
              <a:tr h="595678">
                <a:tc>
                  <a:txBody>
                    <a:bodyPr/>
                    <a:lstStyle/>
                    <a:p>
                      <a:r>
                        <a:rPr lang="en-GB" sz="1400" b="0" i="0" baseline="0" dirty="0" smtClean="0">
                          <a:solidFill>
                            <a:schemeClr val="tx1"/>
                          </a:solidFill>
                        </a:rPr>
                        <a:t>SIMPLE</a:t>
                      </a:r>
                      <a:endParaRPr lang="en-GB" sz="1400" b="0" i="0" baseline="0" dirty="0">
                        <a:solidFill>
                          <a:schemeClr val="tx1"/>
                        </a:solidFill>
                      </a:endParaRPr>
                    </a:p>
                  </a:txBody>
                  <a:tcPr>
                    <a:solidFill>
                      <a:schemeClr val="bg1"/>
                    </a:solidFill>
                  </a:tcPr>
                </a:tc>
                <a:tc>
                  <a:txBody>
                    <a:bodyPr/>
                    <a:lstStyle/>
                    <a:p>
                      <a:r>
                        <a:rPr lang="en-GB" sz="1400" b="0" dirty="0" smtClean="0">
                          <a:solidFill>
                            <a:schemeClr val="tx1"/>
                          </a:solidFill>
                        </a:rPr>
                        <a:t>The</a:t>
                      </a:r>
                      <a:r>
                        <a:rPr lang="en-GB" sz="1400" b="0" baseline="0" dirty="0" smtClean="0">
                          <a:solidFill>
                            <a:schemeClr val="tx1"/>
                          </a:solidFill>
                        </a:rPr>
                        <a:t> relationship between cause and effect is obvious to all</a:t>
                      </a:r>
                      <a:endParaRPr lang="en-GB" sz="1400" b="0" dirty="0">
                        <a:solidFill>
                          <a:schemeClr val="tx1"/>
                        </a:solidFill>
                      </a:endParaRPr>
                    </a:p>
                  </a:txBody>
                  <a:tcPr>
                    <a:solidFill>
                      <a:schemeClr val="bg1"/>
                    </a:solidFill>
                  </a:tcPr>
                </a:tc>
              </a:tr>
              <a:tr h="595678">
                <a:tc>
                  <a:txBody>
                    <a:bodyPr/>
                    <a:lstStyle/>
                    <a:p>
                      <a:r>
                        <a:rPr lang="en-GB" sz="1400" dirty="0" smtClean="0"/>
                        <a:t>COMPLICATED</a:t>
                      </a:r>
                      <a:endParaRPr lang="en-GB" sz="1400" dirty="0"/>
                    </a:p>
                  </a:txBody>
                  <a:tcPr/>
                </a:tc>
                <a:tc>
                  <a:txBody>
                    <a:bodyPr/>
                    <a:lstStyle/>
                    <a:p>
                      <a:r>
                        <a:rPr lang="en-GB" sz="1400" dirty="0" smtClean="0"/>
                        <a:t>The relationship between cause and effect needs expert analysis</a:t>
                      </a:r>
                      <a:endParaRPr lang="en-GB" sz="1400" dirty="0"/>
                    </a:p>
                  </a:txBody>
                  <a:tcPr/>
                </a:tc>
              </a:tr>
              <a:tr h="595678">
                <a:tc>
                  <a:txBody>
                    <a:bodyPr/>
                    <a:lstStyle/>
                    <a:p>
                      <a:r>
                        <a:rPr lang="en-GB" sz="1400" dirty="0" smtClean="0"/>
                        <a:t>COMPLEX</a:t>
                      </a:r>
                      <a:endParaRPr lang="en-GB" sz="1400" dirty="0"/>
                    </a:p>
                  </a:txBody>
                  <a:tcPr/>
                </a:tc>
                <a:tc>
                  <a:txBody>
                    <a:bodyPr/>
                    <a:lstStyle/>
                    <a:p>
                      <a:r>
                        <a:rPr lang="en-GB" sz="1400" dirty="0" smtClean="0"/>
                        <a:t>We</a:t>
                      </a:r>
                      <a:r>
                        <a:rPr lang="en-GB" sz="1400" baseline="0" dirty="0" smtClean="0"/>
                        <a:t> can only make sense retrospectively of the relationship between cause and effect </a:t>
                      </a:r>
                      <a:endParaRPr lang="en-GB" sz="1400" dirty="0"/>
                    </a:p>
                  </a:txBody>
                  <a:tcPr/>
                </a:tc>
              </a:tr>
              <a:tr h="426318">
                <a:tc>
                  <a:txBody>
                    <a:bodyPr/>
                    <a:lstStyle/>
                    <a:p>
                      <a:r>
                        <a:rPr lang="en-GB" sz="1400" dirty="0" smtClean="0"/>
                        <a:t>CHAOS</a:t>
                      </a:r>
                      <a:endParaRPr lang="en-GB" sz="1400" dirty="0"/>
                    </a:p>
                  </a:txBody>
                  <a:tcPr/>
                </a:tc>
                <a:tc>
                  <a:txBody>
                    <a:bodyPr/>
                    <a:lstStyle/>
                    <a:p>
                      <a:r>
                        <a:rPr lang="en-GB" sz="1400" dirty="0" smtClean="0"/>
                        <a:t>There is no relationship</a:t>
                      </a:r>
                      <a:r>
                        <a:rPr lang="en-GB" sz="1400" baseline="0" dirty="0" smtClean="0"/>
                        <a:t> between cause and effect</a:t>
                      </a:r>
                      <a:endParaRPr lang="en-GB" sz="1400" dirty="0"/>
                    </a:p>
                  </a:txBody>
                  <a:tcPr/>
                </a:tc>
              </a:tr>
            </a:tbl>
          </a:graphicData>
        </a:graphic>
      </p:graphicFrame>
    </p:spTree>
    <p:extLst>
      <p:ext uri="{BB962C8B-B14F-4D97-AF65-F5344CB8AC3E}">
        <p14:creationId xmlns:p14="http://schemas.microsoft.com/office/powerpoint/2010/main" val="755229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4725257"/>
              </p:ext>
            </p:extLst>
          </p:nvPr>
        </p:nvGraphicFramePr>
        <p:xfrm>
          <a:off x="899592" y="260648"/>
          <a:ext cx="7344817" cy="6354688"/>
        </p:xfrm>
        <a:graphic>
          <a:graphicData uri="http://schemas.openxmlformats.org/drawingml/2006/table">
            <a:tbl>
              <a:tblPr firstRow="1" firstCol="1" bandRow="1"/>
              <a:tblGrid>
                <a:gridCol w="3028582"/>
                <a:gridCol w="2157534"/>
                <a:gridCol w="2158701"/>
              </a:tblGrid>
              <a:tr h="959549">
                <a:tc>
                  <a:txBody>
                    <a:bodyPr/>
                    <a:lstStyle/>
                    <a:p>
                      <a:pPr>
                        <a:lnSpc>
                          <a:spcPct val="115000"/>
                        </a:lnSpc>
                        <a:spcAft>
                          <a:spcPts val="0"/>
                        </a:spcAft>
                      </a:pPr>
                      <a:r>
                        <a:rPr lang="en-GB" sz="1400" dirty="0">
                          <a:effectLst/>
                          <a:latin typeface="+mn-lt"/>
                          <a:ea typeface="Calibri"/>
                          <a:cs typeface="Times New Roman"/>
                        </a:rPr>
                        <a:t>What kind of world do we think we are </a:t>
                      </a:r>
                      <a:r>
                        <a:rPr lang="en-GB" sz="1400" dirty="0" smtClean="0">
                          <a:effectLst/>
                          <a:latin typeface="+mn-lt"/>
                          <a:ea typeface="Calibri"/>
                          <a:cs typeface="Times New Roman"/>
                        </a:rPr>
                        <a:t>in?</a:t>
                      </a:r>
                      <a:endParaRPr lang="en-GB" sz="1400" dirty="0">
                        <a:effectLst/>
                        <a:latin typeface="+mn-lt"/>
                        <a:ea typeface="Calibri"/>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mn-lt"/>
                          <a:ea typeface="Calibri"/>
                          <a:cs typeface="Times New Roman"/>
                        </a:rPr>
                        <a:t>A stripped-down selection example in an individual setting</a:t>
                      </a: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mn-lt"/>
                          <a:ea typeface="Calibri"/>
                          <a:cs typeface="Times New Roman"/>
                        </a:rPr>
                        <a:t>A selection example in an organisational/leadership setting</a:t>
                      </a: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1617">
                <a:tc>
                  <a:txBody>
                    <a:bodyPr/>
                    <a:lstStyle/>
                    <a:p>
                      <a:pPr>
                        <a:lnSpc>
                          <a:spcPct val="115000"/>
                        </a:lnSpc>
                        <a:spcAft>
                          <a:spcPts val="0"/>
                        </a:spcAft>
                      </a:pPr>
                      <a:r>
                        <a:rPr lang="en-GB" sz="1400" b="1" dirty="0">
                          <a:effectLst/>
                          <a:latin typeface="+mn-lt"/>
                          <a:ea typeface="Calibri"/>
                          <a:cs typeface="Times New Roman"/>
                        </a:rPr>
                        <a:t>Simple</a:t>
                      </a:r>
                      <a:r>
                        <a:rPr lang="en-GB" sz="1400" dirty="0">
                          <a:effectLst/>
                          <a:latin typeface="+mn-lt"/>
                          <a:ea typeface="Calibri"/>
                          <a:cs typeface="Times New Roman"/>
                        </a:rPr>
                        <a:t> – an objective criterion reasonably apparent to all</a:t>
                      </a:r>
                    </a:p>
                    <a:p>
                      <a:pPr>
                        <a:lnSpc>
                          <a:spcPct val="115000"/>
                        </a:lnSpc>
                        <a:spcAft>
                          <a:spcPts val="0"/>
                        </a:spcAft>
                      </a:pPr>
                      <a:r>
                        <a:rPr lang="en-GB" sz="1400" dirty="0">
                          <a:effectLst/>
                          <a:latin typeface="+mn-lt"/>
                          <a:ea typeface="Calibri"/>
                          <a:cs typeface="Times New Roman"/>
                        </a:rPr>
                        <a:t> </a:t>
                      </a: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mn-lt"/>
                          <a:ea typeface="Calibri"/>
                          <a:cs typeface="Times New Roman"/>
                        </a:rPr>
                        <a:t>Choosing an athlete to represent this country in the 100m sprint</a:t>
                      </a:r>
                    </a:p>
                    <a:p>
                      <a:pPr>
                        <a:lnSpc>
                          <a:spcPct val="115000"/>
                        </a:lnSpc>
                        <a:spcAft>
                          <a:spcPts val="0"/>
                        </a:spcAft>
                      </a:pPr>
                      <a:r>
                        <a:rPr lang="en-GB" sz="1400" dirty="0">
                          <a:effectLst/>
                          <a:latin typeface="+mn-lt"/>
                          <a:ea typeface="Calibri"/>
                          <a:cs typeface="Times New Roman"/>
                        </a:rPr>
                        <a:t> </a:t>
                      </a: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mn-lt"/>
                          <a:ea typeface="Calibri"/>
                          <a:cs typeface="Times New Roman"/>
                        </a:rPr>
                        <a:t>Choosing a CEO for a business which has effective line management but needs to slash costs and exit unprofitable </a:t>
                      </a:r>
                      <a:r>
                        <a:rPr lang="en-GB" sz="1400" dirty="0" smtClean="0">
                          <a:effectLst/>
                          <a:latin typeface="+mn-lt"/>
                          <a:ea typeface="Calibri"/>
                          <a:cs typeface="Times New Roman"/>
                        </a:rPr>
                        <a:t>markets</a:t>
                      </a:r>
                      <a:r>
                        <a:rPr lang="en-GB" sz="1400" dirty="0">
                          <a:effectLst/>
                          <a:latin typeface="+mn-lt"/>
                          <a:ea typeface="Calibri"/>
                          <a:cs typeface="Times New Roman"/>
                        </a:rPr>
                        <a:t> </a:t>
                      </a: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6263">
                <a:tc>
                  <a:txBody>
                    <a:bodyPr/>
                    <a:lstStyle/>
                    <a:p>
                      <a:pPr>
                        <a:lnSpc>
                          <a:spcPct val="115000"/>
                        </a:lnSpc>
                        <a:spcAft>
                          <a:spcPts val="0"/>
                        </a:spcAft>
                      </a:pPr>
                      <a:r>
                        <a:rPr lang="en-GB" sz="1400" b="1">
                          <a:effectLst/>
                          <a:latin typeface="+mn-lt"/>
                          <a:ea typeface="Calibri"/>
                          <a:cs typeface="Times New Roman"/>
                        </a:rPr>
                        <a:t>Complicated – </a:t>
                      </a:r>
                      <a:r>
                        <a:rPr lang="en-GB" sz="1400">
                          <a:effectLst/>
                          <a:latin typeface="+mn-lt"/>
                          <a:ea typeface="Calibri"/>
                          <a:cs typeface="Times New Roman"/>
                        </a:rPr>
                        <a:t>use expert interrogation of detailed track records or other data</a:t>
                      </a:r>
                    </a:p>
                    <a:p>
                      <a:pPr>
                        <a:lnSpc>
                          <a:spcPct val="115000"/>
                        </a:lnSpc>
                        <a:spcAft>
                          <a:spcPts val="0"/>
                        </a:spcAft>
                      </a:pPr>
                      <a:r>
                        <a:rPr lang="en-GB" sz="1400">
                          <a:effectLst/>
                          <a:latin typeface="+mn-lt"/>
                          <a:ea typeface="Calibri"/>
                          <a:cs typeface="Times New Roman"/>
                        </a:rPr>
                        <a:t> </a:t>
                      </a: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mn-lt"/>
                          <a:ea typeface="Calibri"/>
                          <a:cs typeface="Times New Roman"/>
                        </a:rPr>
                        <a:t>Choosing a surgeon to treat a complicated injury</a:t>
                      </a:r>
                    </a:p>
                    <a:p>
                      <a:pPr>
                        <a:lnSpc>
                          <a:spcPct val="115000"/>
                        </a:lnSpc>
                        <a:spcAft>
                          <a:spcPts val="0"/>
                        </a:spcAft>
                      </a:pPr>
                      <a:r>
                        <a:rPr lang="en-GB" sz="1400" dirty="0">
                          <a:effectLst/>
                          <a:latin typeface="+mn-lt"/>
                          <a:ea typeface="Calibri"/>
                          <a:cs typeface="Times New Roman"/>
                        </a:rPr>
                        <a:t> </a:t>
                      </a: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mn-lt"/>
                          <a:ea typeface="Calibri"/>
                          <a:cs typeface="Times New Roman"/>
                        </a:rPr>
                        <a:t>Choosing a manager for the England football team, the </a:t>
                      </a:r>
                      <a:r>
                        <a:rPr lang="en-GB" sz="1400" dirty="0" smtClean="0">
                          <a:effectLst/>
                          <a:latin typeface="+mn-lt"/>
                          <a:ea typeface="Calibri"/>
                          <a:cs typeface="Times New Roman"/>
                        </a:rPr>
                        <a:t>next Lord </a:t>
                      </a:r>
                      <a:r>
                        <a:rPr lang="en-GB" sz="1400" dirty="0">
                          <a:effectLst/>
                          <a:latin typeface="+mn-lt"/>
                          <a:ea typeface="Calibri"/>
                          <a:cs typeface="Times New Roman"/>
                        </a:rPr>
                        <a:t>Chief Justice or the successor to Warren Buffett </a:t>
                      </a: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0203">
                <a:tc>
                  <a:txBody>
                    <a:bodyPr/>
                    <a:lstStyle/>
                    <a:p>
                      <a:pPr>
                        <a:lnSpc>
                          <a:spcPct val="115000"/>
                        </a:lnSpc>
                        <a:spcAft>
                          <a:spcPts val="0"/>
                        </a:spcAft>
                      </a:pPr>
                      <a:r>
                        <a:rPr lang="en-GB" sz="1400" b="1" dirty="0">
                          <a:effectLst/>
                          <a:latin typeface="+mn-lt"/>
                          <a:ea typeface="Calibri"/>
                          <a:cs typeface="Times New Roman"/>
                        </a:rPr>
                        <a:t>Complex – </a:t>
                      </a:r>
                      <a:r>
                        <a:rPr lang="en-GB" sz="1400" dirty="0">
                          <a:effectLst/>
                          <a:latin typeface="+mn-lt"/>
                          <a:ea typeface="Calibri"/>
                          <a:cs typeface="Times New Roman"/>
                        </a:rPr>
                        <a:t>expert advice might be helpful but cannot make the decision. We may well explain what happens in terms of the qualities of the person chosen, but it will be </a:t>
                      </a:r>
                      <a:r>
                        <a:rPr lang="en-GB" sz="1400" i="1" dirty="0">
                          <a:effectLst/>
                          <a:latin typeface="+mn-lt"/>
                          <a:ea typeface="Calibri"/>
                          <a:cs typeface="Times New Roman"/>
                        </a:rPr>
                        <a:t>post hoc </a:t>
                      </a:r>
                      <a:r>
                        <a:rPr lang="en-GB" sz="1400" dirty="0" smtClean="0">
                          <a:effectLst/>
                          <a:latin typeface="+mn-lt"/>
                          <a:ea typeface="Calibri"/>
                          <a:cs typeface="Times New Roman"/>
                        </a:rPr>
                        <a:t>rationalisation</a:t>
                      </a:r>
                      <a:r>
                        <a:rPr lang="en-GB" sz="1400" dirty="0">
                          <a:effectLst/>
                          <a:latin typeface="+mn-lt"/>
                          <a:ea typeface="Calibri"/>
                          <a:cs typeface="Times New Roman"/>
                        </a:rPr>
                        <a:t> </a:t>
                      </a: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a:effectLst/>
                          <a:latin typeface="+mn-lt"/>
                          <a:ea typeface="Calibri"/>
                          <a:cs typeface="Times New Roman"/>
                        </a:rPr>
                        <a:t>Whom to marry</a:t>
                      </a:r>
                    </a:p>
                    <a:p>
                      <a:pPr>
                        <a:lnSpc>
                          <a:spcPct val="115000"/>
                        </a:lnSpc>
                        <a:spcAft>
                          <a:spcPts val="0"/>
                        </a:spcAft>
                      </a:pPr>
                      <a:r>
                        <a:rPr lang="en-GB" sz="1400">
                          <a:effectLst/>
                          <a:latin typeface="+mn-lt"/>
                          <a:ea typeface="Calibri"/>
                          <a:cs typeface="Times New Roman"/>
                        </a:rPr>
                        <a:t> </a:t>
                      </a: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mn-lt"/>
                          <a:ea typeface="Calibri"/>
                          <a:cs typeface="Times New Roman"/>
                        </a:rPr>
                        <a:t>Vice-chancellor (CEO) of a large university with mixed </a:t>
                      </a:r>
                      <a:r>
                        <a:rPr lang="en-GB" sz="1400" dirty="0" smtClean="0">
                          <a:effectLst/>
                          <a:latin typeface="+mn-lt"/>
                          <a:ea typeface="Calibri"/>
                          <a:cs typeface="Times New Roman"/>
                        </a:rPr>
                        <a:t>academic and financial performance </a:t>
                      </a:r>
                      <a:r>
                        <a:rPr lang="en-GB" sz="1400" dirty="0">
                          <a:effectLst/>
                          <a:latin typeface="+mn-lt"/>
                          <a:ea typeface="Calibri"/>
                          <a:cs typeface="Times New Roman"/>
                        </a:rPr>
                        <a:t>and problematic line management </a:t>
                      </a:r>
                    </a:p>
                    <a:p>
                      <a:pPr>
                        <a:lnSpc>
                          <a:spcPct val="115000"/>
                        </a:lnSpc>
                        <a:spcAft>
                          <a:spcPts val="0"/>
                        </a:spcAft>
                      </a:pPr>
                      <a:r>
                        <a:rPr lang="en-GB" sz="1400" dirty="0">
                          <a:effectLst/>
                          <a:latin typeface="+mn-lt"/>
                          <a:ea typeface="Calibri"/>
                          <a:cs typeface="Times New Roman"/>
                        </a:rPr>
                        <a:t> </a:t>
                      </a: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8587">
                <a:tc>
                  <a:txBody>
                    <a:bodyPr/>
                    <a:lstStyle/>
                    <a:p>
                      <a:pPr>
                        <a:lnSpc>
                          <a:spcPct val="115000"/>
                        </a:lnSpc>
                        <a:spcAft>
                          <a:spcPts val="0"/>
                        </a:spcAft>
                      </a:pPr>
                      <a:r>
                        <a:rPr lang="en-GB" sz="1400" b="1" dirty="0">
                          <a:effectLst/>
                          <a:latin typeface="+mn-lt"/>
                          <a:ea typeface="Calibri"/>
                          <a:cs typeface="Times New Roman"/>
                        </a:rPr>
                        <a:t>Chaotic – </a:t>
                      </a:r>
                      <a:r>
                        <a:rPr lang="en-GB" sz="1400" dirty="0">
                          <a:effectLst/>
                          <a:latin typeface="+mn-lt"/>
                          <a:ea typeface="Calibri"/>
                          <a:cs typeface="Times New Roman"/>
                        </a:rPr>
                        <a:t>anyone could be chosen, we make ‘the right choice’ right by how we behave </a:t>
                      </a:r>
                      <a:r>
                        <a:rPr lang="en-GB" sz="1400" dirty="0" smtClean="0">
                          <a:effectLst/>
                          <a:latin typeface="+mn-lt"/>
                          <a:ea typeface="Calibri"/>
                          <a:cs typeface="Times New Roman"/>
                        </a:rPr>
                        <a:t>after</a:t>
                      </a:r>
                      <a:r>
                        <a:rPr lang="en-GB" sz="1400" baseline="0" dirty="0" smtClean="0">
                          <a:effectLst/>
                          <a:latin typeface="+mn-lt"/>
                          <a:ea typeface="Calibri"/>
                          <a:cs typeface="Times New Roman"/>
                        </a:rPr>
                        <a:t> </a:t>
                      </a:r>
                      <a:r>
                        <a:rPr lang="en-GB" sz="1400" dirty="0" smtClean="0">
                          <a:effectLst/>
                          <a:latin typeface="+mn-lt"/>
                          <a:ea typeface="Calibri"/>
                          <a:cs typeface="Times New Roman"/>
                        </a:rPr>
                        <a:t>the choice</a:t>
                      </a:r>
                      <a:endParaRPr lang="en-GB" sz="1400" dirty="0">
                        <a:effectLst/>
                        <a:latin typeface="+mn-lt"/>
                        <a:ea typeface="Calibri"/>
                        <a:cs typeface="Times New Roman"/>
                      </a:endParaRP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a:effectLst/>
                          <a:latin typeface="+mn-lt"/>
                          <a:ea typeface="Calibri"/>
                          <a:cs typeface="Times New Roman"/>
                        </a:rPr>
                        <a:t>Which child in an orphanage to adopt</a:t>
                      </a: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mn-lt"/>
                          <a:ea typeface="Calibri"/>
                          <a:cs typeface="Times New Roman"/>
                        </a:rPr>
                        <a:t>Who should win the Booker prize</a:t>
                      </a:r>
                    </a:p>
                  </a:txBody>
                  <a:tcPr marL="47866" marR="47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9525943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382</TotalTime>
  <Words>2090</Words>
  <Application>Microsoft Office PowerPoint</Application>
  <PresentationFormat>On-screen Show (4:3)</PresentationFormat>
  <Paragraphs>121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Thatch</vt:lpstr>
      <vt:lpstr>    CHANGING THE LOCKS ON THE  C-SUITE DOORS</vt:lpstr>
      <vt:lpstr>SUMMARY</vt:lpstr>
      <vt:lpstr>©2013 Dr Douglas Board, Maslow’s Attic Ltd</vt:lpstr>
      <vt:lpstr>This problem in choosing leaders is part of the wider reluctance in managerial practice and theory to admit how much we can’t know, predict or control. </vt:lpstr>
      <vt:lpstr>What’s wrong with our selection paradigms?</vt:lpstr>
      <vt:lpstr>What’s wrong with our selection paradigms (cont)?</vt:lpstr>
      <vt:lpstr>What’s wrong with our selection paradigms (cont)?</vt:lpstr>
      <vt:lpstr>SOLUTION part 2 – use the CYNEFIN framework to integrate complexity thinking into selection decision-making</vt:lpstr>
      <vt:lpstr>PowerPoint Presentation</vt:lpstr>
      <vt:lpstr>    SOLUTION part 3 - Embed the concept of risk appetite into SUCCESSION PLANNING and STRATEGIC TALENT MANAGEMENT</vt:lpstr>
      <vt:lpstr>Embedding risk appetite (cont)</vt:lpstr>
      <vt:lpstr>PRACTICAL IMPACT</vt:lpstr>
      <vt:lpstr>PRACTICAL IMPACT cont</vt:lpstr>
      <vt:lpstr>CHALLENGES</vt:lpstr>
      <vt:lpstr>FIRST STEPS</vt:lpstr>
      <vt:lpstr>These practices will help organisations’ leaderships be more fit for, and less scared of, the future; but without being reckless either. </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dc:creator>
  <cp:lastModifiedBy>douglas</cp:lastModifiedBy>
  <cp:revision>45</cp:revision>
  <cp:lastPrinted>2013-08-03T12:14:58Z</cp:lastPrinted>
  <dcterms:created xsi:type="dcterms:W3CDTF">2013-07-31T13:07:10Z</dcterms:created>
  <dcterms:modified xsi:type="dcterms:W3CDTF">2013-08-24T13:12:33Z</dcterms:modified>
</cp:coreProperties>
</file>