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Lst>
  <p:sldSz cx="155448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3" autoAdjust="0"/>
    <p:restoredTop sz="94660"/>
  </p:normalViewPr>
  <p:slideViewPr>
    <p:cSldViewPr>
      <p:cViewPr>
        <p:scale>
          <a:sx n="100" d="100"/>
          <a:sy n="100" d="100"/>
        </p:scale>
        <p:origin x="752" y="-80"/>
      </p:cViewPr>
      <p:guideLst>
        <p:guide orient="horz" pos="3168"/>
        <p:guide pos="48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3124626"/>
            <a:ext cx="1321308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5699760"/>
            <a:ext cx="1088136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9140D-0935-4C76-8D07-1999DD5361BF}"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D1850-B5C9-4C0A-81AB-9E195A40FC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9140D-0935-4C76-8D07-1999DD5361BF}"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D1850-B5C9-4C0A-81AB-9E195A40FC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402804"/>
            <a:ext cx="349758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7240" y="402804"/>
            <a:ext cx="1023366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9140D-0935-4C76-8D07-1999DD5361BF}"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D1850-B5C9-4C0A-81AB-9E195A40FC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9140D-0935-4C76-8D07-1999DD5361BF}"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D1850-B5C9-4C0A-81AB-9E195A40FC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6463454"/>
            <a:ext cx="1321308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2" y="4263180"/>
            <a:ext cx="1321308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9140D-0935-4C76-8D07-1999DD5361BF}"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D1850-B5C9-4C0A-81AB-9E195A40FC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 y="2346963"/>
            <a:ext cx="686562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01940" y="2346963"/>
            <a:ext cx="686562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9140D-0935-4C76-8D07-1999DD5361BF}"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D1850-B5C9-4C0A-81AB-9E195A40FC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2251499"/>
            <a:ext cx="686832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777240" y="3189817"/>
            <a:ext cx="686832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896544" y="2251499"/>
            <a:ext cx="6871016"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7896544" y="3189817"/>
            <a:ext cx="6871016"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9140D-0935-4C76-8D07-1999DD5361BF}" type="datetimeFigureOut">
              <a:rPr lang="en-US" smtClean="0"/>
              <a:t>6/11/13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DD1850-B5C9-4C0A-81AB-9E195A40FC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9140D-0935-4C76-8D07-1999DD5361BF}" type="datetimeFigureOut">
              <a:rPr lang="en-US" smtClean="0"/>
              <a:t>6/11/13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DD1850-B5C9-4C0A-81AB-9E195A40FC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9140D-0935-4C76-8D07-1999DD5361BF}" type="datetimeFigureOut">
              <a:rPr lang="en-US" smtClean="0"/>
              <a:t>6/11/13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DD1850-B5C9-4C0A-81AB-9E195A40FC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2" y="400474"/>
            <a:ext cx="5114132"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6077586" y="400474"/>
            <a:ext cx="86899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7242" y="2104814"/>
            <a:ext cx="511413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9140D-0935-4C76-8D07-1999DD5361BF}"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D1850-B5C9-4C0A-81AB-9E195A40FC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1"/>
            <a:ext cx="932688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3046890" y="898736"/>
            <a:ext cx="932688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3046890" y="7872097"/>
            <a:ext cx="932688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9140D-0935-4C76-8D07-1999DD5361BF}"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D1850-B5C9-4C0A-81AB-9E195A40FC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402802"/>
            <a:ext cx="1399032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77240" y="2346963"/>
            <a:ext cx="1399032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77240" y="9322648"/>
            <a:ext cx="362712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4259140D-0935-4C76-8D07-1999DD5361BF}" type="datetimeFigureOut">
              <a:rPr lang="en-US" smtClean="0"/>
              <a:t>6/11/13</a:t>
            </a:fld>
            <a:endParaRPr lang="en-US"/>
          </a:p>
        </p:txBody>
      </p:sp>
      <p:sp>
        <p:nvSpPr>
          <p:cNvPr id="5" name="Footer Placeholder 4"/>
          <p:cNvSpPr>
            <a:spLocks noGrp="1"/>
          </p:cNvSpPr>
          <p:nvPr>
            <p:ph type="ftr" sz="quarter" idx="3"/>
          </p:nvPr>
        </p:nvSpPr>
        <p:spPr>
          <a:xfrm>
            <a:off x="5311140" y="9322648"/>
            <a:ext cx="492252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40440" y="9322648"/>
            <a:ext cx="362712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ADD1850-B5C9-4C0A-81AB-9E195A40FC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5"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microsoft.com/office/2007/relationships/hdphoto" Target="../media/hdphoto2.wdp"/><Relationship Id="rId7"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9525000" y="9067057"/>
            <a:ext cx="338974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zh-CN" sz="1000" b="1" i="0" u="none" strike="noStrike" cap="small" normalizeH="0" dirty="0" smtClean="0">
                <a:ln>
                  <a:noFill/>
                </a:ln>
                <a:solidFill>
                  <a:schemeClr val="tx1"/>
                </a:solidFill>
                <a:effectLst/>
                <a:latin typeface="Verdana" pitchFamily="34" charset="0"/>
                <a:ea typeface="SimSun" pitchFamily="2" charset="-122"/>
                <a:cs typeface="Times New Roman" pitchFamily="18" charset="0"/>
              </a:rPr>
              <a:t>Follow: @</a:t>
            </a:r>
            <a:r>
              <a:rPr kumimoji="0" lang="en-US" altLang="zh-CN" sz="1000" b="1" i="0" u="none" strike="noStrike" cap="small" normalizeH="0" dirty="0" err="1" smtClean="0">
                <a:ln>
                  <a:noFill/>
                </a:ln>
                <a:solidFill>
                  <a:schemeClr val="tx1"/>
                </a:solidFill>
                <a:effectLst/>
                <a:latin typeface="Verdana" pitchFamily="34" charset="0"/>
                <a:ea typeface="SimSun" pitchFamily="2" charset="-122"/>
                <a:cs typeface="Times New Roman" pitchFamily="18" charset="0"/>
              </a:rPr>
              <a:t>ldavidmarquet</a:t>
            </a:r>
            <a:endParaRPr kumimoji="0" lang="en-US" altLang="zh-CN" sz="1000" b="0" i="0" u="none" strike="noStrike" cap="small" normalizeH="0" dirty="0" smtClean="0">
              <a:ln>
                <a:noFill/>
              </a:ln>
              <a:solidFill>
                <a:schemeClr val="tx1"/>
              </a:solidFill>
              <a:effectLst/>
              <a:latin typeface="Arial" pitchFamily="34" charset="0"/>
              <a:cs typeface="Arial" pitchFamily="34" charset="0"/>
            </a:endParaRPr>
          </a:p>
          <a:p>
            <a:pPr lvl="0" algn="ctr" defTabSz="914400" eaLnBrk="0" fontAlgn="base" hangingPunct="0">
              <a:spcBef>
                <a:spcPct val="0"/>
              </a:spcBef>
              <a:spcAft>
                <a:spcPct val="0"/>
              </a:spcAft>
              <a:tabLst>
                <a:tab pos="2743200" algn="ctr"/>
                <a:tab pos="5486400" algn="r"/>
              </a:tabLst>
            </a:pPr>
            <a:r>
              <a:rPr kumimoji="0" lang="en-US" altLang="zh-CN" sz="1000" b="1" i="0" u="none" strike="noStrike" cap="small" normalizeH="0" dirty="0" smtClean="0">
                <a:ln>
                  <a:noFill/>
                </a:ln>
                <a:solidFill>
                  <a:schemeClr val="tx1"/>
                </a:solidFill>
                <a:effectLst/>
                <a:latin typeface="Verdana" pitchFamily="34" charset="0"/>
                <a:ea typeface="SimSun" pitchFamily="2" charset="-122"/>
                <a:cs typeface="Times New Roman" pitchFamily="18" charset="0"/>
              </a:rPr>
              <a:t>Connect</a:t>
            </a:r>
            <a:r>
              <a:rPr lang="en-US" altLang="zh-CN" sz="1000" b="1" cap="small" dirty="0">
                <a:latin typeface="Verdana" pitchFamily="34" charset="0"/>
                <a:ea typeface="SimSun" pitchFamily="2" charset="-122"/>
                <a:cs typeface="Times New Roman" pitchFamily="18" charset="0"/>
              </a:rPr>
              <a:t>: </a:t>
            </a:r>
            <a:r>
              <a:rPr lang="en-US" altLang="zh-CN" sz="1000" b="1" cap="small" dirty="0" smtClean="0">
                <a:latin typeface="Verdana" pitchFamily="34" charset="0"/>
                <a:ea typeface="SimSun" pitchFamily="2" charset="-122"/>
                <a:cs typeface="Times New Roman" pitchFamily="18" charset="0"/>
              </a:rPr>
              <a:t>LinkedIn</a:t>
            </a:r>
          </a:p>
          <a:p>
            <a:pPr lvl="0" algn="ctr" defTabSz="914400" eaLnBrk="0" fontAlgn="base" hangingPunct="0">
              <a:spcBef>
                <a:spcPct val="0"/>
              </a:spcBef>
              <a:spcAft>
                <a:spcPct val="0"/>
              </a:spcAft>
              <a:tabLst>
                <a:tab pos="2743200" algn="ctr"/>
                <a:tab pos="5486400" algn="r"/>
              </a:tabLst>
            </a:pPr>
            <a:r>
              <a:rPr lang="en-US" altLang="zh-CN" sz="1000" b="1" cap="small" dirty="0" smtClean="0">
                <a:latin typeface="Verdana" pitchFamily="34" charset="0"/>
                <a:ea typeface="SimSun" pitchFamily="2" charset="-122"/>
                <a:cs typeface="Times New Roman" pitchFamily="18" charset="0"/>
              </a:rPr>
              <a:t>Like: Facebook</a:t>
            </a:r>
          </a:p>
          <a:p>
            <a:pPr lvl="0" algn="ctr" defTabSz="914400" eaLnBrk="0" fontAlgn="base" hangingPunct="0">
              <a:spcBef>
                <a:spcPct val="0"/>
              </a:spcBef>
              <a:spcAft>
                <a:spcPct val="0"/>
              </a:spcAft>
              <a:tabLst>
                <a:tab pos="2743200" algn="ctr"/>
                <a:tab pos="5486400" algn="r"/>
              </a:tabLst>
            </a:pPr>
            <a:r>
              <a:rPr lang="en-US" altLang="zh-CN" sz="1000" b="1" cap="small" dirty="0" smtClean="0">
                <a:latin typeface="Verdana" pitchFamily="34" charset="0"/>
                <a:ea typeface="SimSun" pitchFamily="2" charset="-122"/>
                <a:cs typeface="Times New Roman" pitchFamily="18" charset="0"/>
              </a:rPr>
              <a:t>Page 1</a:t>
            </a:r>
          </a:p>
        </p:txBody>
      </p:sp>
      <p:sp>
        <p:nvSpPr>
          <p:cNvPr id="11" name="Rectangle 10"/>
          <p:cNvSpPr/>
          <p:nvPr/>
        </p:nvSpPr>
        <p:spPr>
          <a:xfrm>
            <a:off x="8229600" y="2362200"/>
            <a:ext cx="6214533" cy="707886"/>
          </a:xfrm>
          <a:prstGeom prst="rect">
            <a:avLst/>
          </a:prstGeom>
          <a:solidFill>
            <a:schemeClr val="bg1">
              <a:lumMod val="95000"/>
            </a:schemeClr>
          </a:solidFill>
          <a:ln>
            <a:solidFill>
              <a:schemeClr val="bg1">
                <a:lumMod val="50000"/>
              </a:schemeClr>
            </a:solidFill>
          </a:ln>
        </p:spPr>
        <p:txBody>
          <a:bodyPr wrap="square">
            <a:spAutoFit/>
          </a:bodyPr>
          <a:lstStyle/>
          <a:p>
            <a:pPr lvl="0" algn="ctr" defTabSz="914400" eaLnBrk="0" fontAlgn="base" hangingPunct="0">
              <a:spcBef>
                <a:spcPct val="0"/>
              </a:spcBef>
              <a:spcAft>
                <a:spcPct val="0"/>
              </a:spcAft>
            </a:pPr>
            <a:r>
              <a:rPr lang="en-US" altLang="zh-CN" sz="1600" b="1" u="sng" cap="small" dirty="0" smtClean="0">
                <a:latin typeface="Calibri"/>
                <a:ea typeface="Calibri" pitchFamily="34" charset="0"/>
                <a:cs typeface="Calibri"/>
              </a:rPr>
              <a:t>WHY? </a:t>
            </a:r>
            <a:r>
              <a:rPr lang="en-US" altLang="zh-CN" sz="1600" b="1" u="sng" cap="small" dirty="0" smtClean="0">
                <a:latin typeface="Calibri"/>
                <a:ea typeface="Calibri" pitchFamily="34" charset="0"/>
                <a:cs typeface="Calibri"/>
                <a:sym typeface="Wingdings"/>
              </a:rPr>
              <a:t> Achieving </a:t>
            </a:r>
            <a:r>
              <a:rPr lang="en-US" altLang="zh-CN" sz="1600" b="1" u="sng" cap="small" dirty="0">
                <a:latin typeface="Calibri"/>
                <a:ea typeface="Calibri" pitchFamily="34" charset="0"/>
                <a:cs typeface="Calibri"/>
                <a:sym typeface="Wingdings"/>
              </a:rPr>
              <a:t>e</a:t>
            </a:r>
            <a:r>
              <a:rPr lang="en-US" altLang="zh-CN" sz="1600" b="1" u="sng" cap="small" dirty="0" smtClean="0">
                <a:latin typeface="Calibri"/>
                <a:ea typeface="Calibri" pitchFamily="34" charset="0"/>
                <a:cs typeface="Calibri"/>
              </a:rPr>
              <a:t>xcellence is different than “pretty darn good.”</a:t>
            </a:r>
          </a:p>
          <a:p>
            <a:pPr marL="171450" indent="-171450" defTabSz="914400" eaLnBrk="0" fontAlgn="base" hangingPunct="0">
              <a:spcBef>
                <a:spcPct val="0"/>
              </a:spcBef>
              <a:spcAft>
                <a:spcPct val="0"/>
              </a:spcAft>
              <a:buFont typeface="Arial"/>
              <a:buChar char="•"/>
            </a:pPr>
            <a:r>
              <a:rPr lang="en-US" altLang="zh-CN" sz="1200" cap="small" dirty="0" smtClean="0">
                <a:latin typeface="Calibri"/>
                <a:ea typeface="Calibri" pitchFamily="34" charset="0"/>
                <a:cs typeface="Calibri"/>
              </a:rPr>
              <a:t>Excellence cannot be ordered.</a:t>
            </a:r>
          </a:p>
          <a:p>
            <a:pPr marL="171450" indent="-171450" defTabSz="914400" eaLnBrk="0" fontAlgn="base" hangingPunct="0">
              <a:spcBef>
                <a:spcPct val="0"/>
              </a:spcBef>
              <a:spcAft>
                <a:spcPct val="0"/>
              </a:spcAft>
              <a:buFont typeface="Arial"/>
              <a:buChar char="•"/>
            </a:pPr>
            <a:r>
              <a:rPr lang="en-US" altLang="zh-CN" sz="1200" cap="small" dirty="0" smtClean="0">
                <a:latin typeface="Calibri"/>
                <a:ea typeface="Calibri" pitchFamily="34" charset="0"/>
                <a:cs typeface="Calibri"/>
              </a:rPr>
              <a:t>Excellence happens when everyone is thinking.</a:t>
            </a:r>
          </a:p>
        </p:txBody>
      </p:sp>
      <p:sp>
        <p:nvSpPr>
          <p:cNvPr id="12" name="Rectangle 11"/>
          <p:cNvSpPr/>
          <p:nvPr/>
        </p:nvSpPr>
        <p:spPr>
          <a:xfrm>
            <a:off x="8229600" y="5334000"/>
            <a:ext cx="6214533" cy="1631216"/>
          </a:xfrm>
          <a:prstGeom prst="rect">
            <a:avLst/>
          </a:prstGeom>
          <a:solidFill>
            <a:schemeClr val="bg1">
              <a:lumMod val="95000"/>
            </a:schemeClr>
          </a:solidFill>
          <a:ln>
            <a:solidFill>
              <a:schemeClr val="bg1">
                <a:lumMod val="50000"/>
              </a:schemeClr>
            </a:solidFill>
          </a:ln>
        </p:spPr>
        <p:txBody>
          <a:bodyPr wrap="square">
            <a:spAutoFit/>
          </a:bodyPr>
          <a:lstStyle/>
          <a:p>
            <a:pPr lvl="0" algn="ctr" defTabSz="914400" eaLnBrk="0" fontAlgn="base" hangingPunct="0">
              <a:spcBef>
                <a:spcPct val="0"/>
              </a:spcBef>
              <a:spcAft>
                <a:spcPct val="0"/>
              </a:spcAft>
            </a:pPr>
            <a:r>
              <a:rPr lang="en-US" altLang="zh-CN" sz="1600" b="1" u="sng" cap="small" dirty="0" smtClean="0">
                <a:latin typeface="Calibri"/>
                <a:ea typeface="Calibri" pitchFamily="34" charset="0"/>
                <a:cs typeface="Calibri"/>
              </a:rPr>
              <a:t>How? Give control, don’t take control.</a:t>
            </a:r>
          </a:p>
          <a:p>
            <a:pPr algn="ctr" defTabSz="914400" eaLnBrk="0" fontAlgn="base" hangingPunct="0">
              <a:spcBef>
                <a:spcPct val="0"/>
              </a:spcBef>
              <a:spcAft>
                <a:spcPct val="0"/>
              </a:spcAft>
            </a:pPr>
            <a:r>
              <a:rPr lang="en-US" altLang="zh-CN" sz="1200" cap="small" dirty="0" smtClean="0">
                <a:latin typeface="Calibri"/>
                <a:ea typeface="Calibri" pitchFamily="34" charset="0"/>
                <a:cs typeface="Calibri"/>
              </a:rPr>
              <a:t>(This is scary!)</a:t>
            </a:r>
          </a:p>
          <a:p>
            <a:pPr marL="171450" indent="-171450" defTabSz="914400" eaLnBrk="0" fontAlgn="base" hangingPunct="0">
              <a:spcBef>
                <a:spcPct val="0"/>
              </a:spcBef>
              <a:spcAft>
                <a:spcPct val="0"/>
              </a:spcAft>
              <a:buFont typeface="Arial"/>
              <a:buChar char="•"/>
            </a:pPr>
            <a:r>
              <a:rPr lang="en-US" altLang="zh-CN" sz="1200" cap="small" dirty="0" smtClean="0">
                <a:latin typeface="Calibri"/>
                <a:ea typeface="Calibri" pitchFamily="34" charset="0"/>
                <a:cs typeface="Calibri"/>
              </a:rPr>
              <a:t>Thinking </a:t>
            </a:r>
            <a:r>
              <a:rPr lang="en-US" altLang="zh-CN" sz="1200" cap="small" dirty="0">
                <a:latin typeface="Calibri"/>
                <a:ea typeface="Calibri" pitchFamily="34" charset="0"/>
                <a:cs typeface="Calibri"/>
              </a:rPr>
              <a:t>and </a:t>
            </a:r>
            <a:r>
              <a:rPr lang="en-US" altLang="zh-CN" sz="1200" cap="small" dirty="0" smtClean="0">
                <a:latin typeface="Calibri"/>
                <a:ea typeface="Calibri" pitchFamily="34" charset="0"/>
                <a:cs typeface="Calibri"/>
              </a:rPr>
              <a:t>excellence happen </a:t>
            </a:r>
            <a:r>
              <a:rPr lang="en-US" altLang="zh-CN" sz="1200" cap="small" dirty="0">
                <a:latin typeface="Calibri"/>
                <a:ea typeface="Calibri" pitchFamily="34" charset="0"/>
                <a:cs typeface="Calibri"/>
              </a:rPr>
              <a:t>when the conditions are right</a:t>
            </a:r>
            <a:r>
              <a:rPr lang="en-US" altLang="zh-CN" sz="1200" cap="small" dirty="0" smtClean="0">
                <a:latin typeface="Calibri"/>
                <a:ea typeface="Calibri" pitchFamily="34" charset="0"/>
                <a:cs typeface="Calibri"/>
              </a:rPr>
              <a:t>.</a:t>
            </a:r>
            <a:endParaRPr lang="en-US" altLang="zh-CN" sz="1200" cap="small" dirty="0">
              <a:latin typeface="Calibri"/>
              <a:ea typeface="Calibri" pitchFamily="34" charset="0"/>
              <a:cs typeface="Calibri"/>
            </a:endParaRPr>
          </a:p>
          <a:p>
            <a:pPr marL="171450" indent="-171450" defTabSz="914400" eaLnBrk="0" fontAlgn="base" hangingPunct="0">
              <a:spcBef>
                <a:spcPct val="0"/>
              </a:spcBef>
              <a:spcAft>
                <a:spcPct val="0"/>
              </a:spcAft>
              <a:buFont typeface="Arial"/>
              <a:buChar char="•"/>
            </a:pPr>
            <a:r>
              <a:rPr lang="en-US" altLang="zh-CN" sz="1200" cap="small" dirty="0" smtClean="0">
                <a:latin typeface="Calibri"/>
                <a:ea typeface="Calibri" pitchFamily="34" charset="0"/>
                <a:cs typeface="Calibri"/>
              </a:rPr>
              <a:t>The degree to which you “take control” will limit others’ motivation for thinking.</a:t>
            </a:r>
          </a:p>
          <a:p>
            <a:pPr marL="171450" indent="-171450" algn="ctr" defTabSz="914400" eaLnBrk="0" fontAlgn="base" hangingPunct="0">
              <a:spcBef>
                <a:spcPct val="0"/>
              </a:spcBef>
              <a:spcAft>
                <a:spcPct val="0"/>
              </a:spcAft>
              <a:buFont typeface="Arial"/>
              <a:buChar char="•"/>
            </a:pPr>
            <a:r>
              <a:rPr lang="en-US" altLang="zh-CN" sz="1200" cap="small" dirty="0" smtClean="0">
                <a:latin typeface="Calibri"/>
                <a:ea typeface="Calibri" pitchFamily="34" charset="0"/>
                <a:cs typeface="Calibri"/>
              </a:rPr>
              <a:t>We’re taught </a:t>
            </a:r>
            <a:r>
              <a:rPr lang="en-US" altLang="zh-CN" sz="1200" cap="small" dirty="0">
                <a:latin typeface="Calibri"/>
                <a:ea typeface="Calibri" pitchFamily="34" charset="0"/>
                <a:cs typeface="Calibri"/>
              </a:rPr>
              <a:t>that leaders “take control” and “make things happen.” this is achievement, not leadership</a:t>
            </a:r>
            <a:r>
              <a:rPr lang="en-US" altLang="zh-CN" sz="1200" cap="small" dirty="0" smtClean="0">
                <a:latin typeface="Calibri"/>
                <a:ea typeface="Calibri" pitchFamily="34" charset="0"/>
                <a:cs typeface="Calibri"/>
              </a:rPr>
              <a:t>. </a:t>
            </a:r>
            <a:r>
              <a:rPr lang="en-US" altLang="zh-CN" sz="1200" b="1" cap="small" dirty="0" smtClean="0">
                <a:latin typeface="Calibri"/>
                <a:ea typeface="Calibri" pitchFamily="34" charset="0"/>
                <a:cs typeface="Calibri"/>
              </a:rPr>
              <a:t>Therefore, giving control will feel unnatural. </a:t>
            </a:r>
          </a:p>
          <a:p>
            <a:pPr algn="ctr" defTabSz="914400" eaLnBrk="0" fontAlgn="base" hangingPunct="0">
              <a:spcBef>
                <a:spcPct val="0"/>
              </a:spcBef>
              <a:spcAft>
                <a:spcPct val="0"/>
              </a:spcAft>
            </a:pPr>
            <a:r>
              <a:rPr lang="en-US" altLang="zh-CN" sz="1200" b="1" cap="small" dirty="0" smtClean="0">
                <a:latin typeface="Calibri"/>
                <a:ea typeface="Calibri" pitchFamily="34" charset="0"/>
                <a:cs typeface="Calibri"/>
              </a:rPr>
              <a:t>And YET…Giving Control releases </a:t>
            </a:r>
            <a:r>
              <a:rPr lang="en-US" altLang="zh-CN" sz="1200" b="1" cap="small" dirty="0">
                <a:latin typeface="Calibri"/>
                <a:ea typeface="Calibri" pitchFamily="34" charset="0"/>
                <a:cs typeface="Calibri"/>
              </a:rPr>
              <a:t>passion, energy, initiative and </a:t>
            </a:r>
            <a:r>
              <a:rPr lang="en-US" altLang="zh-CN" sz="1200" b="1" cap="small" dirty="0" smtClean="0">
                <a:latin typeface="Calibri"/>
                <a:ea typeface="Calibri" pitchFamily="34" charset="0"/>
                <a:cs typeface="Calibri"/>
              </a:rPr>
              <a:t>intellect, creates </a:t>
            </a:r>
            <a:r>
              <a:rPr lang="en-US" altLang="zh-CN" sz="1200" b="1" cap="small" dirty="0">
                <a:latin typeface="Calibri"/>
                <a:ea typeface="Calibri" pitchFamily="34" charset="0"/>
                <a:cs typeface="Calibri"/>
              </a:rPr>
              <a:t>leaders at all levels of the </a:t>
            </a:r>
            <a:r>
              <a:rPr lang="en-US" altLang="zh-CN" sz="1200" b="1" cap="small" dirty="0" smtClean="0">
                <a:latin typeface="Calibri"/>
                <a:ea typeface="Calibri" pitchFamily="34" charset="0"/>
                <a:cs typeface="Calibri"/>
              </a:rPr>
              <a:t>organization and set the conditions for Operational Excellence.</a:t>
            </a:r>
            <a:endParaRPr lang="en-US" altLang="zh-CN" sz="1200" b="1" cap="small" dirty="0">
              <a:latin typeface="Calibri"/>
              <a:ea typeface="Calibri" pitchFamily="34" charset="0"/>
              <a:cs typeface="Calibri"/>
            </a:endParaRPr>
          </a:p>
        </p:txBody>
      </p:sp>
      <p:sp>
        <p:nvSpPr>
          <p:cNvPr id="22" name="Rectangle 21"/>
          <p:cNvSpPr/>
          <p:nvPr/>
        </p:nvSpPr>
        <p:spPr>
          <a:xfrm>
            <a:off x="8229600" y="3200400"/>
            <a:ext cx="6214533" cy="707886"/>
          </a:xfrm>
          <a:prstGeom prst="rect">
            <a:avLst/>
          </a:prstGeom>
          <a:solidFill>
            <a:schemeClr val="bg1">
              <a:lumMod val="95000"/>
            </a:schemeClr>
          </a:solidFill>
          <a:ln>
            <a:solidFill>
              <a:schemeClr val="bg1">
                <a:lumMod val="50000"/>
              </a:schemeClr>
            </a:solidFill>
          </a:ln>
        </p:spPr>
        <p:txBody>
          <a:bodyPr wrap="square">
            <a:spAutoFit/>
          </a:bodyPr>
          <a:lstStyle/>
          <a:p>
            <a:pPr lvl="0" algn="ctr" defTabSz="914400" eaLnBrk="0" fontAlgn="base" hangingPunct="0">
              <a:spcBef>
                <a:spcPct val="0"/>
              </a:spcBef>
              <a:spcAft>
                <a:spcPct val="0"/>
              </a:spcAft>
            </a:pPr>
            <a:r>
              <a:rPr lang="en-US" altLang="zh-CN" sz="1600" b="1" u="sng" cap="small" dirty="0" smtClean="0">
                <a:latin typeface="Calibri"/>
                <a:ea typeface="Calibri" pitchFamily="34" charset="0"/>
                <a:cs typeface="Calibri"/>
              </a:rPr>
              <a:t>Focus is on Achieving Excellence (not avoiding errors)</a:t>
            </a:r>
          </a:p>
          <a:p>
            <a:pPr marL="171450" indent="-171450" defTabSz="914400" eaLnBrk="0" fontAlgn="base" hangingPunct="0">
              <a:spcBef>
                <a:spcPct val="0"/>
              </a:spcBef>
              <a:spcAft>
                <a:spcPct val="0"/>
              </a:spcAft>
              <a:buFont typeface="Arial"/>
              <a:buChar char="•"/>
            </a:pPr>
            <a:r>
              <a:rPr lang="en-US" altLang="zh-CN" sz="1200" cap="small" dirty="0" smtClean="0">
                <a:latin typeface="Calibri"/>
                <a:ea typeface="Calibri" pitchFamily="34" charset="0"/>
                <a:cs typeface="Calibri"/>
              </a:rPr>
              <a:t>Achieving excellence is achievable, positive. Creates a bias toward action.</a:t>
            </a:r>
          </a:p>
          <a:p>
            <a:pPr marL="171450" indent="-171450" defTabSz="914400" eaLnBrk="0" fontAlgn="base" hangingPunct="0">
              <a:spcBef>
                <a:spcPct val="0"/>
              </a:spcBef>
              <a:spcAft>
                <a:spcPct val="0"/>
              </a:spcAft>
              <a:buFont typeface="Arial"/>
              <a:buChar char="•"/>
            </a:pPr>
            <a:r>
              <a:rPr lang="en-US" altLang="zh-CN" sz="1200" cap="small" dirty="0" smtClean="0">
                <a:latin typeface="Calibri"/>
                <a:ea typeface="Calibri" pitchFamily="34" charset="0"/>
                <a:cs typeface="Calibri"/>
              </a:rPr>
              <a:t>Avoidance of errors is not achievable, negative. Creates a bias toward inaction.</a:t>
            </a:r>
            <a:endParaRPr lang="en-US" altLang="zh-CN" sz="1200" cap="small" dirty="0">
              <a:latin typeface="Calibri"/>
              <a:ea typeface="Calibri" pitchFamily="34" charset="0"/>
              <a:cs typeface="Calibri"/>
            </a:endParaRPr>
          </a:p>
        </p:txBody>
      </p:sp>
      <p:sp>
        <p:nvSpPr>
          <p:cNvPr id="3" name="TextBox 2"/>
          <p:cNvSpPr txBox="1"/>
          <p:nvPr/>
        </p:nvSpPr>
        <p:spPr>
          <a:xfrm>
            <a:off x="8229600" y="609601"/>
            <a:ext cx="6136409" cy="1200329"/>
          </a:xfrm>
          <a:prstGeom prst="rect">
            <a:avLst/>
          </a:prstGeom>
          <a:noFill/>
        </p:spPr>
        <p:txBody>
          <a:bodyPr wrap="square" rtlCol="0">
            <a:spAutoFit/>
          </a:bodyPr>
          <a:lstStyle/>
          <a:p>
            <a:pPr algn="ctr"/>
            <a:r>
              <a:rPr lang="en-US" b="1" cap="small" dirty="0" smtClean="0">
                <a:latin typeface="Calibri"/>
                <a:ea typeface="Calibri" pitchFamily="34" charset="0"/>
                <a:cs typeface="Calibri"/>
              </a:rPr>
              <a:t>Leader</a:t>
            </a:r>
            <a:r>
              <a:rPr lang="en-US" b="1" cap="small" dirty="0">
                <a:latin typeface="Calibri"/>
                <a:ea typeface="Calibri" pitchFamily="34" charset="0"/>
                <a:cs typeface="Calibri"/>
              </a:rPr>
              <a:t>-</a:t>
            </a:r>
            <a:r>
              <a:rPr lang="en-US" b="1" cap="small" dirty="0" smtClean="0">
                <a:latin typeface="Calibri"/>
                <a:ea typeface="Calibri" pitchFamily="34" charset="0"/>
                <a:cs typeface="Calibri"/>
              </a:rPr>
              <a:t>Leader</a:t>
            </a:r>
          </a:p>
          <a:p>
            <a:pPr algn="ctr"/>
            <a:r>
              <a:rPr lang="en-US" sz="1200" b="1" cap="small" dirty="0">
                <a:latin typeface="Calibri"/>
                <a:ea typeface="Calibri" pitchFamily="34" charset="0"/>
                <a:cs typeface="Calibri"/>
              </a:rPr>
              <a:t>a</a:t>
            </a:r>
            <a:r>
              <a:rPr lang="en-US" sz="1200" b="1" cap="small" dirty="0" smtClean="0">
                <a:latin typeface="Calibri"/>
                <a:ea typeface="Calibri" pitchFamily="34" charset="0"/>
                <a:cs typeface="Calibri"/>
              </a:rPr>
              <a:t>s told in</a:t>
            </a:r>
          </a:p>
          <a:p>
            <a:pPr algn="ctr"/>
            <a:r>
              <a:rPr lang="en-US" b="1" cap="small" dirty="0" smtClean="0">
                <a:latin typeface="Calibri"/>
                <a:ea typeface="Calibri" pitchFamily="34" charset="0"/>
                <a:cs typeface="Calibri"/>
              </a:rPr>
              <a:t>Turn the Ship Around!</a:t>
            </a:r>
          </a:p>
          <a:p>
            <a:pPr algn="ctr"/>
            <a:endParaRPr lang="en-US" b="1" cap="small" dirty="0">
              <a:latin typeface="Calibri"/>
              <a:ea typeface="Calibri" pitchFamily="34" charset="0"/>
              <a:cs typeface="Calibri"/>
            </a:endParaRPr>
          </a:p>
        </p:txBody>
      </p:sp>
      <p:sp>
        <p:nvSpPr>
          <p:cNvPr id="20" name="TextBox 19"/>
          <p:cNvSpPr txBox="1"/>
          <p:nvPr/>
        </p:nvSpPr>
        <p:spPr>
          <a:xfrm>
            <a:off x="685800" y="3581400"/>
            <a:ext cx="6214533" cy="1631216"/>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600"/>
            </a:lvl1pPr>
          </a:lstStyle>
          <a:p>
            <a:r>
              <a:rPr lang="en-US" b="1" u="sng" cap="small" dirty="0">
                <a:latin typeface="+mj-lt"/>
              </a:rPr>
              <a:t>What is Leader-Leader?</a:t>
            </a:r>
          </a:p>
          <a:p>
            <a:r>
              <a:rPr lang="en-US" sz="1200" cap="small" dirty="0">
                <a:latin typeface="+mj-lt"/>
              </a:rPr>
              <a:t>Leader-Leader is a comprehensive school of leadership. Leader-Leader differs from traditional models of leadership because it treats everyone as leaders. Leader-Leader views the role of the leader as one of developing additional leaders. It includes structures for how people treat each other, and mechanisms for implementing the new approach. The emphasis is on action. It includes frameworks and tools. The result of implementing leader-leader in organizations is increased morale and productivity. </a:t>
            </a:r>
          </a:p>
          <a:p>
            <a:r>
              <a:rPr lang="en-US" sz="1200" cap="small" dirty="0">
                <a:latin typeface="+mj-lt"/>
              </a:rPr>
              <a:t>The leader-leader approach is spelled out </a:t>
            </a:r>
            <a:r>
              <a:rPr lang="en-US" sz="1200" u="sng" cap="small" dirty="0">
                <a:latin typeface="+mj-lt"/>
              </a:rPr>
              <a:t>in </a:t>
            </a:r>
            <a:r>
              <a:rPr lang="en-US" sz="1200" u="sng" cap="small" dirty="0" smtClean="0">
                <a:latin typeface="+mj-lt"/>
              </a:rPr>
              <a:t>Turn </a:t>
            </a:r>
            <a:r>
              <a:rPr lang="en-US" sz="1200" u="sng" cap="small" dirty="0">
                <a:latin typeface="+mj-lt"/>
              </a:rPr>
              <a:t>the Ship </a:t>
            </a:r>
            <a:r>
              <a:rPr lang="en-US" sz="1200" u="sng" cap="small" dirty="0" smtClean="0">
                <a:latin typeface="+mj-lt"/>
              </a:rPr>
              <a:t>Around.</a:t>
            </a:r>
            <a:endParaRPr lang="en-US" sz="1200" cap="small" dirty="0">
              <a:latin typeface="+mj-lt"/>
            </a:endParaRPr>
          </a:p>
        </p:txBody>
      </p:sp>
      <p:sp>
        <p:nvSpPr>
          <p:cNvPr id="21" name="TextBox 20"/>
          <p:cNvSpPr txBox="1"/>
          <p:nvPr/>
        </p:nvSpPr>
        <p:spPr>
          <a:xfrm>
            <a:off x="8229600" y="4038600"/>
            <a:ext cx="6214533" cy="1138773"/>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600"/>
            </a:lvl1pPr>
          </a:lstStyle>
          <a:p>
            <a:r>
              <a:rPr lang="en-US" b="1" u="sng" cap="small" dirty="0">
                <a:latin typeface="+mj-lt"/>
                <a:cs typeface="Book Antiqua"/>
              </a:rPr>
              <a:t>Leadership</a:t>
            </a:r>
            <a:r>
              <a:rPr lang="en-US" sz="1400" dirty="0">
                <a:latin typeface="+mj-lt"/>
                <a:cs typeface="Book Antiqua"/>
              </a:rPr>
              <a:t>. </a:t>
            </a:r>
          </a:p>
          <a:p>
            <a:r>
              <a:rPr lang="en-US" sz="1400" cap="small" dirty="0">
                <a:latin typeface="+mj-lt"/>
                <a:cs typeface="Book Antiqua"/>
              </a:rPr>
              <a:t>n. Embedding the capacity for achievement in others. </a:t>
            </a:r>
            <a:endParaRPr lang="en-US" sz="1400" cap="small" dirty="0" smtClean="0">
              <a:latin typeface="+mj-lt"/>
              <a:cs typeface="Book Antiqua"/>
            </a:endParaRPr>
          </a:p>
          <a:p>
            <a:r>
              <a:rPr lang="en-US" sz="1400" cap="small" dirty="0" smtClean="0">
                <a:latin typeface="+mj-lt"/>
                <a:cs typeface="Book Antiqua"/>
              </a:rPr>
              <a:t>(</a:t>
            </a:r>
            <a:r>
              <a:rPr lang="en-US" sz="1400" cap="small" dirty="0">
                <a:latin typeface="+mj-lt"/>
                <a:cs typeface="Book Antiqua"/>
              </a:rPr>
              <a:t>alt) </a:t>
            </a:r>
            <a:r>
              <a:rPr lang="en-US" sz="1400" cap="small" dirty="0" smtClean="0">
                <a:latin typeface="+mj-lt"/>
                <a:cs typeface="Book Antiqua"/>
              </a:rPr>
              <a:t>n. Creating </a:t>
            </a:r>
            <a:r>
              <a:rPr lang="en-US" sz="1400" cap="small" dirty="0">
                <a:latin typeface="+mj-lt"/>
                <a:cs typeface="Book Antiqua"/>
              </a:rPr>
              <a:t>the environment for others to achieve greatness</a:t>
            </a:r>
            <a:r>
              <a:rPr lang="en-US" sz="1400" cap="small" dirty="0" smtClean="0">
                <a:latin typeface="+mj-lt"/>
                <a:cs typeface="Book Antiqua"/>
              </a:rPr>
              <a:t>.</a:t>
            </a:r>
            <a:endParaRPr lang="en-US" sz="1400" cap="small" dirty="0">
              <a:latin typeface="+mj-lt"/>
              <a:cs typeface="Book Antiqua"/>
            </a:endParaRPr>
          </a:p>
          <a:p>
            <a:r>
              <a:rPr lang="en-US" sz="1200" cap="small" dirty="0">
                <a:latin typeface="+mj-lt"/>
                <a:cs typeface="Book Antiqua"/>
              </a:rPr>
              <a:t>Leadership means decoupling the greatness of your organization from your personality and embedding it in the practices and people so that they can be great when you’re not there.</a:t>
            </a:r>
          </a:p>
        </p:txBody>
      </p:sp>
      <p:pic>
        <p:nvPicPr>
          <p:cNvPr id="2" name="Picture 1" descr="0.Cover.TurnTheShipAround.Pengu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7333" y="609600"/>
            <a:ext cx="1017434" cy="1537001"/>
          </a:xfrm>
          <a:prstGeom prst="rect">
            <a:avLst/>
          </a:prstGeom>
        </p:spPr>
      </p:pic>
      <p:sp>
        <p:nvSpPr>
          <p:cNvPr id="14" name="TextBox 13"/>
          <p:cNvSpPr txBox="1"/>
          <p:nvPr/>
        </p:nvSpPr>
        <p:spPr>
          <a:xfrm>
            <a:off x="753534" y="512802"/>
            <a:ext cx="6136409" cy="1200329"/>
          </a:xfrm>
          <a:prstGeom prst="rect">
            <a:avLst/>
          </a:prstGeom>
          <a:noFill/>
        </p:spPr>
        <p:txBody>
          <a:bodyPr wrap="square" rtlCol="0">
            <a:spAutoFit/>
          </a:bodyPr>
          <a:lstStyle/>
          <a:p>
            <a:pPr algn="ctr"/>
            <a:r>
              <a:rPr lang="en-US" b="1" cap="small" dirty="0" smtClean="0">
                <a:latin typeface="Calibri"/>
                <a:ea typeface="Calibri" pitchFamily="34" charset="0"/>
                <a:cs typeface="Calibri"/>
              </a:rPr>
              <a:t>Leader</a:t>
            </a:r>
            <a:r>
              <a:rPr lang="en-US" b="1" cap="small" dirty="0">
                <a:latin typeface="Calibri"/>
                <a:ea typeface="Calibri" pitchFamily="34" charset="0"/>
                <a:cs typeface="Calibri"/>
              </a:rPr>
              <a:t>-</a:t>
            </a:r>
            <a:r>
              <a:rPr lang="en-US" b="1" cap="small" dirty="0" smtClean="0">
                <a:latin typeface="Calibri"/>
                <a:ea typeface="Calibri" pitchFamily="34" charset="0"/>
                <a:cs typeface="Calibri"/>
              </a:rPr>
              <a:t>Leader</a:t>
            </a:r>
          </a:p>
          <a:p>
            <a:pPr algn="ctr"/>
            <a:r>
              <a:rPr lang="en-US" sz="1200" b="1" cap="small" dirty="0">
                <a:latin typeface="Calibri"/>
                <a:ea typeface="Calibri" pitchFamily="34" charset="0"/>
                <a:cs typeface="Calibri"/>
              </a:rPr>
              <a:t>a</a:t>
            </a:r>
            <a:r>
              <a:rPr lang="en-US" sz="1200" b="1" cap="small" dirty="0" smtClean="0">
                <a:latin typeface="Calibri"/>
                <a:ea typeface="Calibri" pitchFamily="34" charset="0"/>
                <a:cs typeface="Calibri"/>
              </a:rPr>
              <a:t>s told in</a:t>
            </a:r>
          </a:p>
          <a:p>
            <a:pPr algn="ctr"/>
            <a:r>
              <a:rPr lang="en-US" b="1" cap="small" dirty="0" smtClean="0">
                <a:latin typeface="Calibri"/>
                <a:ea typeface="Calibri" pitchFamily="34" charset="0"/>
                <a:cs typeface="Calibri"/>
              </a:rPr>
              <a:t>Turn the Ship Around!</a:t>
            </a:r>
          </a:p>
          <a:p>
            <a:pPr algn="ctr"/>
            <a:endParaRPr lang="en-US" b="1" cap="small" dirty="0">
              <a:latin typeface="Calibri"/>
              <a:ea typeface="Calibri" pitchFamily="34" charset="0"/>
              <a:cs typeface="Calibri"/>
            </a:endParaRPr>
          </a:p>
        </p:txBody>
      </p:sp>
      <p:pic>
        <p:nvPicPr>
          <p:cNvPr id="16" name="Picture 15" descr="0.Cover.TurnTheShipAround.Pengu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267" y="512801"/>
            <a:ext cx="1017434" cy="1537001"/>
          </a:xfrm>
          <a:prstGeom prst="rect">
            <a:avLst/>
          </a:prstGeom>
        </p:spPr>
      </p:pic>
      <p:pic>
        <p:nvPicPr>
          <p:cNvPr id="17" name="Picture 16" descr="Marquet BW small.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7000"/>
                    </a14:imgEffect>
                  </a14:imgLayer>
                </a14:imgProps>
              </a:ext>
              <a:ext uri="{28A0092B-C50C-407E-A947-70E740481C1C}">
                <a14:useLocalDpi xmlns:a14="http://schemas.microsoft.com/office/drawing/2010/main" val="0"/>
              </a:ext>
            </a:extLst>
          </a:blip>
          <a:stretch>
            <a:fillRect/>
          </a:stretch>
        </p:blipFill>
        <p:spPr>
          <a:xfrm>
            <a:off x="753534" y="360401"/>
            <a:ext cx="1066800" cy="1600200"/>
          </a:xfrm>
          <a:prstGeom prst="rect">
            <a:avLst/>
          </a:prstGeom>
        </p:spPr>
      </p:pic>
      <p:sp>
        <p:nvSpPr>
          <p:cNvPr id="18" name="Rectangle 2"/>
          <p:cNvSpPr>
            <a:spLocks noChangeArrowheads="1"/>
          </p:cNvSpPr>
          <p:nvPr/>
        </p:nvSpPr>
        <p:spPr bwMode="auto">
          <a:xfrm>
            <a:off x="2201334" y="9122658"/>
            <a:ext cx="338974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zh-CN" sz="1000" b="1" i="0" u="none" strike="noStrike" cap="small" normalizeH="0" dirty="0" smtClean="0">
                <a:ln>
                  <a:noFill/>
                </a:ln>
                <a:solidFill>
                  <a:schemeClr val="tx1"/>
                </a:solidFill>
                <a:effectLst/>
                <a:latin typeface="Verdana" pitchFamily="34" charset="0"/>
                <a:ea typeface="SimSun" pitchFamily="2" charset="-122"/>
                <a:cs typeface="Times New Roman" pitchFamily="18" charset="0"/>
              </a:rPr>
              <a:t>Follow: @</a:t>
            </a:r>
            <a:r>
              <a:rPr kumimoji="0" lang="en-US" altLang="zh-CN" sz="1000" b="1" i="0" u="none" strike="noStrike" cap="small" normalizeH="0" dirty="0" err="1" smtClean="0">
                <a:ln>
                  <a:noFill/>
                </a:ln>
                <a:solidFill>
                  <a:schemeClr val="tx1"/>
                </a:solidFill>
                <a:effectLst/>
                <a:latin typeface="Verdana" pitchFamily="34" charset="0"/>
                <a:ea typeface="SimSun" pitchFamily="2" charset="-122"/>
                <a:cs typeface="Times New Roman" pitchFamily="18" charset="0"/>
              </a:rPr>
              <a:t>ldavidmarquet</a:t>
            </a:r>
            <a:endParaRPr kumimoji="0" lang="en-US" altLang="zh-CN" sz="1000" b="0" i="0" u="none" strike="noStrike" cap="small" normalizeH="0" dirty="0" smtClean="0">
              <a:ln>
                <a:noFill/>
              </a:ln>
              <a:solidFill>
                <a:schemeClr val="tx1"/>
              </a:solidFill>
              <a:effectLst/>
              <a:latin typeface="Arial" pitchFamily="34" charset="0"/>
              <a:cs typeface="Arial" pitchFamily="34" charset="0"/>
            </a:endParaRPr>
          </a:p>
          <a:p>
            <a:pPr lvl="0" algn="ctr" defTabSz="914400" eaLnBrk="0" fontAlgn="base" hangingPunct="0">
              <a:spcBef>
                <a:spcPct val="0"/>
              </a:spcBef>
              <a:spcAft>
                <a:spcPct val="0"/>
              </a:spcAft>
              <a:tabLst>
                <a:tab pos="2743200" algn="ctr"/>
                <a:tab pos="5486400" algn="r"/>
              </a:tabLst>
            </a:pPr>
            <a:r>
              <a:rPr kumimoji="0" lang="en-US" altLang="zh-CN" sz="1000" b="1" i="0" u="none" strike="noStrike" cap="small" normalizeH="0" dirty="0" smtClean="0">
                <a:ln>
                  <a:noFill/>
                </a:ln>
                <a:solidFill>
                  <a:schemeClr val="tx1"/>
                </a:solidFill>
                <a:effectLst/>
                <a:latin typeface="Verdana" pitchFamily="34" charset="0"/>
                <a:ea typeface="SimSun" pitchFamily="2" charset="-122"/>
                <a:cs typeface="Times New Roman" pitchFamily="18" charset="0"/>
              </a:rPr>
              <a:t>Connect</a:t>
            </a:r>
            <a:r>
              <a:rPr lang="en-US" altLang="zh-CN" sz="1000" b="1" cap="small" dirty="0">
                <a:latin typeface="Verdana" pitchFamily="34" charset="0"/>
                <a:ea typeface="SimSun" pitchFamily="2" charset="-122"/>
                <a:cs typeface="Times New Roman" pitchFamily="18" charset="0"/>
              </a:rPr>
              <a:t>: </a:t>
            </a:r>
            <a:r>
              <a:rPr lang="en-US" altLang="zh-CN" sz="1000" b="1" cap="small" dirty="0" smtClean="0">
                <a:latin typeface="Verdana" pitchFamily="34" charset="0"/>
                <a:ea typeface="SimSun" pitchFamily="2" charset="-122"/>
                <a:cs typeface="Times New Roman" pitchFamily="18" charset="0"/>
              </a:rPr>
              <a:t>LinkedIn</a:t>
            </a:r>
          </a:p>
          <a:p>
            <a:pPr lvl="0" algn="ctr" defTabSz="914400" eaLnBrk="0" fontAlgn="base" hangingPunct="0">
              <a:spcBef>
                <a:spcPct val="0"/>
              </a:spcBef>
              <a:spcAft>
                <a:spcPct val="0"/>
              </a:spcAft>
              <a:tabLst>
                <a:tab pos="2743200" algn="ctr"/>
                <a:tab pos="5486400" algn="r"/>
              </a:tabLst>
            </a:pPr>
            <a:r>
              <a:rPr lang="en-US" altLang="zh-CN" sz="1000" b="1" cap="small" dirty="0" smtClean="0">
                <a:latin typeface="Verdana" pitchFamily="34" charset="0"/>
                <a:ea typeface="SimSun" pitchFamily="2" charset="-122"/>
                <a:cs typeface="Times New Roman" pitchFamily="18" charset="0"/>
              </a:rPr>
              <a:t>Like: Facebook</a:t>
            </a:r>
          </a:p>
          <a:p>
            <a:pPr lvl="0" algn="ctr" defTabSz="914400" eaLnBrk="0" fontAlgn="base" hangingPunct="0">
              <a:spcBef>
                <a:spcPct val="0"/>
              </a:spcBef>
              <a:spcAft>
                <a:spcPct val="0"/>
              </a:spcAft>
              <a:tabLst>
                <a:tab pos="2743200" algn="ctr"/>
                <a:tab pos="5486400" algn="r"/>
              </a:tabLst>
            </a:pPr>
            <a:r>
              <a:rPr lang="en-US" altLang="zh-CN" sz="1000" b="1" cap="small" dirty="0" smtClean="0">
                <a:latin typeface="Verdana" pitchFamily="34" charset="0"/>
                <a:ea typeface="SimSun" pitchFamily="2" charset="-122"/>
                <a:cs typeface="Times New Roman" pitchFamily="18" charset="0"/>
              </a:rPr>
              <a:t>Page 4</a:t>
            </a:r>
          </a:p>
        </p:txBody>
      </p:sp>
      <p:sp>
        <p:nvSpPr>
          <p:cNvPr id="19" name="TextBox 18"/>
          <p:cNvSpPr txBox="1"/>
          <p:nvPr/>
        </p:nvSpPr>
        <p:spPr>
          <a:xfrm>
            <a:off x="685800" y="5410200"/>
            <a:ext cx="6214533" cy="1077218"/>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600"/>
            </a:lvl1pPr>
          </a:lstStyle>
          <a:p>
            <a:r>
              <a:rPr lang="en-US" b="1" u="sng" cap="small" dirty="0" smtClean="0">
                <a:latin typeface="+mj-lt"/>
              </a:rPr>
              <a:t>What do I do?</a:t>
            </a:r>
          </a:p>
          <a:p>
            <a:r>
              <a:rPr lang="en-US" sz="1200" b="1" cap="small" dirty="0" smtClean="0">
                <a:latin typeface="+mj-lt"/>
              </a:rPr>
              <a:t>Be curious, Be Conversational, Be Quiet</a:t>
            </a:r>
          </a:p>
          <a:p>
            <a:r>
              <a:rPr lang="en-US" sz="1200" b="1" cap="small" dirty="0" smtClean="0">
                <a:latin typeface="+mj-lt"/>
              </a:rPr>
              <a:t>Push authority to information</a:t>
            </a:r>
          </a:p>
          <a:p>
            <a:r>
              <a:rPr lang="en-US" sz="1200" b="1" cap="small" dirty="0" smtClean="0">
                <a:latin typeface="+mj-lt"/>
              </a:rPr>
              <a:t>Move everyone up the ladder of control</a:t>
            </a:r>
          </a:p>
          <a:p>
            <a:r>
              <a:rPr lang="en-US" sz="1200" b="1" cap="small" dirty="0" smtClean="0">
                <a:latin typeface="+mj-lt"/>
              </a:rPr>
              <a:t>Email: david@turntheshiparound.com to set up 30 min consultation</a:t>
            </a:r>
          </a:p>
        </p:txBody>
      </p:sp>
      <p:sp>
        <p:nvSpPr>
          <p:cNvPr id="24" name="Rectangle 23"/>
          <p:cNvSpPr/>
          <p:nvPr/>
        </p:nvSpPr>
        <p:spPr>
          <a:xfrm>
            <a:off x="685800" y="8666201"/>
            <a:ext cx="6248400" cy="338554"/>
          </a:xfrm>
          <a:prstGeom prst="rect">
            <a:avLst/>
          </a:prstGeom>
          <a:solidFill>
            <a:schemeClr val="bg1">
              <a:lumMod val="95000"/>
            </a:schemeClr>
          </a:solidFill>
          <a:ln>
            <a:solidFill>
              <a:schemeClr val="bg1">
                <a:lumMod val="50000"/>
              </a:schemeClr>
            </a:solidFill>
          </a:ln>
        </p:spPr>
        <p:txBody>
          <a:bodyPr wrap="square">
            <a:spAutoFit/>
          </a:bodyPr>
          <a:lstStyle/>
          <a:p>
            <a:pPr lvl="0" algn="ctr" defTabSz="914400" fontAlgn="base">
              <a:spcBef>
                <a:spcPct val="0"/>
              </a:spcBef>
              <a:spcAft>
                <a:spcPct val="0"/>
              </a:spcAft>
            </a:pPr>
            <a:r>
              <a:rPr lang="en-US" altLang="zh-CN" sz="1600" b="1" cap="small" dirty="0" smtClean="0">
                <a:latin typeface="Calibri"/>
                <a:ea typeface="Calibri" pitchFamily="34" charset="0"/>
                <a:cs typeface="Calibri"/>
              </a:rPr>
              <a:t>Your biggest challenge: You</a:t>
            </a:r>
          </a:p>
        </p:txBody>
      </p:sp>
      <p:sp>
        <p:nvSpPr>
          <p:cNvPr id="25" name="TextBox 24"/>
          <p:cNvSpPr txBox="1"/>
          <p:nvPr/>
        </p:nvSpPr>
        <p:spPr>
          <a:xfrm>
            <a:off x="685800" y="6705600"/>
            <a:ext cx="6248400" cy="1631216"/>
          </a:xfrm>
          <a:prstGeom prst="rect">
            <a:avLst/>
          </a:prstGeom>
          <a:solidFill>
            <a:schemeClr val="bg1">
              <a:lumMod val="95000"/>
            </a:schemeClr>
          </a:solidFill>
          <a:ln>
            <a:solidFill>
              <a:schemeClr val="tx1"/>
            </a:solidFill>
          </a:ln>
        </p:spPr>
        <p:txBody>
          <a:bodyPr wrap="square" rtlCol="0">
            <a:spAutoFit/>
          </a:bodyPr>
          <a:lstStyle>
            <a:defPPr>
              <a:defRPr lang="en-US"/>
            </a:defPPr>
            <a:lvl1pPr algn="ctr">
              <a:defRPr sz="1600"/>
            </a:lvl1pPr>
          </a:lstStyle>
          <a:p>
            <a:r>
              <a:rPr lang="en-US" sz="1000" dirty="0"/>
              <a:t>David Marquet is the author of the award-winning book Turn the Ship Around! In 2012 Fortune Magazine called it the "best how-to manual anywhere for managers on delegating, training, and driving flawless execution." He teaches graduate level leadership at Columbia University.</a:t>
            </a:r>
          </a:p>
          <a:p>
            <a:endParaRPr lang="en-US" sz="1000" dirty="0"/>
          </a:p>
          <a:p>
            <a:r>
              <a:rPr lang="en-US" sz="1000" dirty="0"/>
              <a:t>A U.S. Naval Academy graduate, David Marquet served in the U.S. submarine force. He commanded the nuclear-powered fast-attack submarine USS Santa Fe. Captain Marquet completely turned around Santa Fe, where the crew went from being "worst to first." Santa Fe continued to win awards after his departure and promoted a disproportionate number of officers and enlisted men to positions of increased responsibility, including 10 subsequent submarine captains. After riding USS Santa Fe, Stephen R. Covey said it was the most empowering organization he'd ever seen and wrote about Captain </a:t>
            </a:r>
            <a:r>
              <a:rPr lang="en-US" sz="1000" dirty="0" err="1"/>
              <a:t>Marquet's</a:t>
            </a:r>
            <a:r>
              <a:rPr lang="en-US" sz="1000" dirty="0"/>
              <a:t> leadership practices in his book, The 8th Habit</a:t>
            </a:r>
            <a:r>
              <a:rPr lang="en-US" sz="1000" dirty="0" smtClean="0"/>
              <a:t>.</a:t>
            </a:r>
            <a:endParaRPr lang="en-US" sz="1000" dirty="0"/>
          </a:p>
        </p:txBody>
      </p:sp>
      <p:pic>
        <p:nvPicPr>
          <p:cNvPr id="23" name="Picture 22" descr="Marquet BW small.jpg"/>
          <p:cNvPicPr>
            <a:picLocks noChangeAspect="1"/>
          </p:cNvPicPr>
          <p:nvPr/>
        </p:nvPicPr>
        <p:blipFill>
          <a:blip r:embed="rId3" cstate="print">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tretch>
            <a:fillRect/>
          </a:stretch>
        </p:blipFill>
        <p:spPr>
          <a:xfrm>
            <a:off x="8229600" y="609600"/>
            <a:ext cx="1066800" cy="1600200"/>
          </a:xfrm>
          <a:prstGeom prst="rect">
            <a:avLst/>
          </a:prstGeom>
        </p:spPr>
      </p:pic>
      <p:sp>
        <p:nvSpPr>
          <p:cNvPr id="26" name="Rectangle 25"/>
          <p:cNvSpPr/>
          <p:nvPr/>
        </p:nvSpPr>
        <p:spPr>
          <a:xfrm>
            <a:off x="8229600" y="7086600"/>
            <a:ext cx="6214533" cy="707886"/>
          </a:xfrm>
          <a:prstGeom prst="rect">
            <a:avLst/>
          </a:prstGeom>
          <a:solidFill>
            <a:schemeClr val="bg1">
              <a:lumMod val="95000"/>
            </a:schemeClr>
          </a:solidFill>
          <a:ln>
            <a:solidFill>
              <a:schemeClr val="bg1">
                <a:lumMod val="50000"/>
              </a:schemeClr>
            </a:solidFill>
          </a:ln>
        </p:spPr>
        <p:txBody>
          <a:bodyPr wrap="square">
            <a:spAutoFit/>
          </a:bodyPr>
          <a:lstStyle/>
          <a:p>
            <a:pPr lvl="0" algn="ctr" defTabSz="914400" eaLnBrk="0" fontAlgn="base" hangingPunct="0">
              <a:spcBef>
                <a:spcPct val="0"/>
              </a:spcBef>
              <a:spcAft>
                <a:spcPct val="0"/>
              </a:spcAft>
            </a:pPr>
            <a:r>
              <a:rPr lang="en-US" altLang="zh-CN" sz="1600" b="1" u="sng" cap="small" dirty="0" smtClean="0">
                <a:latin typeface="Calibri"/>
                <a:ea typeface="Calibri" pitchFamily="34" charset="0"/>
                <a:cs typeface="Calibri"/>
              </a:rPr>
              <a:t>Human Bias…</a:t>
            </a:r>
          </a:p>
          <a:p>
            <a:pPr marL="171450" indent="-171450" defTabSz="914400" eaLnBrk="0" fontAlgn="base" hangingPunct="0">
              <a:spcBef>
                <a:spcPct val="0"/>
              </a:spcBef>
              <a:spcAft>
                <a:spcPct val="0"/>
              </a:spcAft>
              <a:buFont typeface="Arial"/>
              <a:buChar char="•"/>
            </a:pPr>
            <a:r>
              <a:rPr lang="en-US" altLang="zh-CN" sz="1200" cap="small" dirty="0" smtClean="0">
                <a:latin typeface="Calibri"/>
                <a:ea typeface="Calibri" pitchFamily="34" charset="0"/>
                <a:cs typeface="Calibri"/>
              </a:rPr>
              <a:t>Is to overweight the influence of individual on behavior….</a:t>
            </a:r>
          </a:p>
          <a:p>
            <a:pPr marL="171450" indent="-171450" defTabSz="914400" eaLnBrk="0" fontAlgn="base" hangingPunct="0">
              <a:spcBef>
                <a:spcPct val="0"/>
              </a:spcBef>
              <a:spcAft>
                <a:spcPct val="0"/>
              </a:spcAft>
              <a:buFont typeface="Arial"/>
              <a:buChar char="•"/>
            </a:pPr>
            <a:r>
              <a:rPr lang="en-US" altLang="zh-CN" sz="1200" cap="small" dirty="0" smtClean="0">
                <a:latin typeface="Calibri"/>
                <a:ea typeface="Calibri" pitchFamily="34" charset="0"/>
                <a:cs typeface="Calibri"/>
              </a:rPr>
              <a:t>And underweight the influence of environment on behavior.</a:t>
            </a:r>
            <a:endParaRPr lang="en-US" altLang="zh-CN" sz="1200" cap="small" dirty="0">
              <a:latin typeface="Calibri"/>
              <a:ea typeface="Calibri" pitchFamily="34" charset="0"/>
              <a:cs typeface="Calibri"/>
            </a:endParaRPr>
          </a:p>
        </p:txBody>
      </p:sp>
      <p:sp>
        <p:nvSpPr>
          <p:cNvPr id="27" name="Rectangle 26"/>
          <p:cNvSpPr/>
          <p:nvPr/>
        </p:nvSpPr>
        <p:spPr>
          <a:xfrm>
            <a:off x="8229600" y="7924800"/>
            <a:ext cx="6172200" cy="1077218"/>
          </a:xfrm>
          <a:prstGeom prst="rect">
            <a:avLst/>
          </a:prstGeom>
          <a:solidFill>
            <a:schemeClr val="bg1">
              <a:lumMod val="95000"/>
            </a:schemeClr>
          </a:solidFill>
          <a:ln>
            <a:solidFill>
              <a:schemeClr val="bg1">
                <a:lumMod val="50000"/>
              </a:schemeClr>
            </a:solidFill>
          </a:ln>
        </p:spPr>
        <p:txBody>
          <a:bodyPr wrap="square">
            <a:spAutoFit/>
          </a:bodyPr>
          <a:lstStyle/>
          <a:p>
            <a:pPr lvl="0" algn="ctr" defTabSz="914400" eaLnBrk="0" fontAlgn="base" hangingPunct="0">
              <a:spcBef>
                <a:spcPct val="0"/>
              </a:spcBef>
              <a:spcAft>
                <a:spcPct val="0"/>
              </a:spcAft>
            </a:pPr>
            <a:r>
              <a:rPr lang="en-US" altLang="zh-CN" sz="1600" b="1" u="sng" cap="small" dirty="0" smtClean="0">
                <a:latin typeface="Calibri"/>
                <a:ea typeface="Calibri" pitchFamily="34" charset="0"/>
                <a:cs typeface="Calibri"/>
              </a:rPr>
              <a:t>Activities for Why</a:t>
            </a:r>
          </a:p>
          <a:p>
            <a:pPr lvl="0" algn="ctr" defTabSz="914400" eaLnBrk="0" fontAlgn="base" hangingPunct="0">
              <a:spcBef>
                <a:spcPct val="0"/>
              </a:spcBef>
              <a:spcAft>
                <a:spcPct val="0"/>
              </a:spcAft>
            </a:pPr>
            <a:r>
              <a:rPr lang="en-US" altLang="zh-CN" sz="1200" cap="small" dirty="0">
                <a:latin typeface="Calibri"/>
                <a:ea typeface="Calibri" pitchFamily="34" charset="0"/>
                <a:cs typeface="Calibri"/>
              </a:rPr>
              <a:t>What is the purpose of our company?</a:t>
            </a:r>
          </a:p>
          <a:p>
            <a:pPr lvl="0" algn="ctr" defTabSz="914400" eaLnBrk="0" fontAlgn="base" hangingPunct="0">
              <a:spcBef>
                <a:spcPct val="0"/>
              </a:spcBef>
              <a:spcAft>
                <a:spcPct val="0"/>
              </a:spcAft>
            </a:pPr>
            <a:r>
              <a:rPr lang="en-US" altLang="zh-CN" sz="1200" cap="small" dirty="0">
                <a:latin typeface="Calibri"/>
                <a:ea typeface="Calibri" pitchFamily="34" charset="0"/>
                <a:cs typeface="Calibri"/>
              </a:rPr>
              <a:t>Are we here to achieve excellence?</a:t>
            </a:r>
          </a:p>
          <a:p>
            <a:pPr algn="ctr" defTabSz="914400" eaLnBrk="0" fontAlgn="base" hangingPunct="0">
              <a:spcBef>
                <a:spcPct val="0"/>
              </a:spcBef>
              <a:spcAft>
                <a:spcPct val="0"/>
              </a:spcAft>
            </a:pPr>
            <a:r>
              <a:rPr lang="en-US" altLang="zh-CN" sz="1200" cap="small" dirty="0">
                <a:latin typeface="Calibri"/>
                <a:ea typeface="Calibri" pitchFamily="34" charset="0"/>
                <a:cs typeface="Calibri"/>
              </a:rPr>
              <a:t>Can we Envision the future state?</a:t>
            </a:r>
          </a:p>
          <a:p>
            <a:pPr lvl="0" algn="ctr" defTabSz="914400" eaLnBrk="0" fontAlgn="base" hangingPunct="0">
              <a:spcBef>
                <a:spcPct val="0"/>
              </a:spcBef>
              <a:spcAft>
                <a:spcPct val="0"/>
              </a:spcAft>
            </a:pPr>
            <a:r>
              <a:rPr lang="en-US" altLang="zh-CN" sz="1200" cap="small" dirty="0" smtClean="0">
                <a:latin typeface="Calibri"/>
                <a:ea typeface="Calibri" pitchFamily="34" charset="0"/>
                <a:cs typeface="Calibri"/>
              </a:rPr>
              <a:t>What </a:t>
            </a:r>
            <a:r>
              <a:rPr lang="en-US" altLang="zh-CN" sz="1200" cap="small" dirty="0">
                <a:latin typeface="Calibri"/>
                <a:ea typeface="Calibri" pitchFamily="34" charset="0"/>
                <a:cs typeface="Calibri"/>
              </a:rPr>
              <a:t>good could happen if you didn’t have technical expertise?</a:t>
            </a:r>
          </a:p>
        </p:txBody>
      </p:sp>
      <p:sp>
        <p:nvSpPr>
          <p:cNvPr id="28" name="Rectangle 5"/>
          <p:cNvSpPr>
            <a:spLocks noChangeArrowheads="1"/>
          </p:cNvSpPr>
          <p:nvPr/>
        </p:nvSpPr>
        <p:spPr bwMode="auto">
          <a:xfrm>
            <a:off x="685800" y="2286000"/>
            <a:ext cx="6248400" cy="1138773"/>
          </a:xfrm>
          <a:prstGeom prst="rect">
            <a:avLst/>
          </a:prstGeom>
          <a:solidFill>
            <a:schemeClr val="bg1">
              <a:lumMod val="95000"/>
            </a:schemeClr>
          </a:solidFill>
          <a:ln w="9525">
            <a:solidFill>
              <a:schemeClr val="bg1">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defTabSz="914400" eaLnBrk="0" fontAlgn="base" hangingPunct="0">
              <a:lnSpc>
                <a:spcPct val="100000"/>
              </a:lnSpc>
              <a:spcBef>
                <a:spcPct val="0"/>
              </a:spcBef>
              <a:spcAft>
                <a:spcPct val="0"/>
              </a:spcAft>
              <a:buClrTx/>
              <a:buSzTx/>
              <a:tabLst/>
            </a:pPr>
            <a:r>
              <a:rPr lang="en-US" altLang="zh-CN" sz="1600" b="1" u="sng" cap="small" dirty="0" smtClean="0">
                <a:latin typeface="Calibri"/>
                <a:ea typeface="Calibri" pitchFamily="34" charset="0"/>
                <a:cs typeface="Calibri"/>
              </a:rPr>
              <a:t>When </a:t>
            </a:r>
            <a:r>
              <a:rPr lang="en-US" altLang="zh-CN" sz="1600" b="1" u="sng" cap="small" dirty="0">
                <a:latin typeface="Calibri"/>
                <a:ea typeface="Calibri" pitchFamily="34" charset="0"/>
                <a:cs typeface="Calibri"/>
              </a:rPr>
              <a:t>c</a:t>
            </a:r>
            <a:r>
              <a:rPr lang="en-US" altLang="zh-CN" sz="1600" b="1" u="sng" cap="small" dirty="0" smtClean="0">
                <a:latin typeface="Calibri"/>
                <a:ea typeface="Calibri" pitchFamily="34" charset="0"/>
                <a:cs typeface="Calibri"/>
              </a:rPr>
              <a:t>hanging </a:t>
            </a:r>
            <a:r>
              <a:rPr lang="en-US" altLang="zh-CN" sz="1600" b="1" u="sng" cap="small" dirty="0">
                <a:latin typeface="Calibri"/>
                <a:ea typeface="Calibri" pitchFamily="34" charset="0"/>
                <a:cs typeface="Calibri"/>
              </a:rPr>
              <a:t>c</a:t>
            </a:r>
            <a:r>
              <a:rPr lang="en-US" altLang="zh-CN" sz="1600" b="1" u="sng" cap="small" dirty="0" smtClean="0">
                <a:latin typeface="Calibri"/>
                <a:ea typeface="Calibri" pitchFamily="34" charset="0"/>
                <a:cs typeface="Calibri"/>
              </a:rPr>
              <a:t>ulture, </a:t>
            </a:r>
            <a:r>
              <a:rPr lang="en-US" altLang="zh-CN" sz="1600" b="1" u="sng" cap="small" dirty="0">
                <a:latin typeface="Calibri"/>
                <a:ea typeface="Calibri" pitchFamily="34" charset="0"/>
                <a:cs typeface="Calibri"/>
              </a:rPr>
              <a:t>r</a:t>
            </a:r>
            <a:r>
              <a:rPr lang="en-US" altLang="zh-CN" sz="1600" b="1" u="sng" cap="small" dirty="0" smtClean="0">
                <a:latin typeface="Calibri"/>
                <a:ea typeface="Calibri" pitchFamily="34" charset="0"/>
                <a:cs typeface="Calibri"/>
              </a:rPr>
              <a:t>emember: the act precedes the word, </a:t>
            </a:r>
          </a:p>
          <a:p>
            <a:pPr marR="0" indent="0" algn="ctr" defTabSz="914400" eaLnBrk="0" fontAlgn="base" hangingPunct="0">
              <a:lnSpc>
                <a:spcPct val="100000"/>
              </a:lnSpc>
              <a:spcBef>
                <a:spcPct val="0"/>
              </a:spcBef>
              <a:spcAft>
                <a:spcPct val="0"/>
              </a:spcAft>
              <a:buClrTx/>
              <a:buSzTx/>
              <a:tabLst/>
            </a:pPr>
            <a:r>
              <a:rPr lang="en-US" altLang="zh-CN" sz="1600" b="1" u="sng" cap="small" dirty="0" smtClean="0">
                <a:latin typeface="Calibri"/>
                <a:ea typeface="Calibri" pitchFamily="34" charset="0"/>
                <a:cs typeface="Calibri"/>
              </a:rPr>
              <a:t>the habit precedes the culture.</a:t>
            </a:r>
          </a:p>
          <a:p>
            <a:pPr marL="171450" marR="0" indent="-171450" defTabSz="914400" eaLnBrk="0" fontAlgn="base" hangingPunct="0">
              <a:lnSpc>
                <a:spcPct val="100000"/>
              </a:lnSpc>
              <a:spcBef>
                <a:spcPct val="0"/>
              </a:spcBef>
              <a:spcAft>
                <a:spcPct val="0"/>
              </a:spcAft>
              <a:buClrTx/>
              <a:buSzTx/>
              <a:buFont typeface="Arial"/>
              <a:buChar char="•"/>
              <a:tabLst/>
            </a:pPr>
            <a:r>
              <a:rPr lang="en-US" altLang="zh-CN" sz="1200" cap="small" dirty="0">
                <a:latin typeface="Calibri"/>
                <a:ea typeface="Calibri" pitchFamily="34" charset="0"/>
                <a:cs typeface="Calibri"/>
              </a:rPr>
              <a:t>Act your way to the new culture</a:t>
            </a:r>
            <a:r>
              <a:rPr lang="en-US" altLang="zh-CN" sz="1200" cap="small" dirty="0" smtClean="0">
                <a:latin typeface="Calibri"/>
                <a:ea typeface="Calibri" pitchFamily="34" charset="0"/>
                <a:cs typeface="Calibri"/>
              </a:rPr>
              <a:t>.</a:t>
            </a:r>
          </a:p>
          <a:p>
            <a:pPr marL="171450" marR="0" indent="-171450" defTabSz="914400" eaLnBrk="0" fontAlgn="base" hangingPunct="0">
              <a:lnSpc>
                <a:spcPct val="100000"/>
              </a:lnSpc>
              <a:spcBef>
                <a:spcPct val="0"/>
              </a:spcBef>
              <a:spcAft>
                <a:spcPct val="0"/>
              </a:spcAft>
              <a:buClrTx/>
              <a:buSzTx/>
              <a:buFont typeface="Arial"/>
              <a:buChar char="•"/>
              <a:tabLst/>
            </a:pPr>
            <a:r>
              <a:rPr lang="en-US" altLang="zh-CN" sz="1200" cap="small" dirty="0" smtClean="0">
                <a:latin typeface="Calibri"/>
                <a:ea typeface="Calibri" pitchFamily="34" charset="0"/>
                <a:cs typeface="Calibri"/>
              </a:rPr>
              <a:t>Find mechanisms that cause the new behaviors to happen. </a:t>
            </a:r>
          </a:p>
          <a:p>
            <a:pPr marL="171450" marR="0" indent="-171450" defTabSz="914400" eaLnBrk="0" fontAlgn="base" hangingPunct="0">
              <a:lnSpc>
                <a:spcPct val="100000"/>
              </a:lnSpc>
              <a:spcBef>
                <a:spcPct val="0"/>
              </a:spcBef>
              <a:spcAft>
                <a:spcPct val="0"/>
              </a:spcAft>
              <a:buClrTx/>
              <a:buSzTx/>
              <a:buFont typeface="Arial"/>
              <a:buChar char="•"/>
              <a:tabLst/>
            </a:pPr>
            <a:r>
              <a:rPr lang="en-US" altLang="zh-CN" sz="1200" cap="small" dirty="0" smtClean="0">
                <a:latin typeface="Calibri"/>
                <a:ea typeface="Calibri" pitchFamily="34" charset="0"/>
                <a:cs typeface="Calibri"/>
              </a:rPr>
              <a:t>The best mechanisms will pass the “men-in-black” memory wipe test</a:t>
            </a:r>
            <a:endParaRPr lang="en-US" altLang="zh-CN" sz="1200" cap="small" dirty="0">
              <a:latin typeface="Calibri"/>
              <a:ea typeface="Calibri" pitchFamily="34" charset="0"/>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512801"/>
            <a:ext cx="6136409" cy="1200329"/>
          </a:xfrm>
          <a:prstGeom prst="rect">
            <a:avLst/>
          </a:prstGeom>
          <a:noFill/>
        </p:spPr>
        <p:txBody>
          <a:bodyPr wrap="square" rtlCol="0">
            <a:spAutoFit/>
          </a:bodyPr>
          <a:lstStyle/>
          <a:p>
            <a:pPr algn="ctr"/>
            <a:r>
              <a:rPr lang="en-US" b="1" cap="small" dirty="0" smtClean="0">
                <a:latin typeface="Calibri"/>
                <a:ea typeface="Calibri" pitchFamily="34" charset="0"/>
                <a:cs typeface="Calibri"/>
              </a:rPr>
              <a:t>Leader</a:t>
            </a:r>
            <a:r>
              <a:rPr lang="en-US" b="1" cap="small" dirty="0">
                <a:latin typeface="Calibri"/>
                <a:ea typeface="Calibri" pitchFamily="34" charset="0"/>
                <a:cs typeface="Calibri"/>
              </a:rPr>
              <a:t>-</a:t>
            </a:r>
            <a:r>
              <a:rPr lang="en-US" b="1" cap="small" dirty="0" smtClean="0">
                <a:latin typeface="Calibri"/>
                <a:ea typeface="Calibri" pitchFamily="34" charset="0"/>
                <a:cs typeface="Calibri"/>
              </a:rPr>
              <a:t>Leader</a:t>
            </a:r>
          </a:p>
          <a:p>
            <a:pPr algn="ctr"/>
            <a:r>
              <a:rPr lang="en-US" sz="1200" b="1" cap="small" dirty="0">
                <a:latin typeface="Calibri"/>
                <a:ea typeface="Calibri" pitchFamily="34" charset="0"/>
                <a:cs typeface="Calibri"/>
              </a:rPr>
              <a:t>a</a:t>
            </a:r>
            <a:r>
              <a:rPr lang="en-US" sz="1200" b="1" cap="small" dirty="0" smtClean="0">
                <a:latin typeface="Calibri"/>
                <a:ea typeface="Calibri" pitchFamily="34" charset="0"/>
                <a:cs typeface="Calibri"/>
              </a:rPr>
              <a:t>s told in</a:t>
            </a:r>
          </a:p>
          <a:p>
            <a:pPr algn="ctr"/>
            <a:r>
              <a:rPr lang="en-US" b="1" cap="small" dirty="0" smtClean="0">
                <a:latin typeface="Calibri"/>
                <a:ea typeface="Calibri" pitchFamily="34" charset="0"/>
                <a:cs typeface="Calibri"/>
              </a:rPr>
              <a:t>Turn the Ship Around!</a:t>
            </a:r>
          </a:p>
          <a:p>
            <a:pPr algn="ctr"/>
            <a:endParaRPr lang="en-US" b="1" cap="small" dirty="0">
              <a:latin typeface="Calibri"/>
              <a:ea typeface="Calibri" pitchFamily="34" charset="0"/>
              <a:cs typeface="Calibri"/>
            </a:endParaRPr>
          </a:p>
        </p:txBody>
      </p:sp>
      <p:pic>
        <p:nvPicPr>
          <p:cNvPr id="11" name="Picture 10" descr="0.Cover.TurnTheShipAround.Pengu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533" y="512800"/>
            <a:ext cx="1017434" cy="1537001"/>
          </a:xfrm>
          <a:prstGeom prst="rect">
            <a:avLst/>
          </a:prstGeom>
        </p:spPr>
      </p:pic>
      <p:sp>
        <p:nvSpPr>
          <p:cNvPr id="13" name="TextBox 12"/>
          <p:cNvSpPr txBox="1"/>
          <p:nvPr/>
        </p:nvSpPr>
        <p:spPr>
          <a:xfrm>
            <a:off x="8534400" y="609601"/>
            <a:ext cx="6136409" cy="1200329"/>
          </a:xfrm>
          <a:prstGeom prst="rect">
            <a:avLst/>
          </a:prstGeom>
          <a:noFill/>
        </p:spPr>
        <p:txBody>
          <a:bodyPr wrap="square" rtlCol="0">
            <a:spAutoFit/>
          </a:bodyPr>
          <a:lstStyle/>
          <a:p>
            <a:pPr algn="ctr"/>
            <a:r>
              <a:rPr lang="en-US" b="1" cap="small" dirty="0" smtClean="0">
                <a:latin typeface="Calibri"/>
                <a:ea typeface="Calibri" pitchFamily="34" charset="0"/>
                <a:cs typeface="Calibri"/>
              </a:rPr>
              <a:t>Leader</a:t>
            </a:r>
            <a:r>
              <a:rPr lang="en-US" b="1" cap="small" dirty="0">
                <a:latin typeface="Calibri"/>
                <a:ea typeface="Calibri" pitchFamily="34" charset="0"/>
                <a:cs typeface="Calibri"/>
              </a:rPr>
              <a:t>-</a:t>
            </a:r>
            <a:r>
              <a:rPr lang="en-US" b="1" cap="small" dirty="0" smtClean="0">
                <a:latin typeface="Calibri"/>
                <a:ea typeface="Calibri" pitchFamily="34" charset="0"/>
                <a:cs typeface="Calibri"/>
              </a:rPr>
              <a:t>Leader</a:t>
            </a:r>
          </a:p>
          <a:p>
            <a:pPr algn="ctr"/>
            <a:r>
              <a:rPr lang="en-US" sz="1200" b="1" cap="small" dirty="0">
                <a:latin typeface="Calibri"/>
                <a:ea typeface="Calibri" pitchFamily="34" charset="0"/>
                <a:cs typeface="Calibri"/>
              </a:rPr>
              <a:t>a</a:t>
            </a:r>
            <a:r>
              <a:rPr lang="en-US" sz="1200" b="1" cap="small" dirty="0" smtClean="0">
                <a:latin typeface="Calibri"/>
                <a:ea typeface="Calibri" pitchFamily="34" charset="0"/>
                <a:cs typeface="Calibri"/>
              </a:rPr>
              <a:t>s told in</a:t>
            </a:r>
          </a:p>
          <a:p>
            <a:pPr algn="ctr"/>
            <a:r>
              <a:rPr lang="en-US" b="1" cap="small" dirty="0" smtClean="0">
                <a:latin typeface="Calibri"/>
                <a:ea typeface="Calibri" pitchFamily="34" charset="0"/>
                <a:cs typeface="Calibri"/>
              </a:rPr>
              <a:t>Turn the Ship Around!</a:t>
            </a:r>
          </a:p>
          <a:p>
            <a:pPr algn="ctr"/>
            <a:endParaRPr lang="en-US" b="1" cap="small" dirty="0">
              <a:latin typeface="Calibri"/>
              <a:ea typeface="Calibri" pitchFamily="34" charset="0"/>
              <a:cs typeface="Calibri"/>
            </a:endParaRPr>
          </a:p>
        </p:txBody>
      </p:sp>
      <p:pic>
        <p:nvPicPr>
          <p:cNvPr id="14" name="Picture 13" descr="0.Cover.TurnTheShipAround.Pengu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2133" y="609600"/>
            <a:ext cx="1017434" cy="1537001"/>
          </a:xfrm>
          <a:prstGeom prst="rect">
            <a:avLst/>
          </a:prstGeom>
        </p:spPr>
      </p:pic>
      <p:sp>
        <p:nvSpPr>
          <p:cNvPr id="17" name="TextBox 16"/>
          <p:cNvSpPr txBox="1"/>
          <p:nvPr/>
        </p:nvSpPr>
        <p:spPr>
          <a:xfrm>
            <a:off x="685800" y="3276600"/>
            <a:ext cx="1845923" cy="2954655"/>
          </a:xfrm>
          <a:prstGeom prst="rect">
            <a:avLst/>
          </a:prstGeom>
          <a:noFill/>
        </p:spPr>
        <p:txBody>
          <a:bodyPr wrap="square" rtlCol="0">
            <a:spAutoFit/>
          </a:bodyPr>
          <a:lstStyle/>
          <a:p>
            <a:r>
              <a:rPr lang="en-US" sz="1600" b="1" u="sng" cap="small" dirty="0">
                <a:latin typeface="Calibri"/>
                <a:ea typeface="Calibri" pitchFamily="34" charset="0"/>
                <a:cs typeface="Calibri"/>
              </a:rPr>
              <a:t>Results</a:t>
            </a:r>
          </a:p>
          <a:p>
            <a:r>
              <a:rPr lang="en-US" sz="1000" b="1" cap="small" dirty="0" smtClean="0">
                <a:latin typeface="Calibri"/>
                <a:ea typeface="Calibri" pitchFamily="34" charset="0"/>
                <a:cs typeface="Calibri"/>
              </a:rPr>
              <a:t>Leaders</a:t>
            </a:r>
            <a:r>
              <a:rPr lang="en-US" sz="1000" cap="small" dirty="0" smtClean="0">
                <a:latin typeface="Calibri"/>
                <a:ea typeface="Calibri" pitchFamily="34" charset="0"/>
                <a:cs typeface="Calibri"/>
              </a:rPr>
              <a:t>: </a:t>
            </a:r>
            <a:r>
              <a:rPr lang="en-US" sz="1000" cap="small" dirty="0">
                <a:latin typeface="Calibri"/>
                <a:ea typeface="Calibri" pitchFamily="34" charset="0"/>
                <a:cs typeface="Calibri"/>
              </a:rPr>
              <a:t>thoughtful, proactive, engaged, thinking, involved, responsible</a:t>
            </a:r>
            <a:r>
              <a:rPr lang="en-US" sz="1000" cap="small" dirty="0" smtClean="0">
                <a:latin typeface="Calibri"/>
                <a:ea typeface="Calibri" pitchFamily="34" charset="0"/>
                <a:cs typeface="Calibri"/>
              </a:rPr>
              <a:t>.</a:t>
            </a:r>
            <a:endParaRPr lang="en-US" sz="1000" cap="small" dirty="0">
              <a:latin typeface="Calibri"/>
              <a:ea typeface="Calibri" pitchFamily="34" charset="0"/>
              <a:cs typeface="Calibri"/>
            </a:endParaRPr>
          </a:p>
          <a:p>
            <a:endParaRPr lang="en-US" sz="1000" cap="small" dirty="0" smtClean="0">
              <a:latin typeface="Calibri"/>
              <a:ea typeface="Calibri" pitchFamily="34" charset="0"/>
              <a:cs typeface="Calibri"/>
            </a:endParaRPr>
          </a:p>
          <a:p>
            <a:endParaRPr lang="en-US" sz="1000" cap="small" dirty="0" smtClean="0">
              <a:latin typeface="Calibri"/>
              <a:ea typeface="Calibri" pitchFamily="34" charset="0"/>
              <a:cs typeface="Calibri"/>
            </a:endParaRPr>
          </a:p>
          <a:p>
            <a:endParaRPr lang="en-US" sz="1000" cap="small" dirty="0" smtClean="0">
              <a:latin typeface="Calibri"/>
              <a:ea typeface="Calibri" pitchFamily="34" charset="0"/>
              <a:cs typeface="Calibri"/>
            </a:endParaRPr>
          </a:p>
          <a:p>
            <a:endParaRPr lang="en-US" sz="1000" cap="small" dirty="0">
              <a:latin typeface="Calibri"/>
              <a:ea typeface="Calibri" pitchFamily="34" charset="0"/>
              <a:cs typeface="Calibri"/>
            </a:endParaRPr>
          </a:p>
          <a:p>
            <a:endParaRPr lang="en-US" sz="1000" cap="small" dirty="0" smtClean="0">
              <a:latin typeface="Calibri"/>
              <a:ea typeface="Calibri" pitchFamily="34" charset="0"/>
              <a:cs typeface="Calibri"/>
            </a:endParaRPr>
          </a:p>
          <a:p>
            <a:endParaRPr lang="en-US" sz="1000" cap="small" dirty="0" smtClean="0">
              <a:latin typeface="Calibri"/>
              <a:ea typeface="Calibri" pitchFamily="34" charset="0"/>
              <a:cs typeface="Calibri"/>
            </a:endParaRPr>
          </a:p>
          <a:p>
            <a:endParaRPr lang="en-US" sz="1000" cap="small" dirty="0" smtClean="0">
              <a:latin typeface="Calibri"/>
              <a:ea typeface="Calibri" pitchFamily="34" charset="0"/>
              <a:cs typeface="Calibri"/>
            </a:endParaRPr>
          </a:p>
          <a:p>
            <a:endParaRPr lang="en-US" sz="1000" cap="small" dirty="0">
              <a:latin typeface="Calibri"/>
              <a:ea typeface="Calibri" pitchFamily="34" charset="0"/>
              <a:cs typeface="Calibri"/>
            </a:endParaRPr>
          </a:p>
          <a:p>
            <a:endParaRPr lang="en-US" sz="1000" cap="small" dirty="0">
              <a:latin typeface="Calibri"/>
              <a:ea typeface="Calibri" pitchFamily="34" charset="0"/>
              <a:cs typeface="Calibri"/>
            </a:endParaRPr>
          </a:p>
          <a:p>
            <a:endParaRPr lang="en-US" sz="1000" cap="small" dirty="0">
              <a:latin typeface="Calibri"/>
              <a:ea typeface="Calibri" pitchFamily="34" charset="0"/>
              <a:cs typeface="Calibri"/>
            </a:endParaRPr>
          </a:p>
          <a:p>
            <a:endParaRPr lang="en-US" sz="1000" cap="small" dirty="0">
              <a:latin typeface="Calibri"/>
              <a:ea typeface="Calibri" pitchFamily="34" charset="0"/>
              <a:cs typeface="Calibri"/>
            </a:endParaRPr>
          </a:p>
          <a:p>
            <a:r>
              <a:rPr lang="en-US" sz="1000" b="1" cap="small" dirty="0">
                <a:latin typeface="Calibri"/>
                <a:ea typeface="Calibri" pitchFamily="34" charset="0"/>
                <a:cs typeface="Calibri"/>
              </a:rPr>
              <a:t>Followers</a:t>
            </a:r>
            <a:r>
              <a:rPr lang="en-US" sz="1000" cap="small" dirty="0">
                <a:latin typeface="Calibri"/>
                <a:ea typeface="Calibri" pitchFamily="34" charset="0"/>
                <a:cs typeface="Calibri"/>
              </a:rPr>
              <a:t>: detached, disengaged, uninvolved, irresponsible.</a:t>
            </a:r>
          </a:p>
        </p:txBody>
      </p:sp>
      <p:sp>
        <p:nvSpPr>
          <p:cNvPr id="18" name="Rectangle 17"/>
          <p:cNvSpPr/>
          <p:nvPr/>
        </p:nvSpPr>
        <p:spPr>
          <a:xfrm>
            <a:off x="685800" y="2590800"/>
            <a:ext cx="6172200" cy="338554"/>
          </a:xfrm>
          <a:prstGeom prst="rect">
            <a:avLst/>
          </a:prstGeom>
          <a:solidFill>
            <a:schemeClr val="bg1">
              <a:lumMod val="95000"/>
            </a:schemeClr>
          </a:solidFill>
          <a:ln>
            <a:solidFill>
              <a:schemeClr val="bg1">
                <a:lumMod val="50000"/>
              </a:schemeClr>
            </a:solidFill>
          </a:ln>
        </p:spPr>
        <p:txBody>
          <a:bodyPr wrap="square">
            <a:spAutoFit/>
          </a:bodyPr>
          <a:lstStyle/>
          <a:p>
            <a:pPr lvl="0" algn="ctr" defTabSz="914400" eaLnBrk="0" fontAlgn="base" hangingPunct="0">
              <a:spcBef>
                <a:spcPct val="0"/>
              </a:spcBef>
              <a:spcAft>
                <a:spcPct val="0"/>
              </a:spcAft>
            </a:pPr>
            <a:r>
              <a:rPr lang="en-US" altLang="zh-CN" sz="1600" b="1" u="sng" cap="small" dirty="0" smtClean="0">
                <a:latin typeface="Calibri"/>
                <a:ea typeface="Calibri" pitchFamily="34" charset="0"/>
                <a:cs typeface="Calibri"/>
              </a:rPr>
              <a:t>Framework. The Ladder of Control</a:t>
            </a:r>
          </a:p>
        </p:txBody>
      </p:sp>
      <p:sp>
        <p:nvSpPr>
          <p:cNvPr id="19" name="TextBox 18"/>
          <p:cNvSpPr txBox="1"/>
          <p:nvPr/>
        </p:nvSpPr>
        <p:spPr>
          <a:xfrm>
            <a:off x="4953000" y="3276600"/>
            <a:ext cx="1845923" cy="2800767"/>
          </a:xfrm>
          <a:prstGeom prst="rect">
            <a:avLst/>
          </a:prstGeom>
          <a:noFill/>
        </p:spPr>
        <p:txBody>
          <a:bodyPr wrap="square" rtlCol="0">
            <a:spAutoFit/>
          </a:bodyPr>
          <a:lstStyle/>
          <a:p>
            <a:r>
              <a:rPr lang="en-US" sz="1600" b="1" u="sng" cap="small" dirty="0" smtClean="0">
                <a:latin typeface="Calibri"/>
                <a:ea typeface="Calibri" pitchFamily="34" charset="0"/>
                <a:cs typeface="Calibri"/>
              </a:rPr>
              <a:t>Requirements</a:t>
            </a:r>
            <a:endParaRPr lang="en-US" sz="1600" b="1" u="sng" cap="small" dirty="0">
              <a:latin typeface="Calibri"/>
              <a:ea typeface="Calibri" pitchFamily="34" charset="0"/>
              <a:cs typeface="Calibri"/>
            </a:endParaRPr>
          </a:p>
          <a:p>
            <a:r>
              <a:rPr lang="en-US" sz="1000" b="1" cap="small" dirty="0" smtClean="0">
                <a:latin typeface="Calibri"/>
                <a:ea typeface="Calibri" pitchFamily="34" charset="0"/>
                <a:cs typeface="Calibri"/>
              </a:rPr>
              <a:t>HARD/EASY</a:t>
            </a:r>
            <a:r>
              <a:rPr lang="en-US" sz="1000" cap="small" dirty="0" smtClean="0">
                <a:latin typeface="Calibri"/>
                <a:ea typeface="Calibri" pitchFamily="34" charset="0"/>
                <a:cs typeface="Calibri"/>
              </a:rPr>
              <a:t>: requires much competence, trust, courage, clarity, planning, autonomy.</a:t>
            </a:r>
            <a:endParaRPr lang="en-US" sz="1000" cap="small" dirty="0">
              <a:latin typeface="Calibri"/>
              <a:ea typeface="Calibri" pitchFamily="34" charset="0"/>
              <a:cs typeface="Calibri"/>
            </a:endParaRPr>
          </a:p>
          <a:p>
            <a:endParaRPr lang="en-US" sz="1000" cap="small" dirty="0">
              <a:latin typeface="Calibri"/>
              <a:ea typeface="Calibri" pitchFamily="34" charset="0"/>
              <a:cs typeface="Calibri"/>
            </a:endParaRPr>
          </a:p>
          <a:p>
            <a:endParaRPr lang="en-US" sz="1000" cap="small" dirty="0" smtClean="0">
              <a:latin typeface="Calibri"/>
              <a:ea typeface="Calibri" pitchFamily="34" charset="0"/>
              <a:cs typeface="Calibri"/>
            </a:endParaRPr>
          </a:p>
          <a:p>
            <a:endParaRPr lang="en-US" sz="1000" cap="small" dirty="0" smtClean="0">
              <a:latin typeface="Calibri"/>
              <a:ea typeface="Calibri" pitchFamily="34" charset="0"/>
              <a:cs typeface="Calibri"/>
            </a:endParaRPr>
          </a:p>
          <a:p>
            <a:endParaRPr lang="en-US" sz="1000" cap="small" dirty="0" smtClean="0">
              <a:latin typeface="Calibri"/>
              <a:ea typeface="Calibri" pitchFamily="34" charset="0"/>
              <a:cs typeface="Calibri"/>
            </a:endParaRPr>
          </a:p>
          <a:p>
            <a:endParaRPr lang="en-US" sz="1000" cap="small" dirty="0">
              <a:latin typeface="Calibri"/>
              <a:ea typeface="Calibri" pitchFamily="34" charset="0"/>
              <a:cs typeface="Calibri"/>
            </a:endParaRPr>
          </a:p>
          <a:p>
            <a:endParaRPr lang="en-US" sz="1000" cap="small" dirty="0" smtClean="0">
              <a:latin typeface="Calibri"/>
              <a:ea typeface="Calibri" pitchFamily="34" charset="0"/>
              <a:cs typeface="Calibri"/>
            </a:endParaRPr>
          </a:p>
          <a:p>
            <a:endParaRPr lang="en-US" sz="1000" cap="small" dirty="0" smtClean="0">
              <a:latin typeface="Calibri"/>
              <a:ea typeface="Calibri" pitchFamily="34" charset="0"/>
              <a:cs typeface="Calibri"/>
            </a:endParaRPr>
          </a:p>
          <a:p>
            <a:endParaRPr lang="en-US" sz="1000" cap="small" dirty="0">
              <a:latin typeface="Calibri"/>
              <a:ea typeface="Calibri" pitchFamily="34" charset="0"/>
              <a:cs typeface="Calibri"/>
            </a:endParaRPr>
          </a:p>
          <a:p>
            <a:endParaRPr lang="en-US" sz="1000" cap="small" dirty="0">
              <a:latin typeface="Calibri"/>
              <a:ea typeface="Calibri" pitchFamily="34" charset="0"/>
              <a:cs typeface="Calibri"/>
            </a:endParaRPr>
          </a:p>
          <a:p>
            <a:endParaRPr lang="en-US" sz="1000" cap="small" dirty="0">
              <a:latin typeface="Calibri"/>
              <a:ea typeface="Calibri" pitchFamily="34" charset="0"/>
              <a:cs typeface="Calibri"/>
            </a:endParaRPr>
          </a:p>
          <a:p>
            <a:r>
              <a:rPr lang="en-US" sz="1000" b="1" cap="small" dirty="0" smtClean="0">
                <a:latin typeface="Calibri"/>
                <a:ea typeface="Calibri" pitchFamily="34" charset="0"/>
                <a:cs typeface="Calibri"/>
              </a:rPr>
              <a:t>EASY/HARD</a:t>
            </a:r>
            <a:r>
              <a:rPr lang="en-US" sz="1000" cap="small" dirty="0" smtClean="0">
                <a:latin typeface="Calibri"/>
                <a:ea typeface="Calibri" pitchFamily="34" charset="0"/>
                <a:cs typeface="Calibri"/>
              </a:rPr>
              <a:t>: </a:t>
            </a:r>
            <a:r>
              <a:rPr lang="en-US" sz="1000" cap="small" dirty="0">
                <a:ea typeface="Calibri" pitchFamily="34" charset="0"/>
                <a:cs typeface="Calibri"/>
              </a:rPr>
              <a:t>requires </a:t>
            </a:r>
            <a:r>
              <a:rPr lang="en-US" sz="1000" cap="small" dirty="0" smtClean="0">
                <a:ea typeface="Calibri" pitchFamily="34" charset="0"/>
                <a:cs typeface="Calibri"/>
              </a:rPr>
              <a:t>little competence</a:t>
            </a:r>
            <a:r>
              <a:rPr lang="en-US" sz="1000" cap="small" dirty="0">
                <a:ea typeface="Calibri" pitchFamily="34" charset="0"/>
                <a:cs typeface="Calibri"/>
              </a:rPr>
              <a:t>, trust, courage, clarity, planning, autonomy.</a:t>
            </a:r>
            <a:endParaRPr lang="en-US" sz="1000" cap="small" dirty="0">
              <a:latin typeface="Calibri"/>
              <a:ea typeface="Calibri" pitchFamily="34" charset="0"/>
              <a:cs typeface="Calibri"/>
            </a:endParaRPr>
          </a:p>
        </p:txBody>
      </p:sp>
      <p:sp>
        <p:nvSpPr>
          <p:cNvPr id="20" name="Rectangle 5"/>
          <p:cNvSpPr>
            <a:spLocks noChangeArrowheads="1"/>
          </p:cNvSpPr>
          <p:nvPr/>
        </p:nvSpPr>
        <p:spPr bwMode="auto">
          <a:xfrm>
            <a:off x="8534400" y="6324600"/>
            <a:ext cx="6172200" cy="1815882"/>
          </a:xfrm>
          <a:prstGeom prst="rect">
            <a:avLst/>
          </a:prstGeom>
          <a:solidFill>
            <a:schemeClr val="bg1">
              <a:lumMod val="95000"/>
            </a:schemeClr>
          </a:solidFill>
          <a:ln w="9525">
            <a:solidFill>
              <a:schemeClr val="bg1">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defTabSz="914400" eaLnBrk="0" fontAlgn="base" hangingPunct="0">
              <a:lnSpc>
                <a:spcPct val="100000"/>
              </a:lnSpc>
              <a:spcBef>
                <a:spcPct val="0"/>
              </a:spcBef>
              <a:spcAft>
                <a:spcPct val="0"/>
              </a:spcAft>
              <a:buClrTx/>
              <a:buSzTx/>
              <a:tabLst/>
            </a:pPr>
            <a:r>
              <a:rPr lang="en-US" altLang="zh-CN" sz="1600" b="1" u="sng" cap="small" dirty="0" smtClean="0">
                <a:latin typeface="Calibri"/>
                <a:ea typeface="Calibri" pitchFamily="34" charset="0"/>
                <a:cs typeface="Calibri"/>
              </a:rPr>
              <a:t>Activity: Move Authority to information.</a:t>
            </a:r>
          </a:p>
          <a:p>
            <a:pPr marL="171450" marR="0" indent="-171450" defTabSz="914400" eaLnBrk="0" fontAlgn="base" hangingPunct="0">
              <a:lnSpc>
                <a:spcPct val="100000"/>
              </a:lnSpc>
              <a:spcBef>
                <a:spcPct val="0"/>
              </a:spcBef>
              <a:spcAft>
                <a:spcPct val="0"/>
              </a:spcAft>
              <a:buClrTx/>
              <a:buSzTx/>
              <a:buFont typeface="Arial"/>
              <a:buChar char="•"/>
              <a:tabLst/>
            </a:pPr>
            <a:r>
              <a:rPr lang="en-US" altLang="zh-CN" sz="1200" cap="small" dirty="0" smtClean="0">
                <a:latin typeface="Calibri"/>
                <a:ea typeface="Calibri" pitchFamily="34" charset="0"/>
                <a:cs typeface="Calibri"/>
              </a:rPr>
              <a:t>Think of a specific decision you made in the last couple weeks. Write it down.</a:t>
            </a:r>
          </a:p>
          <a:p>
            <a:pPr marL="171450" marR="0" indent="-171450" defTabSz="914400" eaLnBrk="0" fontAlgn="base" hangingPunct="0">
              <a:lnSpc>
                <a:spcPct val="100000"/>
              </a:lnSpc>
              <a:spcBef>
                <a:spcPct val="0"/>
              </a:spcBef>
              <a:spcAft>
                <a:spcPct val="0"/>
              </a:spcAft>
              <a:buClrTx/>
              <a:buSzTx/>
              <a:buFont typeface="Arial"/>
              <a:buChar char="•"/>
              <a:tabLst/>
            </a:pPr>
            <a:r>
              <a:rPr lang="en-US" altLang="zh-CN" sz="1200" cap="small" dirty="0" smtClean="0">
                <a:latin typeface="Calibri"/>
                <a:ea typeface="Calibri" pitchFamily="34" charset="0"/>
                <a:cs typeface="Calibri"/>
              </a:rPr>
              <a:t>Think of a specific subordinate.</a:t>
            </a:r>
          </a:p>
          <a:p>
            <a:pPr marL="171450" marR="0" indent="-171450" defTabSz="914400" eaLnBrk="0" fontAlgn="base" hangingPunct="0">
              <a:lnSpc>
                <a:spcPct val="100000"/>
              </a:lnSpc>
              <a:spcBef>
                <a:spcPct val="0"/>
              </a:spcBef>
              <a:spcAft>
                <a:spcPct val="0"/>
              </a:spcAft>
              <a:buClrTx/>
              <a:buSzTx/>
              <a:buFont typeface="Arial"/>
              <a:buChar char="•"/>
              <a:tabLst/>
            </a:pPr>
            <a:r>
              <a:rPr lang="en-US" altLang="zh-CN" sz="1200" cap="small" dirty="0" smtClean="0">
                <a:latin typeface="Calibri"/>
                <a:ea typeface="Calibri" pitchFamily="34" charset="0"/>
                <a:cs typeface="Calibri"/>
              </a:rPr>
              <a:t>Imagine that subordinate had the authority to make the decision you thought of. What would keep you up at night? Alt: Write down all the reasons that person couldn’t have made that decision. Alt: write down what good could happen if that person had the ability (or authority) to make that decision.</a:t>
            </a:r>
          </a:p>
          <a:p>
            <a:pPr marL="171450" marR="0" indent="-171450" defTabSz="914400" eaLnBrk="0" fontAlgn="base" hangingPunct="0">
              <a:lnSpc>
                <a:spcPct val="100000"/>
              </a:lnSpc>
              <a:spcBef>
                <a:spcPct val="0"/>
              </a:spcBef>
              <a:spcAft>
                <a:spcPct val="0"/>
              </a:spcAft>
              <a:buClrTx/>
              <a:buSzTx/>
              <a:buFont typeface="Arial"/>
              <a:buChar char="•"/>
              <a:tabLst/>
            </a:pPr>
            <a:r>
              <a:rPr lang="en-US" altLang="zh-CN" sz="1200" cap="small" dirty="0" smtClean="0">
                <a:latin typeface="Calibri"/>
                <a:ea typeface="Calibri" pitchFamily="34" charset="0"/>
                <a:cs typeface="Calibri"/>
              </a:rPr>
              <a:t>Share results. Discuss with others. Group into categories. Start removing barriers.</a:t>
            </a:r>
          </a:p>
          <a:p>
            <a:pPr marL="171450" marR="0" indent="-171450" defTabSz="914400" eaLnBrk="0" fontAlgn="base" hangingPunct="0">
              <a:lnSpc>
                <a:spcPct val="100000"/>
              </a:lnSpc>
              <a:spcBef>
                <a:spcPct val="0"/>
              </a:spcBef>
              <a:spcAft>
                <a:spcPct val="0"/>
              </a:spcAft>
              <a:buClrTx/>
              <a:buSzTx/>
              <a:buFont typeface="Arial"/>
              <a:buChar char="•"/>
              <a:tabLst/>
            </a:pPr>
            <a:r>
              <a:rPr lang="en-US" altLang="zh-CN" sz="1200" cap="small" dirty="0" smtClean="0">
                <a:latin typeface="Calibri"/>
                <a:ea typeface="Calibri" pitchFamily="34" charset="0"/>
                <a:cs typeface="Calibri"/>
              </a:rPr>
              <a:t>Delegate the decision!</a:t>
            </a:r>
            <a:endParaRPr lang="en-US" altLang="zh-CN" sz="1200" cap="small" dirty="0">
              <a:latin typeface="Calibri"/>
              <a:ea typeface="Calibri" pitchFamily="34" charset="0"/>
              <a:cs typeface="Calibri"/>
            </a:endParaRPr>
          </a:p>
        </p:txBody>
      </p:sp>
      <p:grpSp>
        <p:nvGrpSpPr>
          <p:cNvPr id="22" name="Group 21"/>
          <p:cNvGrpSpPr/>
          <p:nvPr/>
        </p:nvGrpSpPr>
        <p:grpSpPr>
          <a:xfrm>
            <a:off x="9448800" y="3505200"/>
            <a:ext cx="4800601" cy="2133600"/>
            <a:chOff x="8915401" y="5562600"/>
            <a:chExt cx="6095999" cy="2669242"/>
          </a:xfrm>
        </p:grpSpPr>
        <p:pic>
          <p:nvPicPr>
            <p:cNvPr id="23" name="Picture 22" descr="hierarchy.jpg"/>
            <p:cNvPicPr>
              <a:picLocks noChangeAspect="1"/>
            </p:cNvPicPr>
            <p:nvPr/>
          </p:nvPicPr>
          <p:blipFill>
            <a:blip r:embed="rId3" cstate="print"/>
            <a:stretch>
              <a:fillRect/>
            </a:stretch>
          </p:blipFill>
          <p:spPr>
            <a:xfrm>
              <a:off x="9067801" y="5791201"/>
              <a:ext cx="2029642" cy="1671828"/>
            </a:xfrm>
            <a:prstGeom prst="rect">
              <a:avLst/>
            </a:prstGeom>
          </p:spPr>
        </p:pic>
        <p:pic>
          <p:nvPicPr>
            <p:cNvPr id="24" name="Picture 23" descr="hierarchy, inverted.jpg"/>
            <p:cNvPicPr>
              <a:picLocks noChangeAspect="1"/>
            </p:cNvPicPr>
            <p:nvPr/>
          </p:nvPicPr>
          <p:blipFill>
            <a:blip r:embed="rId4" cstate="print"/>
            <a:stretch>
              <a:fillRect/>
            </a:stretch>
          </p:blipFill>
          <p:spPr>
            <a:xfrm>
              <a:off x="11811000" y="5562600"/>
              <a:ext cx="3124200" cy="2529006"/>
            </a:xfrm>
            <a:prstGeom prst="rect">
              <a:avLst/>
            </a:prstGeom>
          </p:spPr>
        </p:pic>
        <p:cxnSp>
          <p:nvCxnSpPr>
            <p:cNvPr id="25" name="Straight Connector 24"/>
            <p:cNvCxnSpPr/>
            <p:nvPr/>
          </p:nvCxnSpPr>
          <p:spPr>
            <a:xfrm>
              <a:off x="8915401" y="7391401"/>
              <a:ext cx="23622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rot="18318885">
              <a:off x="8315325" y="6473261"/>
              <a:ext cx="1812224" cy="19352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Information</a:t>
              </a:r>
              <a:endParaRPr lang="en-US"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27" name="Straight Arrow Connector 26"/>
            <p:cNvCxnSpPr/>
            <p:nvPr/>
          </p:nvCxnSpPr>
          <p:spPr>
            <a:xfrm flipV="1">
              <a:off x="9012164" y="5926072"/>
              <a:ext cx="990600" cy="1447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3639800" y="5791200"/>
              <a:ext cx="1371600" cy="19812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rot="18318885">
              <a:off x="13296796" y="6901293"/>
              <a:ext cx="2409514" cy="25158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00B050"/>
                  </a:solidFill>
                  <a:effectLst>
                    <a:outerShdw blurRad="76200" dist="50800" dir="5400000" algn="tl" rotWithShape="0">
                      <a:srgbClr val="000000">
                        <a:alpha val="65000"/>
                      </a:srgbClr>
                    </a:outerShdw>
                  </a:effectLst>
                </a:rPr>
                <a:t>Authority</a:t>
              </a:r>
              <a:endParaRPr lang="en-US" sz="2000" b="1" cap="none" spc="50" dirty="0">
                <a:ln w="11430"/>
                <a:solidFill>
                  <a:srgbClr val="00B050"/>
                </a:solidFill>
                <a:effectLst>
                  <a:outerShdw blurRad="76200" dist="50800" dir="5400000" algn="tl" rotWithShape="0">
                    <a:srgbClr val="000000">
                      <a:alpha val="65000"/>
                    </a:srgbClr>
                  </a:outerShdw>
                </a:effectLst>
              </a:endParaRPr>
            </a:p>
          </p:txBody>
        </p:sp>
      </p:grpSp>
      <p:sp>
        <p:nvSpPr>
          <p:cNvPr id="30" name="Rectangle 29"/>
          <p:cNvSpPr/>
          <p:nvPr/>
        </p:nvSpPr>
        <p:spPr>
          <a:xfrm>
            <a:off x="8534400" y="2438400"/>
            <a:ext cx="6172199" cy="707886"/>
          </a:xfrm>
          <a:prstGeom prst="rect">
            <a:avLst/>
          </a:prstGeom>
          <a:solidFill>
            <a:schemeClr val="bg1">
              <a:lumMod val="95000"/>
            </a:schemeClr>
          </a:solidFill>
          <a:ln>
            <a:solidFill>
              <a:schemeClr val="bg1">
                <a:lumMod val="50000"/>
              </a:schemeClr>
            </a:solidFill>
          </a:ln>
        </p:spPr>
        <p:txBody>
          <a:bodyPr wrap="square">
            <a:spAutoFit/>
          </a:bodyPr>
          <a:lstStyle/>
          <a:p>
            <a:pPr lvl="0" algn="ctr" defTabSz="914400" eaLnBrk="0" fontAlgn="base" hangingPunct="0">
              <a:spcBef>
                <a:spcPct val="0"/>
              </a:spcBef>
              <a:spcAft>
                <a:spcPct val="0"/>
              </a:spcAft>
            </a:pPr>
            <a:r>
              <a:rPr lang="en-US" altLang="zh-CN" sz="1600" b="1" u="sng" cap="small" dirty="0" smtClean="0">
                <a:latin typeface="Calibri"/>
                <a:ea typeface="Calibri" pitchFamily="34" charset="0"/>
                <a:cs typeface="Calibri"/>
              </a:rPr>
              <a:t>Framework. Move Authority to Information</a:t>
            </a:r>
          </a:p>
          <a:p>
            <a:pPr defTabSz="914400" eaLnBrk="0" fontAlgn="base" hangingPunct="0">
              <a:spcBef>
                <a:spcPct val="0"/>
              </a:spcBef>
              <a:spcAft>
                <a:spcPct val="0"/>
              </a:spcAft>
              <a:buFont typeface="Arial" pitchFamily="34" charset="0"/>
              <a:buChar char="•"/>
            </a:pPr>
            <a:r>
              <a:rPr lang="en-US" altLang="zh-CN" sz="1200" cap="small" dirty="0">
                <a:ea typeface="Calibri" pitchFamily="34" charset="0"/>
                <a:cs typeface="Calibri"/>
              </a:rPr>
              <a:t>move information to </a:t>
            </a:r>
            <a:r>
              <a:rPr lang="en-US" altLang="zh-CN" sz="1200" cap="small" dirty="0" smtClean="0">
                <a:ea typeface="Calibri" pitchFamily="34" charset="0"/>
                <a:cs typeface="Calibri"/>
              </a:rPr>
              <a:t>authority: Old</a:t>
            </a:r>
            <a:r>
              <a:rPr lang="en-US" altLang="zh-CN" sz="1200" cap="small" dirty="0" smtClean="0">
                <a:latin typeface="Calibri"/>
                <a:ea typeface="Calibri" pitchFamily="34" charset="0"/>
                <a:cs typeface="Calibri"/>
              </a:rPr>
              <a:t>, slow, unresponsive, controlling, not fun. </a:t>
            </a:r>
          </a:p>
          <a:p>
            <a:pPr defTabSz="914400" eaLnBrk="0" fontAlgn="base" hangingPunct="0">
              <a:spcBef>
                <a:spcPct val="0"/>
              </a:spcBef>
              <a:spcAft>
                <a:spcPct val="0"/>
              </a:spcAft>
              <a:buFont typeface="Arial" pitchFamily="34" charset="0"/>
              <a:buChar char="•"/>
            </a:pPr>
            <a:r>
              <a:rPr lang="en-US" altLang="zh-CN" sz="1200" cap="small" dirty="0">
                <a:ea typeface="Calibri" pitchFamily="34" charset="0"/>
                <a:cs typeface="Calibri"/>
              </a:rPr>
              <a:t>move authority to </a:t>
            </a:r>
            <a:r>
              <a:rPr lang="en-US" altLang="zh-CN" sz="1200" cap="small" dirty="0" smtClean="0">
                <a:ea typeface="Calibri" pitchFamily="34" charset="0"/>
                <a:cs typeface="Calibri"/>
              </a:rPr>
              <a:t>information: New</a:t>
            </a:r>
            <a:r>
              <a:rPr lang="en-US" altLang="zh-CN" sz="1200" cap="small" dirty="0" smtClean="0">
                <a:latin typeface="Calibri"/>
                <a:ea typeface="Calibri" pitchFamily="34" charset="0"/>
                <a:cs typeface="Calibri"/>
              </a:rPr>
              <a:t>, resilient, responsive, empowering, Fun, path to excellence.</a:t>
            </a:r>
            <a:endParaRPr lang="en-US" altLang="zh-CN" sz="1200" cap="small" dirty="0">
              <a:latin typeface="Calibri"/>
              <a:ea typeface="Calibri" pitchFamily="34" charset="0"/>
              <a:cs typeface="Calibri"/>
            </a:endParaRPr>
          </a:p>
        </p:txBody>
      </p:sp>
      <p:sp>
        <p:nvSpPr>
          <p:cNvPr id="31" name="Rectangle 30"/>
          <p:cNvSpPr/>
          <p:nvPr/>
        </p:nvSpPr>
        <p:spPr>
          <a:xfrm>
            <a:off x="8534400" y="3429000"/>
            <a:ext cx="6172200" cy="2554545"/>
          </a:xfrm>
          <a:prstGeom prst="rect">
            <a:avLst/>
          </a:prstGeom>
          <a:noFill/>
          <a:ln>
            <a:solidFill>
              <a:schemeClr val="bg1">
                <a:lumMod val="50000"/>
              </a:schemeClr>
            </a:solidFill>
          </a:ln>
        </p:spPr>
        <p:txBody>
          <a:bodyPr wrap="square">
            <a:spAutoFit/>
          </a:bodyPr>
          <a:lstStyle/>
          <a:p>
            <a:pPr lvl="0" algn="ctr" defTabSz="914400" eaLnBrk="0" fontAlgn="base" hangingPunct="0">
              <a:spcBef>
                <a:spcPct val="0"/>
              </a:spcBef>
              <a:spcAft>
                <a:spcPct val="0"/>
              </a:spcAft>
            </a:pPr>
            <a:endParaRPr lang="en-US" altLang="zh-CN" sz="1600" b="1" cap="small" dirty="0" smtClean="0">
              <a:latin typeface="American Typewriter"/>
              <a:ea typeface="Calibri" pitchFamily="34" charset="0"/>
              <a:cs typeface="American Typewriter"/>
            </a:endParaRPr>
          </a:p>
          <a:p>
            <a:pPr lvl="0" algn="ctr" defTabSz="914400" eaLnBrk="0" fontAlgn="base" hangingPunct="0">
              <a:spcBef>
                <a:spcPct val="0"/>
              </a:spcBef>
              <a:spcAft>
                <a:spcPct val="0"/>
              </a:spcAft>
            </a:pPr>
            <a:endParaRPr lang="en-US" altLang="zh-CN" sz="1600" b="1" cap="small" dirty="0">
              <a:latin typeface="American Typewriter"/>
              <a:ea typeface="Calibri" pitchFamily="34" charset="0"/>
              <a:cs typeface="American Typewriter"/>
            </a:endParaRPr>
          </a:p>
          <a:p>
            <a:pPr lvl="0" algn="ctr" defTabSz="914400" eaLnBrk="0" fontAlgn="base" hangingPunct="0">
              <a:spcBef>
                <a:spcPct val="0"/>
              </a:spcBef>
              <a:spcAft>
                <a:spcPct val="0"/>
              </a:spcAft>
            </a:pPr>
            <a:endParaRPr lang="en-US" altLang="zh-CN" sz="1600" b="1" cap="small" dirty="0" smtClean="0">
              <a:latin typeface="American Typewriter"/>
              <a:ea typeface="Calibri" pitchFamily="34" charset="0"/>
              <a:cs typeface="American Typewriter"/>
            </a:endParaRPr>
          </a:p>
          <a:p>
            <a:pPr lvl="0" algn="ctr" defTabSz="914400" eaLnBrk="0" fontAlgn="base" hangingPunct="0">
              <a:spcBef>
                <a:spcPct val="0"/>
              </a:spcBef>
              <a:spcAft>
                <a:spcPct val="0"/>
              </a:spcAft>
            </a:pPr>
            <a:endParaRPr lang="en-US" altLang="zh-CN" sz="1600" b="1" cap="small" dirty="0">
              <a:latin typeface="American Typewriter"/>
              <a:ea typeface="Calibri" pitchFamily="34" charset="0"/>
              <a:cs typeface="American Typewriter"/>
            </a:endParaRPr>
          </a:p>
          <a:p>
            <a:pPr lvl="0" algn="ctr" defTabSz="914400" eaLnBrk="0" fontAlgn="base" hangingPunct="0">
              <a:spcBef>
                <a:spcPct val="0"/>
              </a:spcBef>
              <a:spcAft>
                <a:spcPct val="0"/>
              </a:spcAft>
            </a:pPr>
            <a:endParaRPr lang="en-US" altLang="zh-CN" sz="1600" b="1" cap="small" dirty="0" smtClean="0">
              <a:latin typeface="American Typewriter"/>
              <a:ea typeface="Calibri" pitchFamily="34" charset="0"/>
              <a:cs typeface="American Typewriter"/>
            </a:endParaRPr>
          </a:p>
          <a:p>
            <a:pPr lvl="0" algn="ctr" defTabSz="914400" eaLnBrk="0" fontAlgn="base" hangingPunct="0">
              <a:spcBef>
                <a:spcPct val="0"/>
              </a:spcBef>
              <a:spcAft>
                <a:spcPct val="0"/>
              </a:spcAft>
            </a:pPr>
            <a:endParaRPr lang="en-US" altLang="zh-CN" sz="1600" b="1" cap="small" dirty="0">
              <a:latin typeface="American Typewriter"/>
              <a:ea typeface="Calibri" pitchFamily="34" charset="0"/>
              <a:cs typeface="American Typewriter"/>
            </a:endParaRPr>
          </a:p>
          <a:p>
            <a:pPr lvl="0" algn="ctr" defTabSz="914400" eaLnBrk="0" fontAlgn="base" hangingPunct="0">
              <a:spcBef>
                <a:spcPct val="0"/>
              </a:spcBef>
              <a:spcAft>
                <a:spcPct val="0"/>
              </a:spcAft>
            </a:pPr>
            <a:endParaRPr lang="en-US" altLang="zh-CN" sz="1600" b="1" cap="small" dirty="0">
              <a:latin typeface="American Typewriter"/>
              <a:ea typeface="Calibri" pitchFamily="34" charset="0"/>
              <a:cs typeface="American Typewriter"/>
            </a:endParaRPr>
          </a:p>
          <a:p>
            <a:pPr lvl="0" algn="ctr" defTabSz="914400" eaLnBrk="0" fontAlgn="base" hangingPunct="0">
              <a:spcBef>
                <a:spcPct val="0"/>
              </a:spcBef>
              <a:spcAft>
                <a:spcPct val="0"/>
              </a:spcAft>
            </a:pPr>
            <a:endParaRPr lang="en-US" altLang="zh-CN" sz="1600" b="1" cap="small" dirty="0" smtClean="0">
              <a:latin typeface="American Typewriter"/>
              <a:ea typeface="Calibri" pitchFamily="34" charset="0"/>
              <a:cs typeface="American Typewriter"/>
            </a:endParaRPr>
          </a:p>
          <a:p>
            <a:pPr lvl="0" algn="ctr" defTabSz="914400" eaLnBrk="0" fontAlgn="base" hangingPunct="0">
              <a:spcBef>
                <a:spcPct val="0"/>
              </a:spcBef>
              <a:spcAft>
                <a:spcPct val="0"/>
              </a:spcAft>
            </a:pPr>
            <a:endParaRPr lang="en-US" altLang="zh-CN" sz="1600" b="1" cap="small" dirty="0">
              <a:latin typeface="American Typewriter"/>
              <a:ea typeface="Calibri" pitchFamily="34" charset="0"/>
              <a:cs typeface="American Typewriter"/>
            </a:endParaRPr>
          </a:p>
          <a:p>
            <a:pPr lvl="0" algn="ctr" defTabSz="914400" eaLnBrk="0" fontAlgn="base" hangingPunct="0">
              <a:spcBef>
                <a:spcPct val="0"/>
              </a:spcBef>
              <a:spcAft>
                <a:spcPct val="0"/>
              </a:spcAft>
            </a:pPr>
            <a:r>
              <a:rPr lang="en-US" altLang="zh-CN" sz="1600" cap="small" dirty="0" smtClean="0">
                <a:latin typeface="American Typewriter"/>
                <a:ea typeface="Calibri" pitchFamily="34" charset="0"/>
                <a:cs typeface="American Typewriter"/>
              </a:rPr>
              <a:t>Wrong			Right</a:t>
            </a:r>
            <a:endParaRPr lang="en-US" altLang="zh-CN" sz="1200" cap="small" dirty="0">
              <a:latin typeface="American Typewriter"/>
              <a:ea typeface="Calibri" pitchFamily="34" charset="0"/>
              <a:cs typeface="American Typewriter"/>
            </a:endParaRPr>
          </a:p>
        </p:txBody>
      </p:sp>
      <p:sp>
        <p:nvSpPr>
          <p:cNvPr id="32" name="Rectangle 2"/>
          <p:cNvSpPr>
            <a:spLocks noChangeArrowheads="1"/>
          </p:cNvSpPr>
          <p:nvPr/>
        </p:nvSpPr>
        <p:spPr bwMode="auto">
          <a:xfrm>
            <a:off x="10173855" y="8990857"/>
            <a:ext cx="338974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zh-CN" sz="1000" b="1" i="0" u="none" strike="noStrike" cap="small" normalizeH="0" dirty="0" smtClean="0">
                <a:ln>
                  <a:noFill/>
                </a:ln>
                <a:solidFill>
                  <a:schemeClr val="tx1"/>
                </a:solidFill>
                <a:effectLst/>
                <a:latin typeface="Verdana" pitchFamily="34" charset="0"/>
                <a:ea typeface="SimSun" pitchFamily="2" charset="-122"/>
                <a:cs typeface="Times New Roman" pitchFamily="18" charset="0"/>
              </a:rPr>
              <a:t>Follow: @</a:t>
            </a:r>
            <a:r>
              <a:rPr kumimoji="0" lang="en-US" altLang="zh-CN" sz="1000" b="1" i="0" u="none" strike="noStrike" cap="small" normalizeH="0" dirty="0" err="1" smtClean="0">
                <a:ln>
                  <a:noFill/>
                </a:ln>
                <a:solidFill>
                  <a:schemeClr val="tx1"/>
                </a:solidFill>
                <a:effectLst/>
                <a:latin typeface="Verdana" pitchFamily="34" charset="0"/>
                <a:ea typeface="SimSun" pitchFamily="2" charset="-122"/>
                <a:cs typeface="Times New Roman" pitchFamily="18" charset="0"/>
              </a:rPr>
              <a:t>ldavidmarquet</a:t>
            </a:r>
            <a:endParaRPr kumimoji="0" lang="en-US" altLang="zh-CN" sz="1000" b="0" i="0" u="none" strike="noStrike" cap="small" normalizeH="0" dirty="0" smtClean="0">
              <a:ln>
                <a:noFill/>
              </a:ln>
              <a:solidFill>
                <a:schemeClr val="tx1"/>
              </a:solidFill>
              <a:effectLst/>
              <a:latin typeface="Arial" pitchFamily="34" charset="0"/>
              <a:cs typeface="Arial" pitchFamily="34" charset="0"/>
            </a:endParaRPr>
          </a:p>
          <a:p>
            <a:pPr lvl="0" algn="ctr" defTabSz="914400" eaLnBrk="0" fontAlgn="base" hangingPunct="0">
              <a:spcBef>
                <a:spcPct val="0"/>
              </a:spcBef>
              <a:spcAft>
                <a:spcPct val="0"/>
              </a:spcAft>
              <a:tabLst>
                <a:tab pos="2743200" algn="ctr"/>
                <a:tab pos="5486400" algn="r"/>
              </a:tabLst>
            </a:pPr>
            <a:r>
              <a:rPr kumimoji="0" lang="en-US" altLang="zh-CN" sz="1000" b="1" i="0" u="none" strike="noStrike" cap="small" normalizeH="0" dirty="0" smtClean="0">
                <a:ln>
                  <a:noFill/>
                </a:ln>
                <a:solidFill>
                  <a:schemeClr val="tx1"/>
                </a:solidFill>
                <a:effectLst/>
                <a:latin typeface="Verdana" pitchFamily="34" charset="0"/>
                <a:ea typeface="SimSun" pitchFamily="2" charset="-122"/>
                <a:cs typeface="Times New Roman" pitchFamily="18" charset="0"/>
              </a:rPr>
              <a:t>Connect</a:t>
            </a:r>
            <a:r>
              <a:rPr lang="en-US" altLang="zh-CN" sz="1000" b="1" cap="small" dirty="0">
                <a:latin typeface="Verdana" pitchFamily="34" charset="0"/>
                <a:ea typeface="SimSun" pitchFamily="2" charset="-122"/>
                <a:cs typeface="Times New Roman" pitchFamily="18" charset="0"/>
              </a:rPr>
              <a:t>: </a:t>
            </a:r>
            <a:r>
              <a:rPr lang="en-US" altLang="zh-CN" sz="1000" b="1" cap="small" dirty="0" smtClean="0">
                <a:latin typeface="Verdana" pitchFamily="34" charset="0"/>
                <a:ea typeface="SimSun" pitchFamily="2" charset="-122"/>
                <a:cs typeface="Times New Roman" pitchFamily="18" charset="0"/>
              </a:rPr>
              <a:t>LinkedIn</a:t>
            </a:r>
          </a:p>
          <a:p>
            <a:pPr lvl="0" algn="ctr" defTabSz="914400" eaLnBrk="0" fontAlgn="base" hangingPunct="0">
              <a:spcBef>
                <a:spcPct val="0"/>
              </a:spcBef>
              <a:spcAft>
                <a:spcPct val="0"/>
              </a:spcAft>
              <a:tabLst>
                <a:tab pos="2743200" algn="ctr"/>
                <a:tab pos="5486400" algn="r"/>
              </a:tabLst>
            </a:pPr>
            <a:r>
              <a:rPr lang="en-US" altLang="zh-CN" sz="1000" b="1" cap="small" dirty="0" smtClean="0">
                <a:latin typeface="Verdana" pitchFamily="34" charset="0"/>
                <a:ea typeface="SimSun" pitchFamily="2" charset="-122"/>
                <a:cs typeface="Times New Roman" pitchFamily="18" charset="0"/>
              </a:rPr>
              <a:t>Like: Facebook</a:t>
            </a:r>
          </a:p>
          <a:p>
            <a:pPr lvl="0" algn="ctr" defTabSz="914400" eaLnBrk="0" fontAlgn="base" hangingPunct="0">
              <a:spcBef>
                <a:spcPct val="0"/>
              </a:spcBef>
              <a:spcAft>
                <a:spcPct val="0"/>
              </a:spcAft>
              <a:tabLst>
                <a:tab pos="2743200" algn="ctr"/>
                <a:tab pos="5486400" algn="r"/>
              </a:tabLst>
            </a:pPr>
            <a:r>
              <a:rPr lang="en-US" altLang="zh-CN" sz="1000" b="1" cap="small" dirty="0" smtClean="0">
                <a:latin typeface="Verdana" pitchFamily="34" charset="0"/>
                <a:ea typeface="SimSun" pitchFamily="2" charset="-122"/>
                <a:cs typeface="Times New Roman" pitchFamily="18" charset="0"/>
              </a:rPr>
              <a:t>Page 3</a:t>
            </a:r>
          </a:p>
        </p:txBody>
      </p:sp>
      <p:sp>
        <p:nvSpPr>
          <p:cNvPr id="33" name="Rectangle 2"/>
          <p:cNvSpPr>
            <a:spLocks noChangeArrowheads="1"/>
          </p:cNvSpPr>
          <p:nvPr/>
        </p:nvSpPr>
        <p:spPr bwMode="auto">
          <a:xfrm>
            <a:off x="1862667" y="9046458"/>
            <a:ext cx="338974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zh-CN" sz="1000" b="1" i="0" u="none" strike="noStrike" cap="small" normalizeH="0" dirty="0" smtClean="0">
                <a:ln>
                  <a:noFill/>
                </a:ln>
                <a:solidFill>
                  <a:schemeClr val="tx1"/>
                </a:solidFill>
                <a:effectLst/>
                <a:latin typeface="Verdana" pitchFamily="34" charset="0"/>
                <a:ea typeface="SimSun" pitchFamily="2" charset="-122"/>
                <a:cs typeface="Times New Roman" pitchFamily="18" charset="0"/>
              </a:rPr>
              <a:t>Follow: @</a:t>
            </a:r>
            <a:r>
              <a:rPr kumimoji="0" lang="en-US" altLang="zh-CN" sz="1000" b="1" i="0" u="none" strike="noStrike" cap="small" normalizeH="0" dirty="0" err="1" smtClean="0">
                <a:ln>
                  <a:noFill/>
                </a:ln>
                <a:solidFill>
                  <a:schemeClr val="tx1"/>
                </a:solidFill>
                <a:effectLst/>
                <a:latin typeface="Verdana" pitchFamily="34" charset="0"/>
                <a:ea typeface="SimSun" pitchFamily="2" charset="-122"/>
                <a:cs typeface="Times New Roman" pitchFamily="18" charset="0"/>
              </a:rPr>
              <a:t>ldavidmarquet</a:t>
            </a:r>
            <a:endParaRPr kumimoji="0" lang="en-US" altLang="zh-CN" sz="1000" b="0" i="0" u="none" strike="noStrike" cap="small" normalizeH="0" dirty="0" smtClean="0">
              <a:ln>
                <a:noFill/>
              </a:ln>
              <a:solidFill>
                <a:schemeClr val="tx1"/>
              </a:solidFill>
              <a:effectLst/>
              <a:latin typeface="Arial" pitchFamily="34" charset="0"/>
              <a:cs typeface="Arial" pitchFamily="34" charset="0"/>
            </a:endParaRPr>
          </a:p>
          <a:p>
            <a:pPr lvl="0" algn="ctr" defTabSz="914400" eaLnBrk="0" fontAlgn="base" hangingPunct="0">
              <a:spcBef>
                <a:spcPct val="0"/>
              </a:spcBef>
              <a:spcAft>
                <a:spcPct val="0"/>
              </a:spcAft>
              <a:tabLst>
                <a:tab pos="2743200" algn="ctr"/>
                <a:tab pos="5486400" algn="r"/>
              </a:tabLst>
            </a:pPr>
            <a:r>
              <a:rPr kumimoji="0" lang="en-US" altLang="zh-CN" sz="1000" b="1" i="0" u="none" strike="noStrike" cap="small" normalizeH="0" dirty="0" smtClean="0">
                <a:ln>
                  <a:noFill/>
                </a:ln>
                <a:solidFill>
                  <a:schemeClr val="tx1"/>
                </a:solidFill>
                <a:effectLst/>
                <a:latin typeface="Verdana" pitchFamily="34" charset="0"/>
                <a:ea typeface="SimSun" pitchFamily="2" charset="-122"/>
                <a:cs typeface="Times New Roman" pitchFamily="18" charset="0"/>
              </a:rPr>
              <a:t>Connect</a:t>
            </a:r>
            <a:r>
              <a:rPr lang="en-US" altLang="zh-CN" sz="1000" b="1" cap="small" dirty="0">
                <a:latin typeface="Verdana" pitchFamily="34" charset="0"/>
                <a:ea typeface="SimSun" pitchFamily="2" charset="-122"/>
                <a:cs typeface="Times New Roman" pitchFamily="18" charset="0"/>
              </a:rPr>
              <a:t>: </a:t>
            </a:r>
            <a:r>
              <a:rPr lang="en-US" altLang="zh-CN" sz="1000" b="1" cap="small" dirty="0" smtClean="0">
                <a:latin typeface="Verdana" pitchFamily="34" charset="0"/>
                <a:ea typeface="SimSun" pitchFamily="2" charset="-122"/>
                <a:cs typeface="Times New Roman" pitchFamily="18" charset="0"/>
              </a:rPr>
              <a:t>LinkedIn</a:t>
            </a:r>
          </a:p>
          <a:p>
            <a:pPr lvl="0" algn="ctr" defTabSz="914400" eaLnBrk="0" fontAlgn="base" hangingPunct="0">
              <a:spcBef>
                <a:spcPct val="0"/>
              </a:spcBef>
              <a:spcAft>
                <a:spcPct val="0"/>
              </a:spcAft>
              <a:tabLst>
                <a:tab pos="2743200" algn="ctr"/>
                <a:tab pos="5486400" algn="r"/>
              </a:tabLst>
            </a:pPr>
            <a:r>
              <a:rPr lang="en-US" altLang="zh-CN" sz="1000" b="1" cap="small" dirty="0" smtClean="0">
                <a:latin typeface="Verdana" pitchFamily="34" charset="0"/>
                <a:ea typeface="SimSun" pitchFamily="2" charset="-122"/>
                <a:cs typeface="Times New Roman" pitchFamily="18" charset="0"/>
              </a:rPr>
              <a:t>Like: Facebook</a:t>
            </a:r>
          </a:p>
          <a:p>
            <a:pPr lvl="0" algn="ctr" defTabSz="914400" eaLnBrk="0" fontAlgn="base" hangingPunct="0">
              <a:spcBef>
                <a:spcPct val="0"/>
              </a:spcBef>
              <a:spcAft>
                <a:spcPct val="0"/>
              </a:spcAft>
              <a:tabLst>
                <a:tab pos="2743200" algn="ctr"/>
                <a:tab pos="5486400" algn="r"/>
              </a:tabLst>
            </a:pPr>
            <a:r>
              <a:rPr lang="en-US" altLang="zh-CN" sz="1000" b="1" cap="small" dirty="0" smtClean="0">
                <a:latin typeface="Verdana" pitchFamily="34" charset="0"/>
                <a:ea typeface="SimSun" pitchFamily="2" charset="-122"/>
                <a:cs typeface="Times New Roman" pitchFamily="18" charset="0"/>
              </a:rPr>
              <a:t>Page 2</a:t>
            </a:r>
          </a:p>
        </p:txBody>
      </p:sp>
      <p:sp>
        <p:nvSpPr>
          <p:cNvPr id="36" name="TextBox 35"/>
          <p:cNvSpPr txBox="1"/>
          <p:nvPr/>
        </p:nvSpPr>
        <p:spPr>
          <a:xfrm>
            <a:off x="3429000" y="3276600"/>
            <a:ext cx="1845923" cy="3046987"/>
          </a:xfrm>
          <a:prstGeom prst="rect">
            <a:avLst/>
          </a:prstGeom>
          <a:noFill/>
        </p:spPr>
        <p:txBody>
          <a:bodyPr wrap="square" rtlCol="0">
            <a:spAutoFit/>
          </a:bodyPr>
          <a:lstStyle/>
          <a:p>
            <a:r>
              <a:rPr lang="en-US" sz="1200" dirty="0" smtClean="0">
                <a:latin typeface="Calibri"/>
                <a:ea typeface="Calibri" pitchFamily="34" charset="0"/>
                <a:cs typeface="Calibri"/>
              </a:rPr>
              <a:t>“I’ve been doing…”</a:t>
            </a:r>
          </a:p>
          <a:p>
            <a:endParaRPr lang="en-US" sz="1200" dirty="0">
              <a:latin typeface="Calibri"/>
              <a:ea typeface="Calibri" pitchFamily="34" charset="0"/>
              <a:cs typeface="Calibri"/>
            </a:endParaRPr>
          </a:p>
          <a:p>
            <a:r>
              <a:rPr lang="en-US" sz="1200" dirty="0" smtClean="0">
                <a:latin typeface="Calibri"/>
                <a:ea typeface="Calibri" pitchFamily="34" charset="0"/>
                <a:cs typeface="Calibri"/>
              </a:rPr>
              <a:t>“I just did…”</a:t>
            </a:r>
          </a:p>
          <a:p>
            <a:endParaRPr lang="en-US" sz="1200" dirty="0">
              <a:latin typeface="Calibri"/>
              <a:ea typeface="Calibri" pitchFamily="34" charset="0"/>
              <a:cs typeface="Calibri"/>
            </a:endParaRPr>
          </a:p>
          <a:p>
            <a:r>
              <a:rPr lang="en-US" sz="1200" dirty="0" smtClean="0">
                <a:latin typeface="Calibri"/>
                <a:ea typeface="Calibri" pitchFamily="34" charset="0"/>
                <a:cs typeface="Calibri"/>
              </a:rPr>
              <a:t>“I am about to…”</a:t>
            </a:r>
          </a:p>
          <a:p>
            <a:endParaRPr lang="en-US" sz="1200" dirty="0">
              <a:latin typeface="Calibri"/>
              <a:ea typeface="Calibri" pitchFamily="34" charset="0"/>
              <a:cs typeface="Calibri"/>
            </a:endParaRPr>
          </a:p>
          <a:p>
            <a:r>
              <a:rPr lang="en-US" sz="1200" dirty="0" smtClean="0">
                <a:latin typeface="Calibri"/>
                <a:ea typeface="Calibri" pitchFamily="34" charset="0"/>
                <a:cs typeface="Calibri"/>
              </a:rPr>
              <a:t>“I intend to…”</a:t>
            </a:r>
          </a:p>
          <a:p>
            <a:endParaRPr lang="en-US" sz="1200" dirty="0">
              <a:latin typeface="Calibri"/>
              <a:ea typeface="Calibri" pitchFamily="34" charset="0"/>
              <a:cs typeface="Calibri"/>
            </a:endParaRPr>
          </a:p>
          <a:p>
            <a:r>
              <a:rPr lang="en-US" sz="1200" dirty="0" smtClean="0">
                <a:latin typeface="Calibri"/>
                <a:ea typeface="Calibri" pitchFamily="34" charset="0"/>
                <a:cs typeface="Calibri"/>
              </a:rPr>
              <a:t>“Request permission to…”</a:t>
            </a:r>
          </a:p>
          <a:p>
            <a:endParaRPr lang="en-US" sz="1200" dirty="0">
              <a:latin typeface="Calibri"/>
              <a:ea typeface="Calibri" pitchFamily="34" charset="0"/>
              <a:cs typeface="Calibri"/>
            </a:endParaRPr>
          </a:p>
          <a:p>
            <a:r>
              <a:rPr lang="en-US" sz="1200" dirty="0" smtClean="0">
                <a:latin typeface="Calibri"/>
                <a:ea typeface="Calibri" pitchFamily="34" charset="0"/>
                <a:cs typeface="Calibri"/>
              </a:rPr>
              <a:t>“I recommend…”</a:t>
            </a:r>
          </a:p>
          <a:p>
            <a:endParaRPr lang="en-US" sz="1200" dirty="0">
              <a:latin typeface="Calibri"/>
              <a:ea typeface="Calibri" pitchFamily="34" charset="0"/>
              <a:cs typeface="Calibri"/>
            </a:endParaRPr>
          </a:p>
          <a:p>
            <a:r>
              <a:rPr lang="en-US" sz="1200" dirty="0" smtClean="0">
                <a:latin typeface="Calibri"/>
                <a:ea typeface="Calibri" pitchFamily="34" charset="0"/>
                <a:cs typeface="Calibri"/>
              </a:rPr>
              <a:t>“I think…”</a:t>
            </a:r>
          </a:p>
          <a:p>
            <a:endParaRPr lang="en-US" sz="1200" dirty="0">
              <a:latin typeface="Calibri"/>
              <a:ea typeface="Calibri" pitchFamily="34" charset="0"/>
              <a:cs typeface="Calibri"/>
            </a:endParaRPr>
          </a:p>
          <a:p>
            <a:r>
              <a:rPr lang="en-US" sz="1200" dirty="0" smtClean="0">
                <a:latin typeface="Calibri"/>
                <a:ea typeface="Calibri" pitchFamily="34" charset="0"/>
                <a:cs typeface="Calibri"/>
              </a:rPr>
              <a:t>“Tell me what to do…”</a:t>
            </a:r>
          </a:p>
          <a:p>
            <a:endParaRPr lang="en-US" sz="1200" cap="small" dirty="0">
              <a:latin typeface="Calibri"/>
              <a:ea typeface="Calibri" pitchFamily="34" charset="0"/>
              <a:cs typeface="Calibri"/>
            </a:endParaRPr>
          </a:p>
        </p:txBody>
      </p:sp>
      <p:grpSp>
        <p:nvGrpSpPr>
          <p:cNvPr id="34" name="Group 33"/>
          <p:cNvGrpSpPr/>
          <p:nvPr/>
        </p:nvGrpSpPr>
        <p:grpSpPr>
          <a:xfrm>
            <a:off x="2590800" y="2971800"/>
            <a:ext cx="533400" cy="3691371"/>
            <a:chOff x="1660248" y="869000"/>
            <a:chExt cx="898248" cy="5113733"/>
          </a:xfrm>
        </p:grpSpPr>
        <p:cxnSp>
          <p:nvCxnSpPr>
            <p:cNvPr id="35" name="Straight Connector 34"/>
            <p:cNvCxnSpPr/>
            <p:nvPr/>
          </p:nvCxnSpPr>
          <p:spPr>
            <a:xfrm flipH="1">
              <a:off x="2541787" y="869000"/>
              <a:ext cx="16709" cy="5113733"/>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1660248" y="869000"/>
              <a:ext cx="16709" cy="5113733"/>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676957" y="1370347"/>
              <a:ext cx="864830"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676957" y="1890401"/>
              <a:ext cx="864830"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676400" y="2362200"/>
              <a:ext cx="864830"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693666" y="2859553"/>
              <a:ext cx="864830"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693666" y="3344305"/>
              <a:ext cx="864830"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693666" y="3847647"/>
              <a:ext cx="864830"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693666" y="4352870"/>
              <a:ext cx="864830"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693666" y="4866934"/>
              <a:ext cx="864830"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693666" y="5403700"/>
              <a:ext cx="864830"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47" name="Picture 46" descr="Marquet BW small.jpg"/>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7000"/>
                    </a14:imgEffect>
                  </a14:imgLayer>
                </a14:imgProps>
              </a:ext>
              <a:ext uri="{28A0092B-C50C-407E-A947-70E740481C1C}">
                <a14:useLocalDpi xmlns:a14="http://schemas.microsoft.com/office/drawing/2010/main" val="0"/>
              </a:ext>
            </a:extLst>
          </a:blip>
          <a:stretch>
            <a:fillRect/>
          </a:stretch>
        </p:blipFill>
        <p:spPr>
          <a:xfrm>
            <a:off x="762000" y="457200"/>
            <a:ext cx="1066800" cy="1600200"/>
          </a:xfrm>
          <a:prstGeom prst="rect">
            <a:avLst/>
          </a:prstGeom>
        </p:spPr>
      </p:pic>
      <p:pic>
        <p:nvPicPr>
          <p:cNvPr id="48" name="Picture 47" descr="Marquet BW small.jpg"/>
          <p:cNvPicPr>
            <a:picLocks noChangeAspect="1"/>
          </p:cNvPicPr>
          <p:nvPr/>
        </p:nvPicPr>
        <p:blipFill>
          <a:blip r:embed="rId5" cstate="print">
            <a:extLst>
              <a:ext uri="{BEBA8EAE-BF5A-486C-A8C5-ECC9F3942E4B}">
                <a14:imgProps xmlns:a14="http://schemas.microsoft.com/office/drawing/2010/main">
                  <a14:imgLayer r:embed="rId7">
                    <a14:imgEffect>
                      <a14:brightnessContrast bright="17000"/>
                    </a14:imgEffect>
                  </a14:imgLayer>
                </a14:imgProps>
              </a:ext>
              <a:ext uri="{28A0092B-C50C-407E-A947-70E740481C1C}">
                <a14:useLocalDpi xmlns:a14="http://schemas.microsoft.com/office/drawing/2010/main" val="0"/>
              </a:ext>
            </a:extLst>
          </a:blip>
          <a:stretch>
            <a:fillRect/>
          </a:stretch>
        </p:blipFill>
        <p:spPr>
          <a:xfrm>
            <a:off x="8534400" y="609600"/>
            <a:ext cx="1066800" cy="1600200"/>
          </a:xfrm>
          <a:prstGeom prst="rect">
            <a:avLst/>
          </a:prstGeom>
        </p:spPr>
      </p:pic>
      <p:sp>
        <p:nvSpPr>
          <p:cNvPr id="49" name="Rectangle 5"/>
          <p:cNvSpPr>
            <a:spLocks noChangeArrowheads="1"/>
          </p:cNvSpPr>
          <p:nvPr/>
        </p:nvSpPr>
        <p:spPr bwMode="auto">
          <a:xfrm>
            <a:off x="685800" y="7010400"/>
            <a:ext cx="6172200" cy="1323439"/>
          </a:xfrm>
          <a:prstGeom prst="rect">
            <a:avLst/>
          </a:prstGeom>
          <a:solidFill>
            <a:schemeClr val="bg1">
              <a:lumMod val="95000"/>
            </a:schemeClr>
          </a:solidFill>
          <a:ln w="9525">
            <a:solidFill>
              <a:schemeClr val="bg1">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defTabSz="914400" eaLnBrk="0" fontAlgn="base" hangingPunct="0">
              <a:lnSpc>
                <a:spcPct val="100000"/>
              </a:lnSpc>
              <a:spcBef>
                <a:spcPct val="0"/>
              </a:spcBef>
              <a:spcAft>
                <a:spcPct val="0"/>
              </a:spcAft>
              <a:buClrTx/>
              <a:buSzTx/>
              <a:tabLst/>
            </a:pPr>
            <a:r>
              <a:rPr lang="en-US" altLang="zh-CN" sz="1600" b="1" u="sng" cap="small" dirty="0" smtClean="0">
                <a:latin typeface="Calibri"/>
                <a:ea typeface="Calibri" pitchFamily="34" charset="0"/>
                <a:cs typeface="Calibri"/>
              </a:rPr>
              <a:t>Activity: Moving up the Ladder of Control.</a:t>
            </a:r>
          </a:p>
          <a:p>
            <a:pPr marR="0" indent="0" algn="ctr" defTabSz="914400" eaLnBrk="0" fontAlgn="base" hangingPunct="0">
              <a:lnSpc>
                <a:spcPct val="100000"/>
              </a:lnSpc>
              <a:spcBef>
                <a:spcPct val="0"/>
              </a:spcBef>
              <a:spcAft>
                <a:spcPct val="0"/>
              </a:spcAft>
              <a:buClrTx/>
              <a:buSzTx/>
              <a:tabLst/>
            </a:pPr>
            <a:r>
              <a:rPr lang="en-US" altLang="zh-CN" sz="1600" b="1" u="sng" cap="small" dirty="0" smtClean="0">
                <a:ea typeface="Calibri" pitchFamily="34" charset="0"/>
                <a:cs typeface="Calibri"/>
              </a:rPr>
              <a:t>(</a:t>
            </a:r>
            <a:r>
              <a:rPr lang="en-US" altLang="zh-CN" sz="1600" b="1" u="sng" cap="small" dirty="0" err="1" smtClean="0">
                <a:ea typeface="Calibri" pitchFamily="34" charset="0"/>
                <a:cs typeface="Calibri"/>
              </a:rPr>
              <a:t>davidmarquet.com</a:t>
            </a:r>
            <a:r>
              <a:rPr lang="en-US" altLang="zh-CN" sz="1600" b="1" u="sng" cap="small" dirty="0" smtClean="0">
                <a:ea typeface="Calibri" pitchFamily="34" charset="0"/>
                <a:cs typeface="Calibri"/>
              </a:rPr>
              <a:t>/blog + search “Ladder of Control”</a:t>
            </a:r>
            <a:endParaRPr lang="en-US" altLang="zh-CN" sz="1600" b="1" u="sng" cap="small" dirty="0" smtClean="0">
              <a:latin typeface="Calibri"/>
              <a:ea typeface="Calibri" pitchFamily="34" charset="0"/>
              <a:cs typeface="Calibri"/>
            </a:endParaRPr>
          </a:p>
          <a:p>
            <a:pPr marL="171450" marR="0" indent="-171450" defTabSz="914400" eaLnBrk="0" fontAlgn="base" hangingPunct="0">
              <a:lnSpc>
                <a:spcPct val="100000"/>
              </a:lnSpc>
              <a:spcBef>
                <a:spcPct val="0"/>
              </a:spcBef>
              <a:spcAft>
                <a:spcPct val="0"/>
              </a:spcAft>
              <a:buClrTx/>
              <a:buSzTx/>
              <a:buFont typeface="Arial"/>
              <a:buChar char="•"/>
              <a:tabLst/>
            </a:pPr>
            <a:r>
              <a:rPr lang="en-US" altLang="zh-CN" sz="1200" cap="small" dirty="0" smtClean="0">
                <a:latin typeface="Calibri"/>
                <a:ea typeface="Calibri" pitchFamily="34" charset="0"/>
                <a:cs typeface="Calibri"/>
              </a:rPr>
              <a:t>Awareness and assessment. Listen to language and mark where interactions occur.</a:t>
            </a:r>
          </a:p>
          <a:p>
            <a:pPr marL="171450" marR="0" indent="-171450" defTabSz="914400" eaLnBrk="0" fontAlgn="base" hangingPunct="0">
              <a:lnSpc>
                <a:spcPct val="100000"/>
              </a:lnSpc>
              <a:spcBef>
                <a:spcPct val="0"/>
              </a:spcBef>
              <a:spcAft>
                <a:spcPct val="0"/>
              </a:spcAft>
              <a:buClrTx/>
              <a:buSzTx/>
              <a:buFont typeface="Arial"/>
              <a:buChar char="•"/>
              <a:tabLst/>
            </a:pPr>
            <a:r>
              <a:rPr lang="en-US" altLang="zh-CN" sz="1200" cap="small" dirty="0" smtClean="0">
                <a:latin typeface="Calibri"/>
                <a:ea typeface="Calibri" pitchFamily="34" charset="0"/>
                <a:cs typeface="Calibri"/>
              </a:rPr>
              <a:t>Action. Determine new language for you for one example. Commit to practicing.</a:t>
            </a:r>
          </a:p>
          <a:p>
            <a:pPr marL="171450" marR="0" indent="-171450" defTabSz="914400" eaLnBrk="0" fontAlgn="base" hangingPunct="0">
              <a:lnSpc>
                <a:spcPct val="100000"/>
              </a:lnSpc>
              <a:spcBef>
                <a:spcPct val="0"/>
              </a:spcBef>
              <a:spcAft>
                <a:spcPct val="0"/>
              </a:spcAft>
              <a:buClrTx/>
              <a:buSzTx/>
              <a:buFont typeface="Arial"/>
              <a:buChar char="•"/>
              <a:tabLst/>
            </a:pPr>
            <a:r>
              <a:rPr lang="en-US" altLang="zh-CN" sz="1200" cap="small" dirty="0" smtClean="0">
                <a:latin typeface="Calibri"/>
                <a:ea typeface="Calibri" pitchFamily="34" charset="0"/>
                <a:cs typeface="Calibri"/>
              </a:rPr>
              <a:t>Assess impact on changing the behavior of those around you. Discuss.</a:t>
            </a:r>
          </a:p>
          <a:p>
            <a:pPr marL="171450" marR="0" indent="-171450" defTabSz="914400" eaLnBrk="0" fontAlgn="base" hangingPunct="0">
              <a:lnSpc>
                <a:spcPct val="100000"/>
              </a:lnSpc>
              <a:spcBef>
                <a:spcPct val="0"/>
              </a:spcBef>
              <a:spcAft>
                <a:spcPct val="0"/>
              </a:spcAft>
              <a:buClrTx/>
              <a:buSzTx/>
              <a:buFont typeface="Arial"/>
              <a:buChar char="•"/>
              <a:tabLst/>
            </a:pPr>
            <a:r>
              <a:rPr lang="en-US" altLang="zh-CN" sz="1200" cap="small" dirty="0" smtClean="0">
                <a:latin typeface="Calibri"/>
                <a:ea typeface="Calibri" pitchFamily="34" charset="0"/>
                <a:cs typeface="Calibri"/>
              </a:rPr>
              <a:t>Repeat for 10 weeks.</a:t>
            </a:r>
          </a:p>
        </p:txBody>
      </p:sp>
    </p:spTree>
    <p:extLst>
      <p:ext uri="{BB962C8B-B14F-4D97-AF65-F5344CB8AC3E}">
        <p14:creationId xmlns:p14="http://schemas.microsoft.com/office/powerpoint/2010/main" val="3698181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1077</Words>
  <Application>Microsoft Macintosh PowerPoint</Application>
  <PresentationFormat>Custom</PresentationFormat>
  <Paragraphs>139</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 David Marquet</dc:creator>
  <cp:lastModifiedBy>David Marquet</cp:lastModifiedBy>
  <cp:revision>47</cp:revision>
  <cp:lastPrinted>2013-02-08T17:41:47Z</cp:lastPrinted>
  <dcterms:created xsi:type="dcterms:W3CDTF">2012-05-06T18:23:25Z</dcterms:created>
  <dcterms:modified xsi:type="dcterms:W3CDTF">2013-06-11T11:51:51Z</dcterms:modified>
</cp:coreProperties>
</file>