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3"/>
  </p:notesMasterIdLst>
  <p:sldIdLst>
    <p:sldId id="282" r:id="rId3"/>
    <p:sldId id="281" r:id="rId4"/>
    <p:sldId id="306" r:id="rId5"/>
    <p:sldId id="307" r:id="rId6"/>
    <p:sldId id="256" r:id="rId7"/>
    <p:sldId id="309" r:id="rId8"/>
    <p:sldId id="310" r:id="rId9"/>
    <p:sldId id="311" r:id="rId10"/>
    <p:sldId id="312" r:id="rId11"/>
    <p:sldId id="313" r:id="rId12"/>
    <p:sldId id="300" r:id="rId13"/>
    <p:sldId id="333" r:id="rId14"/>
    <p:sldId id="286" r:id="rId15"/>
    <p:sldId id="284" r:id="rId16"/>
    <p:sldId id="260" r:id="rId17"/>
    <p:sldId id="270" r:id="rId18"/>
    <p:sldId id="275" r:id="rId19"/>
    <p:sldId id="276" r:id="rId20"/>
    <p:sldId id="283" r:id="rId21"/>
    <p:sldId id="287" r:id="rId22"/>
    <p:sldId id="301" r:id="rId23"/>
    <p:sldId id="314" r:id="rId24"/>
    <p:sldId id="279" r:id="rId25"/>
    <p:sldId id="272" r:id="rId26"/>
    <p:sldId id="315" r:id="rId27"/>
    <p:sldId id="316" r:id="rId28"/>
    <p:sldId id="318" r:id="rId29"/>
    <p:sldId id="317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30" r:id="rId39"/>
    <p:sldId id="332" r:id="rId40"/>
    <p:sldId id="331" r:id="rId41"/>
    <p:sldId id="271" r:id="rId42"/>
    <p:sldId id="327" r:id="rId43"/>
    <p:sldId id="328" r:id="rId44"/>
    <p:sldId id="329" r:id="rId45"/>
    <p:sldId id="303" r:id="rId46"/>
    <p:sldId id="304" r:id="rId47"/>
    <p:sldId id="305" r:id="rId48"/>
    <p:sldId id="335" r:id="rId49"/>
    <p:sldId id="341" r:id="rId50"/>
    <p:sldId id="339" r:id="rId51"/>
    <p:sldId id="340" r:id="rId52"/>
  </p:sldIdLst>
  <p:sldSz cx="9144000" cy="5143500" type="screen16x9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CC"/>
    <a:srgbClr val="FFCCCC"/>
    <a:srgbClr val="FFFFCC"/>
    <a:srgbClr val="FFFF99"/>
    <a:srgbClr val="CCFFFF"/>
    <a:srgbClr val="CC3399"/>
    <a:srgbClr val="00FFFF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6387" autoAdjust="0"/>
  </p:normalViewPr>
  <p:slideViewPr>
    <p:cSldViewPr snapToGrid="0">
      <p:cViewPr>
        <p:scale>
          <a:sx n="100" d="100"/>
          <a:sy n="100" d="100"/>
        </p:scale>
        <p:origin x="-1860" y="-9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8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ukasa\Documents\@Documents\@Management_Innovation_Exchange\&#12471;&#12473;&#12486;&#12512;&#12474;&#22770;&#12426;&#19978;&#12370;2004-2010\&#12471;&#12473;&#12486;&#12512;&#12474;&#22770;&#12426;&#19978;&#12370;2004-201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76679611881092"/>
          <c:y val="9.0839107005388761E-2"/>
          <c:w val="0.61603924763112261"/>
          <c:h val="0.833719184964078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'[システムズ売り上げ2004-2010.xls]Sheet1'!$A$2</c:f>
              <c:strCache>
                <c:ptCount val="1"/>
                <c:pt idx="0">
                  <c:v>Gross Sales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'[システムズ売り上げ2004-2010.xls]Sheet1'!$B$1:$H$1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'[システムズ売り上げ2004-2010.xls]Sheet1'!$B$2:$H$2</c:f>
              <c:numCache>
                <c:formatCode>#,##0;"△ "#,##0</c:formatCode>
                <c:ptCount val="7"/>
                <c:pt idx="0">
                  <c:v>7610561</c:v>
                </c:pt>
                <c:pt idx="1">
                  <c:v>9767223</c:v>
                </c:pt>
                <c:pt idx="2">
                  <c:v>10882222</c:v>
                </c:pt>
                <c:pt idx="3">
                  <c:v>11800869</c:v>
                </c:pt>
                <c:pt idx="4">
                  <c:v>13123783</c:v>
                </c:pt>
                <c:pt idx="5" formatCode="#,##0;&quot;▲ &quot;#,##0">
                  <c:v>17030498</c:v>
                </c:pt>
                <c:pt idx="6" formatCode="#,##0;&quot;▲ &quot;#,##0">
                  <c:v>17284602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331648"/>
        <c:axId val="182337920"/>
      </c:barChart>
      <c:lineChart>
        <c:grouping val="standard"/>
        <c:varyColors val="0"/>
        <c:ser>
          <c:idx val="0"/>
          <c:order val="1"/>
          <c:tx>
            <c:strRef>
              <c:f>'[システムズ売り上げ2004-2010.xls]Sheet1'!$A$3</c:f>
              <c:strCache>
                <c:ptCount val="1"/>
                <c:pt idx="0">
                  <c:v>Ordinary Profit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'[システムズ売り上げ2004-2010.xls]Sheet1'!$B$1:$H$1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'[システムズ売り上げ2004-2010.xls]Sheet1'!$B$3:$H$3</c:f>
              <c:numCache>
                <c:formatCode>#,##0;"△ "#,##0</c:formatCode>
                <c:ptCount val="7"/>
                <c:pt idx="0">
                  <c:v>-5785</c:v>
                </c:pt>
                <c:pt idx="1">
                  <c:v>334498</c:v>
                </c:pt>
                <c:pt idx="2">
                  <c:v>398143</c:v>
                </c:pt>
                <c:pt idx="3">
                  <c:v>491766</c:v>
                </c:pt>
                <c:pt idx="4">
                  <c:v>465844</c:v>
                </c:pt>
                <c:pt idx="5" formatCode="#,##0;&quot;▲ &quot;#,##0">
                  <c:v>374346</c:v>
                </c:pt>
                <c:pt idx="6" formatCode="#,##0;&quot;▲ &quot;#,##0">
                  <c:v>474977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339456"/>
        <c:axId val="182340992"/>
      </c:lineChart>
      <c:catAx>
        <c:axId val="1823316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82337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2337920"/>
        <c:scaling>
          <c:orientation val="minMax"/>
        </c:scaling>
        <c:delete val="0"/>
        <c:axPos val="l"/>
        <c:numFmt formatCode="#,##0;&quot;△ &quot;#,##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82331648"/>
        <c:crosses val="autoZero"/>
        <c:crossBetween val="between"/>
      </c:valAx>
      <c:catAx>
        <c:axId val="18233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340992"/>
        <c:crosses val="autoZero"/>
        <c:auto val="0"/>
        <c:lblAlgn val="ctr"/>
        <c:lblOffset val="100"/>
        <c:noMultiLvlLbl val="0"/>
      </c:catAx>
      <c:valAx>
        <c:axId val="182340992"/>
        <c:scaling>
          <c:orientation val="minMax"/>
          <c:min val="0"/>
        </c:scaling>
        <c:delete val="0"/>
        <c:axPos val="r"/>
        <c:numFmt formatCode="#,##0;&quot;△ &quot;#,##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182339456"/>
        <c:crosses val="max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867606880557321"/>
          <c:y val="0.42956168532775213"/>
          <c:w val="0.15529236360247869"/>
          <c:h val="0.2150588120929327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96C04-B106-4BB9-A2C8-7E5F175EF6C4}" type="datetimeFigureOut">
              <a:rPr kumimoji="1" lang="ja-JP" altLang="en-US" smtClean="0"/>
              <a:t>2011/9/5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CA3E9-C262-4060-90B6-B9572EAFC5C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64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CA3E9-C262-4060-90B6-B9572EAFC5CF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36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CA3E9-C262-4060-90B6-B9572EAFC5CF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252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80BDB9-303A-4292-82DC-8A1A957E850C}" type="slidenum">
              <a:rPr lang="en-US" altLang="ja-JP"/>
              <a:pPr/>
              <a:t>48</a:t>
            </a:fld>
            <a:endParaRPr lang="en-US" altLang="ja-JP" dirty="0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ln/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elt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844154"/>
            <a:ext cx="9144000" cy="283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5113" y="1989535"/>
            <a:ext cx="8534400" cy="628650"/>
          </a:xfrm>
        </p:spPr>
        <p:txBody>
          <a:bodyPr tIns="45720" bIns="45720"/>
          <a:lstStyle>
            <a:lvl1pPr algn="ctr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495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6219"/>
            <a:ext cx="8229600" cy="29289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27460"/>
            <a:ext cx="4038600" cy="3967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627460"/>
            <a:ext cx="4038600" cy="192643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2668192"/>
            <a:ext cx="4038600" cy="192643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51D6395-3BA0-4718-BC1C-E3457DFB8442}" type="datetimeFigureOut">
              <a:rPr kumimoji="1" lang="ja-JP" altLang="en-US" smtClean="0"/>
              <a:t>2011/9/5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</p:spPr>
        <p:txBody>
          <a:bodyPr/>
          <a:lstStyle/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24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elt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844154"/>
            <a:ext cx="9144000" cy="283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5113" y="1989535"/>
            <a:ext cx="8534400" cy="628650"/>
          </a:xfrm>
        </p:spPr>
        <p:txBody>
          <a:bodyPr tIns="45720" bIns="45720"/>
          <a:lstStyle>
            <a:lvl1pPr algn="ctr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4950" y="4683919"/>
            <a:ext cx="2133600" cy="3571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937524-2C3D-4EBF-9993-2C5E3F43F9AB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95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16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8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27460"/>
            <a:ext cx="4038600" cy="396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627460"/>
            <a:ext cx="4038600" cy="396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4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4048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13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62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5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20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6219"/>
            <a:ext cx="8229600" cy="29289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27460"/>
            <a:ext cx="4038600" cy="3967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627460"/>
            <a:ext cx="4038600" cy="192643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2668192"/>
            <a:ext cx="4038600" cy="192643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7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51D6395-3BA0-4718-BC1C-E3457DFB8442}" type="datetimeFigureOut">
              <a:rPr lang="ja-JP" altLang="en-US" smtClean="0">
                <a:solidFill>
                  <a:srgbClr val="000000"/>
                </a:solidFill>
              </a:rPr>
              <a:pPr/>
              <a:t>2011/9/5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3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27460"/>
            <a:ext cx="4038600" cy="396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627460"/>
            <a:ext cx="4038600" cy="396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27764" y="4931569"/>
            <a:ext cx="2916237" cy="2119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1937524-2C3D-4EBF-9993-2C5E3F43F9A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6219"/>
            <a:ext cx="8229600" cy="29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" rIns="9144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7460"/>
            <a:ext cx="822960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2054" name="Picture 6" descr="belt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1906"/>
            <a:ext cx="9144000" cy="2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9pPr>
    </p:titleStyle>
    <p:bodyStyle>
      <a:lvl1pPr marL="160338" indent="-160338" algn="l" rtl="0" eaLnBrk="1" fontAlgn="base" hangingPunct="1">
        <a:spcBef>
          <a:spcPct val="4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19208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>
          <a:solidFill>
            <a:schemeClr val="tx1"/>
          </a:solidFill>
          <a:latin typeface="+mn-lt"/>
        </a:defRPr>
      </a:lvl2pPr>
      <a:lvl3pPr marL="1216025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kumimoji="1" sz="1600">
          <a:solidFill>
            <a:schemeClr val="tx1"/>
          </a:solidFill>
          <a:latin typeface="+mn-lt"/>
        </a:defRPr>
      </a:lvl3pPr>
      <a:lvl4pPr marL="1624013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–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6219"/>
            <a:ext cx="8229600" cy="29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0800" rIns="9144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7460"/>
            <a:ext cx="822960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7764" y="4931569"/>
            <a:ext cx="2916237" cy="21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fld id="{51937524-2C3D-4EBF-9993-2C5E3F43F9AB}" type="slidenum">
              <a:rPr lang="ja-JP" altLang="en-US" smtClean="0">
                <a:solidFill>
                  <a:srgbClr val="99CC00"/>
                </a:solidFill>
              </a:rPr>
              <a:pPr/>
              <a:t>‹#›</a:t>
            </a:fld>
            <a:endParaRPr lang="ja-JP" altLang="en-US" dirty="0">
              <a:solidFill>
                <a:srgbClr val="99CC00"/>
              </a:solidFill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6286501" y="4960144"/>
            <a:ext cx="17716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 b="1" dirty="0">
                <a:solidFill>
                  <a:srgbClr val="99CC00"/>
                </a:solidFill>
              </a:rPr>
              <a:t>l ©Tokio Marine &amp; Nichido</a:t>
            </a:r>
          </a:p>
        </p:txBody>
      </p:sp>
      <p:pic>
        <p:nvPicPr>
          <p:cNvPr id="2054" name="Picture 6" descr="belt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1906"/>
            <a:ext cx="9144000" cy="2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0" y="4963716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8000" tIns="10800" rIns="18000" bIns="10800" anchor="ctr"/>
          <a:lstStyle/>
          <a:p>
            <a:pPr>
              <a:defRPr/>
            </a:pP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4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ＭＳ Ｐゴシック" charset="-128"/>
          <a:ea typeface="ＭＳ Ｐゴシック" charset="-128"/>
        </a:defRPr>
      </a:lvl9pPr>
    </p:titleStyle>
    <p:bodyStyle>
      <a:lvl1pPr marL="160338" indent="-160338" algn="l" rtl="0" eaLnBrk="1" fontAlgn="base" hangingPunct="1">
        <a:spcBef>
          <a:spcPct val="4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19208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>
          <a:solidFill>
            <a:schemeClr val="tx1"/>
          </a:solidFill>
          <a:latin typeface="+mn-lt"/>
        </a:defRPr>
      </a:lvl2pPr>
      <a:lvl3pPr marL="1216025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kumimoji="1" sz="1600">
          <a:solidFill>
            <a:schemeClr val="tx1"/>
          </a:solidFill>
          <a:latin typeface="+mn-lt"/>
        </a:defRPr>
      </a:lvl3pPr>
      <a:lvl4pPr marL="1624013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–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50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51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http://systems-team/com/COMM1022/DocLib3/20070408&#31532;&#65298;&#22238;&#12484;&#12450;&#12540;&#38598;&#21512;&#9313;.jpg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5440" r="62813" b="34451"/>
          <a:stretch/>
        </p:blipFill>
        <p:spPr bwMode="auto">
          <a:xfrm>
            <a:off x="0" y="63520"/>
            <a:ext cx="9161084" cy="510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442945"/>
      </p:ext>
    </p:extLst>
  </p:cSld>
  <p:clrMapOvr>
    <a:masterClrMapping/>
  </p:clrMapOvr>
  <p:transition advTm="4085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3" y="259145"/>
            <a:ext cx="8222594" cy="462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29943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2753985" y="3965961"/>
            <a:ext cx="363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A voluntary project started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3681900" y="1964012"/>
            <a:ext cx="172428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Exciting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12447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3429691" y="913765"/>
            <a:ext cx="1082820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HR Reform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950869" y="1369226"/>
            <a:ext cx="117216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“Visit Users”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4296702" y="1377489"/>
            <a:ext cx="159966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Scrum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681900" y="1964012"/>
            <a:ext cx="172428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Exciting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2390311" y="1925920"/>
            <a:ext cx="109425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Community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3936362" y="2694966"/>
            <a:ext cx="1221711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Internal SNS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478162" y="2519012"/>
            <a:ext cx="1349163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Happy Project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4987629" y="913765"/>
            <a:ext cx="115308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Next Dream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226593" y="2889032"/>
            <a:ext cx="130177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Social Events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5392228" y="1905473"/>
            <a:ext cx="132792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Future Center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901209" y="3016477"/>
            <a:ext cx="1605371" cy="457246"/>
            <a:chOff x="1901209" y="3016477"/>
            <a:chExt cx="1605371" cy="457246"/>
          </a:xfrm>
        </p:grpSpPr>
        <p:sp>
          <p:nvSpPr>
            <p:cNvPr id="23" name="正方形/長方形 22"/>
            <p:cNvSpPr/>
            <p:nvPr/>
          </p:nvSpPr>
          <p:spPr>
            <a:xfrm>
              <a:off x="1901209" y="3016477"/>
              <a:ext cx="1605371" cy="457246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txBody>
            <a:bodyPr wrap="none" anchor="ctr" anchorCtr="0">
              <a:noAutofit/>
            </a:bodyPr>
            <a:lstStyle/>
            <a:p>
              <a:r>
                <a:rPr kumimoji="0" lang="en-US" altLang="ja-JP" sz="160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Smile </a:t>
              </a:r>
              <a:endParaRPr lang="ja-JP" altLang="en-US" sz="1400" dirty="0"/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2591808" y="3030606"/>
              <a:ext cx="892761" cy="428988"/>
            </a:xfrm>
            <a:prstGeom prst="roundRect">
              <a:avLst/>
            </a:prstGeom>
            <a:solidFill>
              <a:srgbClr val="CC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8000" tIns="10800" rIns="18000" bIns="10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CAFÉ</a:t>
              </a:r>
            </a:p>
            <a:p>
              <a:pPr marL="0" marR="0" indent="0" algn="ctr" defTabSz="914400" rtl="0" eaLnBrk="1" fontAlgn="base" latinLnBrk="0" hangingPunct="1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100" dirty="0" smtClean="0">
                  <a:latin typeface="Arial" charset="0"/>
                  <a:ea typeface="ＭＳ Ｐゴシック" charset="-128"/>
                </a:rPr>
                <a:t>Relax Room</a:t>
              </a:r>
            </a:p>
            <a:p>
              <a:pPr marL="0" marR="0" indent="0" algn="ctr" defTabSz="914400" rtl="0" eaLnBrk="1" fontAlgn="base" latinLnBrk="0" hangingPunct="1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rPr>
                <a:t>Office</a:t>
              </a:r>
              <a:endPara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390312" y="3775461"/>
            <a:ext cx="436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And it induced a lot of other projects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31920" y="4307443"/>
            <a:ext cx="482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Let’s flip through some of them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8479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1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en-US" altLang="ja-JP" sz="3600" dirty="0" smtClean="0"/>
              <a:t>Reform of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 Human Resource Management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91151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7774"/>
            <a:ext cx="5328592" cy="192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リーフォーム 4"/>
          <p:cNvSpPr/>
          <p:nvPr/>
        </p:nvSpPr>
        <p:spPr>
          <a:xfrm>
            <a:off x="6084168" y="3075806"/>
            <a:ext cx="576064" cy="233166"/>
          </a:xfrm>
          <a:custGeom>
            <a:avLst/>
            <a:gdLst>
              <a:gd name="connsiteX0" fmla="*/ 0 w 775854"/>
              <a:gd name="connsiteY0" fmla="*/ 304800 h 304800"/>
              <a:gd name="connsiteX1" fmla="*/ 69272 w 775854"/>
              <a:gd name="connsiteY1" fmla="*/ 235527 h 304800"/>
              <a:gd name="connsiteX2" fmla="*/ 96981 w 775854"/>
              <a:gd name="connsiteY2" fmla="*/ 193963 h 304800"/>
              <a:gd name="connsiteX3" fmla="*/ 180109 w 775854"/>
              <a:gd name="connsiteY3" fmla="*/ 166254 h 304800"/>
              <a:gd name="connsiteX4" fmla="*/ 387927 w 775854"/>
              <a:gd name="connsiteY4" fmla="*/ 138545 h 304800"/>
              <a:gd name="connsiteX5" fmla="*/ 443345 w 775854"/>
              <a:gd name="connsiteY5" fmla="*/ 124691 h 304800"/>
              <a:gd name="connsiteX6" fmla="*/ 526472 w 775854"/>
              <a:gd name="connsiteY6" fmla="*/ 69273 h 304800"/>
              <a:gd name="connsiteX7" fmla="*/ 554181 w 775854"/>
              <a:gd name="connsiteY7" fmla="*/ 27709 h 304800"/>
              <a:gd name="connsiteX8" fmla="*/ 595745 w 775854"/>
              <a:gd name="connsiteY8" fmla="*/ 13854 h 304800"/>
              <a:gd name="connsiteX9" fmla="*/ 775854 w 775854"/>
              <a:gd name="connsiteY9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54" h="304800">
                <a:moveTo>
                  <a:pt x="0" y="304800"/>
                </a:moveTo>
                <a:cubicBezTo>
                  <a:pt x="23091" y="281709"/>
                  <a:pt x="47768" y="260103"/>
                  <a:pt x="69272" y="235527"/>
                </a:cubicBezTo>
                <a:cubicBezTo>
                  <a:pt x="80237" y="222996"/>
                  <a:pt x="82861" y="202788"/>
                  <a:pt x="96981" y="193963"/>
                </a:cubicBezTo>
                <a:cubicBezTo>
                  <a:pt x="121749" y="178483"/>
                  <a:pt x="152400" y="175490"/>
                  <a:pt x="180109" y="166254"/>
                </a:cubicBezTo>
                <a:cubicBezTo>
                  <a:pt x="274428" y="134815"/>
                  <a:pt x="207123" y="153612"/>
                  <a:pt x="387927" y="138545"/>
                </a:cubicBezTo>
                <a:cubicBezTo>
                  <a:pt x="406400" y="133927"/>
                  <a:pt x="426314" y="133206"/>
                  <a:pt x="443345" y="124691"/>
                </a:cubicBezTo>
                <a:cubicBezTo>
                  <a:pt x="473131" y="109798"/>
                  <a:pt x="526472" y="69273"/>
                  <a:pt x="526472" y="69273"/>
                </a:cubicBezTo>
                <a:cubicBezTo>
                  <a:pt x="535708" y="55418"/>
                  <a:pt x="541179" y="38111"/>
                  <a:pt x="554181" y="27709"/>
                </a:cubicBezTo>
                <a:cubicBezTo>
                  <a:pt x="565585" y="18586"/>
                  <a:pt x="581269" y="15784"/>
                  <a:pt x="595745" y="13854"/>
                </a:cubicBezTo>
                <a:cubicBezTo>
                  <a:pt x="702527" y="-383"/>
                  <a:pt x="711711" y="0"/>
                  <a:pt x="775854" y="0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99592" y="576366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 smtClean="0"/>
              <a:t>NO</a:t>
            </a:r>
          </a:p>
          <a:p>
            <a:pPr algn="ctr"/>
            <a:r>
              <a:rPr lang="en-US" altLang="ja-JP" sz="2400" dirty="0" smtClean="0"/>
              <a:t>Internal Competition</a:t>
            </a:r>
            <a:br>
              <a:rPr lang="en-US" altLang="ja-JP" sz="2400" dirty="0" smtClean="0"/>
            </a:br>
            <a:r>
              <a:rPr lang="en-US" altLang="ja-JP" sz="2400" dirty="0" smtClean="0"/>
              <a:t>&amp;</a:t>
            </a:r>
          </a:p>
          <a:p>
            <a:pPr algn="ctr"/>
            <a:r>
              <a:rPr kumimoji="1" lang="en-US" altLang="ja-JP" sz="2400" dirty="0" smtClean="0"/>
              <a:t>Result-Based Payment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301837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176664" y="1635646"/>
            <a:ext cx="3605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Age </a:t>
            </a:r>
            <a:r>
              <a:rPr lang="en-US" altLang="ja-JP" sz="2000" dirty="0"/>
              <a:t>and years of experience</a:t>
            </a:r>
            <a:endParaRPr lang="ja-JP" alt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37" y="2955033"/>
            <a:ext cx="554744" cy="156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角丸四角形 8"/>
          <p:cNvSpPr/>
          <p:nvPr/>
        </p:nvSpPr>
        <p:spPr>
          <a:xfrm>
            <a:off x="2889720" y="3630142"/>
            <a:ext cx="1337061" cy="374571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action</a:t>
            </a:r>
            <a:endParaRPr lang="ja-JP" altLang="en-US" sz="1600" dirty="0"/>
          </a:p>
        </p:txBody>
      </p:sp>
      <p:sp>
        <p:nvSpPr>
          <p:cNvPr id="10" name="角丸四角形 9"/>
          <p:cNvSpPr/>
          <p:nvPr/>
        </p:nvSpPr>
        <p:spPr>
          <a:xfrm>
            <a:off x="395536" y="3630142"/>
            <a:ext cx="1593485" cy="374571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communication</a:t>
            </a:r>
            <a:endParaRPr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395536" y="2956037"/>
            <a:ext cx="1593484" cy="374571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teamwork</a:t>
            </a:r>
            <a:endParaRPr lang="ja-JP" altLang="en-US" sz="1600" dirty="0"/>
          </a:p>
        </p:txBody>
      </p:sp>
      <p:sp>
        <p:nvSpPr>
          <p:cNvPr id="12" name="角丸四角形 11"/>
          <p:cNvSpPr/>
          <p:nvPr/>
        </p:nvSpPr>
        <p:spPr>
          <a:xfrm>
            <a:off x="2822625" y="2956038"/>
            <a:ext cx="1408843" cy="374571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management</a:t>
            </a:r>
            <a:endParaRPr lang="ja-JP" altLang="en-US" sz="1600" dirty="0"/>
          </a:p>
        </p:txBody>
      </p:sp>
      <p:sp>
        <p:nvSpPr>
          <p:cNvPr id="13" name="角丸四角形 12"/>
          <p:cNvSpPr/>
          <p:nvPr/>
        </p:nvSpPr>
        <p:spPr>
          <a:xfrm>
            <a:off x="1619672" y="2369854"/>
            <a:ext cx="1510432" cy="374571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/>
              <a:t>conception</a:t>
            </a:r>
            <a:endParaRPr lang="ja-JP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364" y="2766592"/>
            <a:ext cx="2128497" cy="12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4499992" y="2836995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+</a:t>
            </a:r>
            <a:endParaRPr kumimoji="1" lang="ja-JP" altLang="en-US" sz="3200" dirty="0"/>
          </a:p>
        </p:txBody>
      </p:sp>
      <p:sp>
        <p:nvSpPr>
          <p:cNvPr id="18" name="正方形/長方形 17"/>
          <p:cNvSpPr/>
          <p:nvPr/>
        </p:nvSpPr>
        <p:spPr>
          <a:xfrm>
            <a:off x="611560" y="1635646"/>
            <a:ext cx="3605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Competency</a:t>
            </a:r>
            <a:endParaRPr lang="ja-JP" altLang="en-US" sz="2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2728518" y="699542"/>
            <a:ext cx="3542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/>
              <a:t>Payment is based 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2920094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568" y="950739"/>
            <a:ext cx="2456271" cy="164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noAutofit/>
          </a:bodyPr>
          <a:lstStyle/>
          <a:p>
            <a:pPr>
              <a:lnSpc>
                <a:spcPts val="2200"/>
              </a:lnSpc>
            </a:pPr>
            <a:r>
              <a:rPr lang="en-US" altLang="ja-JP" sz="2000" dirty="0" smtClean="0"/>
              <a:t>Solution</a:t>
            </a:r>
            <a:br>
              <a:rPr lang="en-US" altLang="ja-JP" sz="2000" dirty="0" smtClean="0"/>
            </a:br>
            <a:r>
              <a:rPr lang="en-US" altLang="ja-JP" sz="2000" dirty="0" smtClean="0"/>
              <a:t>Producer</a:t>
            </a:r>
          </a:p>
          <a:p>
            <a:pPr>
              <a:lnSpc>
                <a:spcPts val="2200"/>
              </a:lnSpc>
            </a:pPr>
            <a:r>
              <a:rPr lang="en-US" altLang="ja-JP" sz="1600" dirty="0" smtClean="0"/>
              <a:t>(Manager)</a:t>
            </a:r>
            <a:endParaRPr lang="ja-JP" altLang="en-US" sz="1600" dirty="0"/>
          </a:p>
        </p:txBody>
      </p:sp>
      <p:cxnSp>
        <p:nvCxnSpPr>
          <p:cNvPr id="6" name="AutoShape 15"/>
          <p:cNvCxnSpPr>
            <a:cxnSpLocks noChangeShapeType="1"/>
            <a:stCxn id="20" idx="1"/>
            <a:endCxn id="3" idx="2"/>
          </p:cNvCxnSpPr>
          <p:nvPr/>
        </p:nvCxnSpPr>
        <p:spPr bwMode="auto">
          <a:xfrm rot="10800000">
            <a:off x="1911704" y="2594086"/>
            <a:ext cx="1523632" cy="495079"/>
          </a:xfrm>
          <a:prstGeom prst="bentConnector2">
            <a:avLst/>
          </a:prstGeom>
          <a:noFill/>
          <a:ln w="57150">
            <a:solidFill>
              <a:srgbClr val="0070C0"/>
            </a:solidFill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18" descr="ペアプログラミン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89" y="1877179"/>
            <a:ext cx="657069" cy="7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ペアプログラミング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30" y="1961808"/>
            <a:ext cx="534016" cy="6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ペアプログラミング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35" y="1968426"/>
            <a:ext cx="566676" cy="64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管理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0" y="1179569"/>
            <a:ext cx="530990" cy="77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7" y="1566323"/>
            <a:ext cx="1008110" cy="107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012160" y="1018200"/>
            <a:ext cx="2448272" cy="150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noAutofit/>
          </a:bodyPr>
          <a:lstStyle/>
          <a:p>
            <a:pPr>
              <a:lnSpc>
                <a:spcPts val="2200"/>
              </a:lnSpc>
            </a:pPr>
            <a:r>
              <a:rPr lang="en-US" altLang="ja-JP" sz="2000" dirty="0" smtClean="0"/>
              <a:t>Solution Specialist</a:t>
            </a:r>
          </a:p>
          <a:p>
            <a:pPr>
              <a:lnSpc>
                <a:spcPts val="2200"/>
              </a:lnSpc>
            </a:pPr>
            <a:r>
              <a:rPr lang="en-US" altLang="ja-JP" sz="1600" dirty="0"/>
              <a:t>(</a:t>
            </a:r>
            <a:r>
              <a:rPr lang="en-US" altLang="ja-JP" sz="1600" dirty="0" smtClean="0"/>
              <a:t>Engineer</a:t>
            </a:r>
            <a:r>
              <a:rPr lang="ja-JP" altLang="en-US" sz="1600" dirty="0" smtClean="0"/>
              <a:t>）</a:t>
            </a:r>
            <a:endParaRPr lang="ja-JP" altLang="en-US" sz="1600" dirty="0"/>
          </a:p>
        </p:txBody>
      </p:sp>
      <p:sp>
        <p:nvSpPr>
          <p:cNvPr id="20" name="フローチャート : 判断 19"/>
          <p:cNvSpPr/>
          <p:nvPr/>
        </p:nvSpPr>
        <p:spPr bwMode="auto">
          <a:xfrm>
            <a:off x="3435336" y="2822946"/>
            <a:ext cx="2273329" cy="532435"/>
          </a:xfrm>
          <a:prstGeom prst="flowChartDecisi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Your Choice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23" name="AutoShape 15"/>
          <p:cNvCxnSpPr>
            <a:cxnSpLocks noChangeShapeType="1"/>
            <a:stCxn id="1026" idx="2"/>
            <a:endCxn id="20" idx="3"/>
          </p:cNvCxnSpPr>
          <p:nvPr/>
        </p:nvCxnSpPr>
        <p:spPr bwMode="auto">
          <a:xfrm rot="5400000">
            <a:off x="6177908" y="2174789"/>
            <a:ext cx="445133" cy="1383617"/>
          </a:xfrm>
          <a:prstGeom prst="bentConnector2">
            <a:avLst/>
          </a:prstGeom>
          <a:noFill/>
          <a:ln w="57150">
            <a:solidFill>
              <a:srgbClr val="0070C0"/>
            </a:solidFill>
            <a:miter lim="800000"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1" name="左右矢印 1030"/>
          <p:cNvSpPr/>
          <p:nvPr/>
        </p:nvSpPr>
        <p:spPr bwMode="auto">
          <a:xfrm>
            <a:off x="3563888" y="1451036"/>
            <a:ext cx="1966141" cy="1021544"/>
          </a:xfrm>
          <a:prstGeom prst="left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No difference in</a:t>
            </a:r>
            <a:b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</a:b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Payment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3399332" y="4316640"/>
            <a:ext cx="2345336" cy="48735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Product</a:t>
            </a:r>
            <a:b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</a:b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Engineer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036" name="直線コネクタ 1035"/>
          <p:cNvCxnSpPr>
            <a:stCxn id="20" idx="2"/>
            <a:endCxn id="50" idx="0"/>
          </p:cNvCxnSpPr>
          <p:nvPr/>
        </p:nvCxnSpPr>
        <p:spPr bwMode="auto">
          <a:xfrm flipH="1">
            <a:off x="4572000" y="3355381"/>
            <a:ext cx="1" cy="224481"/>
          </a:xfrm>
          <a:prstGeom prst="lin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038" name="直線コネクタ 1037"/>
          <p:cNvCxnSpPr>
            <a:stCxn id="50" idx="2"/>
            <a:endCxn id="41" idx="0"/>
          </p:cNvCxnSpPr>
          <p:nvPr/>
        </p:nvCxnSpPr>
        <p:spPr bwMode="auto">
          <a:xfrm>
            <a:off x="4572000" y="4078837"/>
            <a:ext cx="0" cy="237803"/>
          </a:xfrm>
          <a:prstGeom prst="lin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0" name="角丸四角形 49"/>
          <p:cNvSpPr/>
          <p:nvPr/>
        </p:nvSpPr>
        <p:spPr bwMode="auto">
          <a:xfrm>
            <a:off x="3399332" y="3579862"/>
            <a:ext cx="2345336" cy="49897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Solution</a:t>
            </a:r>
            <a:b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</a:b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Designer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367645" y="308146"/>
            <a:ext cx="640871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2400" dirty="0" smtClean="0"/>
              <a:t>Employees have a choice for their career path  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054878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51554" y="385884"/>
            <a:ext cx="8324902" cy="4490122"/>
            <a:chOff x="539551" y="740269"/>
            <a:chExt cx="7848873" cy="4233371"/>
          </a:xfrm>
          <a:solidFill>
            <a:srgbClr val="F8F8F8">
              <a:alpha val="58039"/>
            </a:srgbClr>
          </a:solidFill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85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43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132" y="1831207"/>
              <a:ext cx="1494740" cy="10802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8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538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4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6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590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122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56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7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5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正方形/長方形 22"/>
          <p:cNvSpPr/>
          <p:nvPr/>
        </p:nvSpPr>
        <p:spPr>
          <a:xfrm>
            <a:off x="349253" y="195486"/>
            <a:ext cx="8421672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</a:rPr>
              <a:t>Next Dream</a:t>
            </a:r>
            <a:endParaRPr lang="ja-JP" alt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</a:endParaRPr>
          </a:p>
        </p:txBody>
      </p:sp>
      <p:sp>
        <p:nvSpPr>
          <p:cNvPr id="2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817" y="1026483"/>
            <a:ext cx="8856984" cy="3984429"/>
          </a:xfrm>
          <a:solidFill>
            <a:srgbClr val="FFFFFF">
              <a:alpha val="95000"/>
            </a:srgbClr>
          </a:solidFill>
        </p:spPr>
        <p:txBody>
          <a:bodyPr anchor="t" anchorCtr="0"/>
          <a:lstStyle/>
          <a:p>
            <a:r>
              <a:rPr lang="en-US" altLang="ja-JP" sz="3200" dirty="0" smtClean="0"/>
              <a:t>Voluntary built project teams.</a:t>
            </a:r>
          </a:p>
          <a:p>
            <a:r>
              <a:rPr lang="en-US" altLang="ja-JP" sz="3200" dirty="0" smtClean="0"/>
              <a:t>Pursuit the world’s No.1 in various fields.</a:t>
            </a:r>
          </a:p>
          <a:p>
            <a:r>
              <a:rPr lang="en-US" altLang="ja-JP" sz="3200" dirty="0" smtClean="0"/>
              <a:t>Anyone can raise a theme, build a team and become the leader. </a:t>
            </a:r>
          </a:p>
          <a:p>
            <a:r>
              <a:rPr lang="en-US" altLang="ja-JP" sz="3200" dirty="0" smtClean="0"/>
              <a:t>Anyone can join any team at any time.</a:t>
            </a:r>
          </a:p>
        </p:txBody>
      </p:sp>
    </p:spTree>
    <p:extLst>
      <p:ext uri="{BB962C8B-B14F-4D97-AF65-F5344CB8AC3E}">
        <p14:creationId xmlns:p14="http://schemas.microsoft.com/office/powerpoint/2010/main" val="3812347627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 descr="m091023 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9" y="843698"/>
            <a:ext cx="2741188" cy="2057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32" name="Picture 8" descr="sRIMG0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11724"/>
            <a:ext cx="2826843" cy="2121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33" name="Picture 7" descr="sRIMG00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6" y="3071196"/>
            <a:ext cx="2690771" cy="2016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34" name="Picture 6" descr="m091029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51" y="3086108"/>
            <a:ext cx="2654219" cy="1991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3" name="メモ 2"/>
          <p:cNvSpPr/>
          <p:nvPr/>
        </p:nvSpPr>
        <p:spPr bwMode="auto">
          <a:xfrm>
            <a:off x="104138" y="909612"/>
            <a:ext cx="4826251" cy="1320580"/>
          </a:xfrm>
          <a:prstGeom prst="foldedCorner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/>
              <a:t>Collabo Next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Establish the world’s closest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/>
              <a:t>Collaboration with agencies</a:t>
            </a:r>
            <a:endParaRPr kumimoji="0" lang="ja-JP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" name="メモ 24"/>
          <p:cNvSpPr/>
          <p:nvPr/>
        </p:nvSpPr>
        <p:spPr bwMode="auto">
          <a:xfrm>
            <a:off x="137752" y="2291425"/>
            <a:ext cx="4843400" cy="1282854"/>
          </a:xfrm>
          <a:prstGeom prst="foldedCorne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/>
              <a:t>Save electricity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Become </a:t>
            </a:r>
            <a:r>
              <a:rPr lang="en-US" altLang="ja-JP" sz="2000" dirty="0"/>
              <a:t>the world’s </a:t>
            </a:r>
            <a:r>
              <a:rPr lang="en-US" altLang="ja-JP" sz="2000" dirty="0" smtClean="0"/>
              <a:t>best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Innovative</a:t>
            </a:r>
            <a:r>
              <a:rPr kumimoji="0" lang="en-US" altLang="ja-JP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Saving Guru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メモ 25"/>
          <p:cNvSpPr/>
          <p:nvPr/>
        </p:nvSpPr>
        <p:spPr bwMode="auto">
          <a:xfrm>
            <a:off x="4442669" y="1206885"/>
            <a:ext cx="4680520" cy="1417546"/>
          </a:xfrm>
          <a:prstGeom prst="foldedCorner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/>
              <a:t>Future Center Producers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Create the world’s best </a:t>
            </a:r>
            <a:r>
              <a:rPr lang="en-US" altLang="ja-JP" sz="2800" dirty="0" smtClean="0"/>
              <a:t>Communication platform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8" name="メモ 27"/>
          <p:cNvSpPr/>
          <p:nvPr/>
        </p:nvSpPr>
        <p:spPr bwMode="auto">
          <a:xfrm rot="150155">
            <a:off x="4543156" y="2625927"/>
            <a:ext cx="4680520" cy="1417546"/>
          </a:xfrm>
          <a:prstGeom prst="foldedCorner">
            <a:avLst/>
          </a:prstGeom>
          <a:solidFill>
            <a:srgbClr val="CC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/>
              <a:t>Kaizen Camp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Hack the world’s coolest</a:t>
            </a:r>
            <a:br>
              <a:rPr lang="en-US" altLang="ja-JP" sz="2000" dirty="0" smtClean="0"/>
            </a:br>
            <a:r>
              <a:rPr lang="en-US" altLang="ja-JP" sz="2000" dirty="0" smtClean="0"/>
              <a:t> </a:t>
            </a:r>
            <a:r>
              <a:rPr lang="en-US" altLang="ja-JP" sz="2800" dirty="0" smtClean="0"/>
              <a:t>Positive “Cut Corners”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9" name="メモ 28"/>
          <p:cNvSpPr/>
          <p:nvPr/>
        </p:nvSpPr>
        <p:spPr bwMode="auto">
          <a:xfrm rot="150155">
            <a:off x="1375497" y="3710169"/>
            <a:ext cx="4680520" cy="1417546"/>
          </a:xfrm>
          <a:prstGeom prst="foldedCorner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/>
              <a:t>Green Logistics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/>
              <a:t>Invent the worlds’ best </a:t>
            </a:r>
            <a:br>
              <a:rPr lang="en-US" altLang="ja-JP" sz="2000" dirty="0" smtClean="0"/>
            </a:br>
            <a:r>
              <a:rPr lang="en-US" altLang="ja-JP" sz="2000" dirty="0" smtClean="0"/>
              <a:t> </a:t>
            </a:r>
            <a:r>
              <a:rPr lang="en-US" altLang="ja-JP" sz="2800" dirty="0" smtClean="0"/>
              <a:t>Environment aware Logistics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197" y="180398"/>
            <a:ext cx="892899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</a:rPr>
              <a:t>40 teams were built</a:t>
            </a:r>
            <a:endParaRPr lang="ja-JP" alt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88156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51554" y="385884"/>
            <a:ext cx="8324902" cy="4490122"/>
            <a:chOff x="539551" y="740269"/>
            <a:chExt cx="7848873" cy="4233371"/>
          </a:xfrm>
          <a:solidFill>
            <a:srgbClr val="F8F8F8">
              <a:alpha val="58039"/>
            </a:srgbClr>
          </a:solidFill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85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43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132" y="1831207"/>
              <a:ext cx="1494740" cy="10802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8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538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4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6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590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122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56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7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5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正方形/長方形 22"/>
          <p:cNvSpPr/>
          <p:nvPr/>
        </p:nvSpPr>
        <p:spPr>
          <a:xfrm>
            <a:off x="179512" y="239023"/>
            <a:ext cx="892899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</a:rPr>
              <a:t>Next Dream project Management</a:t>
            </a:r>
            <a:endParaRPr lang="ja-JP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</a:endParaRPr>
          </a:p>
        </p:txBody>
      </p:sp>
      <p:sp>
        <p:nvSpPr>
          <p:cNvPr id="2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817" y="823798"/>
            <a:ext cx="8856984" cy="4294977"/>
          </a:xfrm>
          <a:solidFill>
            <a:srgbClr val="FFFFFF">
              <a:alpha val="95000"/>
            </a:srgbClr>
          </a:solidFill>
        </p:spPr>
        <p:txBody>
          <a:bodyPr/>
          <a:lstStyle/>
          <a:p>
            <a:r>
              <a:rPr lang="en-US" altLang="ja-JP" sz="2800" dirty="0" smtClean="0"/>
              <a:t>Management will </a:t>
            </a:r>
            <a:r>
              <a:rPr lang="en-US" altLang="ja-JP" sz="2800" b="1" dirty="0" smtClean="0"/>
              <a:t>NOT 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Poke </a:t>
            </a:r>
            <a:r>
              <a:rPr lang="en-US" altLang="ja-JP" sz="2600" dirty="0"/>
              <a:t>any nose into the </a:t>
            </a:r>
            <a:r>
              <a:rPr lang="en-US" altLang="ja-JP" sz="2600" dirty="0" smtClean="0"/>
              <a:t>selection of themes.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Control progress of the projects. 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Filter the projects by ROI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Evaluate the team with monetary gain</a:t>
            </a:r>
          </a:p>
          <a:p>
            <a:r>
              <a:rPr lang="en-US" altLang="ja-JP" sz="2800" dirty="0" smtClean="0"/>
              <a:t>Budget is distributed..</a:t>
            </a:r>
          </a:p>
          <a:p>
            <a:pPr lvl="1"/>
            <a:r>
              <a:rPr lang="en-US" altLang="ja-JP" sz="2600" dirty="0" smtClean="0"/>
              <a:t>First come, first served</a:t>
            </a:r>
          </a:p>
          <a:p>
            <a:endParaRPr lang="ja-JP" altLang="ja-JP" sz="28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1544" y="2979686"/>
            <a:ext cx="3752343" cy="200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495670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843558"/>
            <a:ext cx="8620001" cy="2736304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kumimoji="1" lang="en-US" altLang="ja-JP" dirty="0" smtClean="0">
                <a:latin typeface="+mn-lt"/>
                <a:ea typeface="ＭＳ ゴシック"/>
              </a:rPr>
              <a:t/>
            </a:r>
            <a:br>
              <a:rPr kumimoji="1" lang="en-US" altLang="ja-JP" dirty="0" smtClean="0">
                <a:latin typeface="+mn-lt"/>
                <a:ea typeface="ＭＳ ゴシック"/>
              </a:rPr>
            </a:br>
            <a:r>
              <a:rPr kumimoji="1" lang="en-US" altLang="ja-JP" dirty="0" smtClean="0">
                <a:latin typeface="+mn-lt"/>
                <a:ea typeface="ＭＳ ゴシック"/>
              </a:rPr>
              <a:t/>
            </a:r>
            <a:br>
              <a:rPr kumimoji="1" lang="en-US" altLang="ja-JP" dirty="0" smtClean="0">
                <a:latin typeface="+mn-lt"/>
                <a:ea typeface="ＭＳ ゴシック"/>
              </a:rPr>
            </a:br>
            <a:r>
              <a:rPr kumimoji="1" lang="en-US" altLang="ja-JP" sz="3200" dirty="0" smtClean="0">
                <a:latin typeface="+mn-lt"/>
                <a:ea typeface="ＭＳ ゴシック"/>
              </a:rPr>
              <a:t>Create </a:t>
            </a:r>
            <a:r>
              <a:rPr kumimoji="1" lang="en-US" altLang="ja-JP" sz="3200" dirty="0">
                <a:latin typeface="+mn-lt"/>
                <a:ea typeface="ＭＳ ゴシック"/>
              </a:rPr>
              <a:t>an </a:t>
            </a:r>
            <a:r>
              <a:rPr kumimoji="1" lang="en-US" altLang="ja-JP" sz="3200" dirty="0" smtClean="0">
                <a:latin typeface="+mn-lt"/>
                <a:ea typeface="ＭＳ ゴシック"/>
              </a:rPr>
              <a:t>Autonomous</a:t>
            </a:r>
            <a:r>
              <a:rPr kumimoji="1" lang="en-US" altLang="ja-JP" sz="3200" dirty="0">
                <a:latin typeface="+mn-lt"/>
                <a:ea typeface="ＭＳ ゴシック"/>
              </a:rPr>
              <a:t>, </a:t>
            </a:r>
            <a:r>
              <a:rPr kumimoji="1" lang="en-US" altLang="ja-JP" sz="3200" dirty="0" smtClean="0">
                <a:latin typeface="+mn-lt"/>
                <a:ea typeface="ＭＳ ゴシック"/>
              </a:rPr>
              <a:t>Innovative</a:t>
            </a:r>
            <a:r>
              <a:rPr kumimoji="1" lang="en-US" altLang="ja-JP" sz="3200" dirty="0">
                <a:latin typeface="+mn-lt"/>
                <a:ea typeface="ＭＳ ゴシック"/>
              </a:rPr>
              <a:t>, </a:t>
            </a:r>
            <a:r>
              <a:rPr kumimoji="1" lang="en-US" altLang="ja-JP" sz="3200" dirty="0" smtClean="0">
                <a:latin typeface="+mn-lt"/>
                <a:ea typeface="ＭＳ ゴシック"/>
              </a:rPr>
              <a:t/>
            </a:r>
            <a:br>
              <a:rPr kumimoji="1" lang="en-US" altLang="ja-JP" sz="3200" dirty="0" smtClean="0">
                <a:latin typeface="+mn-lt"/>
                <a:ea typeface="ＭＳ ゴシック"/>
              </a:rPr>
            </a:br>
            <a:r>
              <a:rPr kumimoji="1" lang="en-US" altLang="ja-JP" sz="3200" dirty="0" smtClean="0">
                <a:latin typeface="+mn-lt"/>
                <a:ea typeface="ＭＳ ゴシック"/>
              </a:rPr>
              <a:t>Productive </a:t>
            </a:r>
            <a:r>
              <a:rPr kumimoji="1" lang="en-US" altLang="ja-JP" sz="3200" dirty="0">
                <a:latin typeface="+mn-lt"/>
                <a:ea typeface="ＭＳ ゴシック"/>
              </a:rPr>
              <a:t>and </a:t>
            </a:r>
            <a:r>
              <a:rPr kumimoji="1" lang="en-US" altLang="ja-JP" sz="3200" dirty="0" smtClean="0">
                <a:latin typeface="+mn-lt"/>
                <a:ea typeface="ＭＳ ゴシック"/>
              </a:rPr>
              <a:t>Happy company</a:t>
            </a:r>
            <a:br>
              <a:rPr kumimoji="1" lang="en-US" altLang="ja-JP" sz="3200" dirty="0" smtClean="0">
                <a:latin typeface="+mn-lt"/>
                <a:ea typeface="ＭＳ ゴシック"/>
              </a:rPr>
            </a:br>
            <a:endParaRPr kumimoji="1" lang="ja-JP" altLang="en-US" sz="3600" dirty="0">
              <a:latin typeface="+mn-lt"/>
              <a:ea typeface="ＭＳ Ｐゴシック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55576" y="184666"/>
            <a:ext cx="7616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ea typeface="ＭＳ ゴシック"/>
              </a:rPr>
              <a:t>No internal competition, no result-based payment</a:t>
            </a:r>
            <a:endParaRPr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3925956"/>
            <a:ext cx="91278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400" b="1" dirty="0">
                <a:solidFill>
                  <a:srgbClr val="0070C0"/>
                </a:solidFill>
                <a:ea typeface="ＭＳ Ｐゴシック"/>
              </a:rPr>
              <a:t>Tokio Marine Nichido Systems</a:t>
            </a:r>
            <a:endParaRPr lang="ja-JP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6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21">
        <p14:ripple/>
      </p:transition>
    </mc:Choice>
    <mc:Fallback>
      <p:transition spd="slow" advTm="22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51554" y="385884"/>
            <a:ext cx="8324902" cy="4490122"/>
            <a:chOff x="539551" y="740269"/>
            <a:chExt cx="7848873" cy="4233371"/>
          </a:xfrm>
          <a:solidFill>
            <a:srgbClr val="F8F8F8">
              <a:alpha val="58039"/>
            </a:srgbClr>
          </a:solidFill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85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431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132" y="1831207"/>
              <a:ext cx="1494740" cy="10802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8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538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4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6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590" y="2870503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122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565" y="3968088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057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99" y="740269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5" y="1868576"/>
              <a:ext cx="1494739" cy="1005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正方形/長方形 22"/>
          <p:cNvSpPr/>
          <p:nvPr/>
        </p:nvSpPr>
        <p:spPr>
          <a:xfrm>
            <a:off x="179512" y="239023"/>
            <a:ext cx="892899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</a:rPr>
              <a:t>Next Dream project Management</a:t>
            </a:r>
            <a:endParaRPr lang="ja-JP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</a:endParaRPr>
          </a:p>
        </p:txBody>
      </p:sp>
      <p:sp>
        <p:nvSpPr>
          <p:cNvPr id="2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817" y="823798"/>
            <a:ext cx="8856984" cy="4294977"/>
          </a:xfrm>
          <a:solidFill>
            <a:srgbClr val="FFFFFF">
              <a:alpha val="95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President Yokotsuka says..</a:t>
            </a:r>
            <a:endParaRPr lang="en-US" altLang="ja-JP" b="1" dirty="0" smtClean="0"/>
          </a:p>
          <a:p>
            <a:pPr marL="339725" lvl="1" indent="0">
              <a:spcBef>
                <a:spcPts val="0"/>
              </a:spcBef>
              <a:buNone/>
            </a:pPr>
            <a:r>
              <a:rPr lang="en-US" altLang="ja-JP" sz="2800" dirty="0" smtClean="0"/>
              <a:t>It does NOT make any sense to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Pre-calculate the effects.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Calculate ROI.</a:t>
            </a:r>
          </a:p>
          <a:p>
            <a:pPr lvl="1">
              <a:spcBef>
                <a:spcPts val="0"/>
              </a:spcBef>
            </a:pPr>
            <a:r>
              <a:rPr lang="en-US" altLang="ja-JP" sz="2600" dirty="0" smtClean="0"/>
              <a:t>Count the value with money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en-US" altLang="ja-JP" sz="2800" dirty="0" smtClean="0"/>
              <a:t>for these kind of 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en-US" altLang="ja-JP" sz="3600" dirty="0" smtClean="0">
                <a:solidFill>
                  <a:srgbClr val="0033CC"/>
                </a:solidFill>
              </a:rPr>
              <a:t>Brand-new ideas</a:t>
            </a:r>
            <a:endParaRPr lang="ja-JP" altLang="ja-JP" sz="3600" dirty="0">
              <a:solidFill>
                <a:srgbClr val="0033CC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0" t="55542" r="1907"/>
          <a:stretch/>
        </p:blipFill>
        <p:spPr bwMode="auto">
          <a:xfrm>
            <a:off x="4871545" y="2869324"/>
            <a:ext cx="3804912" cy="213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518607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Future Center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19729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14841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Tsukasa\Documents\@Documents\@Management_Innovation_Exchange\Tama_Pictures\DSCN5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5314" r="3611" b="13704"/>
          <a:stretch/>
        </p:blipFill>
        <p:spPr bwMode="auto">
          <a:xfrm>
            <a:off x="1547664" y="566650"/>
            <a:ext cx="5927997" cy="416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正方形/長方形 3"/>
          <p:cNvSpPr/>
          <p:nvPr/>
        </p:nvSpPr>
        <p:spPr>
          <a:xfrm>
            <a:off x="2051720" y="627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/>
              <a:t>,</a:t>
            </a:r>
            <a:endParaRPr lang="ja-JP" altLang="en-US" dirty="0"/>
          </a:p>
        </p:txBody>
      </p:sp>
      <p:pic>
        <p:nvPicPr>
          <p:cNvPr id="3075" name="Picture 3" descr="C:\Users\Tsukasa\Documents\@Documents\@Management_Innovation_Exchange\牧野さん\牧野さん\牧野さん\牧野さん＿これシス\IMG_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54440"/>
            <a:ext cx="3291682" cy="2189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Tsukasa\Documents\@Documents\@Management_Innovation_Exchange\牧野さん\牧野さん\牧野さん\牧野さん＿これシス\IMG_76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5602"/>
            <a:ext cx="3172535" cy="211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Tsukasa\Documents\@Documents\@Management_Innovation_Exchange\牧野さん\牧野さん\牧野さん\牧野さん＿これシス\IMG_00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1"/>
          <a:stretch/>
        </p:blipFill>
        <p:spPr bwMode="auto">
          <a:xfrm>
            <a:off x="179512" y="273310"/>
            <a:ext cx="3291682" cy="215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Tsukasa\Documents\@Documents\@Management_Innovation_Exchange\牧野さん\牧野さん\牧野さん\牧野さん＿これシス\IMG_00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9"/>
          <a:stretch/>
        </p:blipFill>
        <p:spPr bwMode="auto">
          <a:xfrm>
            <a:off x="5436095" y="2744768"/>
            <a:ext cx="3172535" cy="2131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正方形/長方形 4"/>
          <p:cNvSpPr/>
          <p:nvPr/>
        </p:nvSpPr>
        <p:spPr>
          <a:xfrm>
            <a:off x="0" y="1294477"/>
            <a:ext cx="9144000" cy="278537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4000" b="1" dirty="0"/>
              <a:t>find out what you really </a:t>
            </a:r>
            <a:r>
              <a:rPr lang="en-US" altLang="ja-JP" sz="4000" b="1" dirty="0" smtClean="0"/>
              <a:t>are</a:t>
            </a:r>
            <a:endParaRPr lang="en-US" altLang="ja-JP" sz="4000" b="1" dirty="0"/>
          </a:p>
          <a:p>
            <a:pPr>
              <a:spcAft>
                <a:spcPts val="600"/>
              </a:spcAft>
            </a:pPr>
            <a:r>
              <a:rPr lang="en-US" altLang="ja-JP" sz="4000" b="1" dirty="0" smtClean="0"/>
              <a:t>think </a:t>
            </a:r>
            <a:r>
              <a:rPr lang="en-US" altLang="ja-JP" sz="4000" b="1" dirty="0"/>
              <a:t>what you really want to </a:t>
            </a:r>
            <a:r>
              <a:rPr lang="en-US" altLang="ja-JP" sz="4000" b="1" dirty="0" smtClean="0"/>
              <a:t>do</a:t>
            </a:r>
          </a:p>
          <a:p>
            <a:pPr>
              <a:spcAft>
                <a:spcPts val="600"/>
              </a:spcAft>
            </a:pPr>
            <a:r>
              <a:rPr lang="en-US" altLang="ja-JP" sz="4000" b="1" dirty="0" smtClean="0"/>
              <a:t> discuss the </a:t>
            </a:r>
            <a:r>
              <a:rPr lang="en-US" altLang="ja-JP" sz="4000" b="1" dirty="0"/>
              <a:t>future of the </a:t>
            </a:r>
            <a:r>
              <a:rPr lang="en-US" altLang="ja-JP" sz="4000" b="1" dirty="0" smtClean="0"/>
              <a:t>company</a:t>
            </a:r>
          </a:p>
          <a:p>
            <a:pPr>
              <a:spcAft>
                <a:spcPts val="600"/>
              </a:spcAft>
            </a:pPr>
            <a:r>
              <a:rPr lang="en-US" altLang="ja-JP" sz="4000" b="1" dirty="0" smtClean="0"/>
              <a:t>or talk whatever you want. 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1801352"/>
      </p:ext>
    </p:extLst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617349" y="68957"/>
            <a:ext cx="61428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Communities</a:t>
            </a:r>
            <a:endParaRPr lang="ja-JP" alt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04004" y="644311"/>
            <a:ext cx="53907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ja-JP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</a:t>
            </a:r>
            <a:r>
              <a:rPr lang="en-US" altLang="ja-JP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work and play groups</a:t>
            </a:r>
            <a:endParaRPr lang="ja-JP" altLang="en-US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kumimoji="1" lang="en-US" altLang="ja-JP" sz="2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Cross-organizational</a:t>
            </a:r>
            <a:r>
              <a:rPr lang="en-US" altLang="ja-JP" sz="2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voluntary</a:t>
            </a:r>
            <a:endParaRPr lang="ja-JP" altLang="en-US" sz="2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1577" y="4767883"/>
            <a:ext cx="18911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 smtClean="0"/>
              <a:t>“Ramen” Mania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5849" y="2767996"/>
            <a:ext cx="1940921" cy="51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 smtClean="0"/>
              <a:t>Master </a:t>
            </a:r>
            <a:r>
              <a:rPr lang="en-US" altLang="ja-JP" dirty="0" smtClean="0"/>
              <a:t>of </a:t>
            </a:r>
            <a:r>
              <a:rPr kumimoji="1" lang="en-US" altLang="ja-JP" dirty="0" smtClean="0"/>
              <a:t>Project Management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65156" y="2771278"/>
            <a:ext cx="1918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kumimoji="1" lang="en-US" altLang="ja-JP" dirty="0" smtClean="0"/>
              <a:t>Windows Guru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9524" y="2767996"/>
            <a:ext cx="1595338" cy="51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 smtClean="0"/>
              <a:t>Raising Next Generation</a:t>
            </a:r>
            <a:endParaRPr kumimoji="1" lang="ja-JP" altLang="en-US" dirty="0"/>
          </a:p>
        </p:txBody>
      </p:sp>
      <p:pic>
        <p:nvPicPr>
          <p:cNvPr id="11" name="Picture 8" descr="m_090603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9" y="3469544"/>
            <a:ext cx="1721050" cy="1251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93248" y="4767883"/>
            <a:ext cx="1918915" cy="29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dirty="0" smtClean="0"/>
              <a:t>Create Culture!</a:t>
            </a:r>
            <a:endParaRPr kumimoji="1" lang="ja-JP" altLang="en-US" dirty="0"/>
          </a:p>
        </p:txBody>
      </p:sp>
      <p:pic>
        <p:nvPicPr>
          <p:cNvPr id="16" name="Picture 21" descr="第２回ツアーの始まり。総勢１０名で神宮球場に集いました。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98" y="3476762"/>
            <a:ext cx="1713086" cy="1244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172074" y="4771475"/>
            <a:ext cx="20561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kumimoji="1" lang="en-US" altLang="ja-JP" dirty="0" smtClean="0"/>
              <a:t>Sports Watching</a:t>
            </a:r>
            <a:endParaRPr kumimoji="1" lang="ja-JP" altLang="en-US" dirty="0"/>
          </a:p>
        </p:txBody>
      </p:sp>
      <p:pic>
        <p:nvPicPr>
          <p:cNvPr id="1030" name="Picture 6" descr="ITプロフェッショナル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2" y="1528711"/>
            <a:ext cx="1872388" cy="12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16" y="1536841"/>
            <a:ext cx="1649155" cy="1234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13" y="1602497"/>
            <a:ext cx="1846357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16" y="3410307"/>
            <a:ext cx="906733" cy="68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7"/>
          <a:stretch/>
        </p:blipFill>
        <p:spPr bwMode="auto">
          <a:xfrm>
            <a:off x="7047435" y="4093365"/>
            <a:ext cx="869022" cy="62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5705" r="5535"/>
          <a:stretch/>
        </p:blipFill>
        <p:spPr bwMode="auto">
          <a:xfrm>
            <a:off x="7057149" y="3410307"/>
            <a:ext cx="859309" cy="68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142122" y="798198"/>
            <a:ext cx="2532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150 </a:t>
            </a:r>
            <a:r>
              <a:rPr lang="en-US" altLang="ja-JP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active now </a:t>
            </a:r>
            <a:endParaRPr lang="ja-JP" altLang="en-US" sz="2400" dirty="0"/>
          </a:p>
        </p:txBody>
      </p:sp>
      <p:pic>
        <p:nvPicPr>
          <p:cNvPr id="4" name="Picture 2" descr="C:\Users\Tsukasa\Pictures\@Private\新しいフォルダ\2000年7月24日\2000年7月24日008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218" y="4088096"/>
            <a:ext cx="888843" cy="6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5226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539723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257012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934421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9763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194282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9248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0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66046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03877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Three Internal SNS</a:t>
            </a:r>
            <a:r>
              <a:rPr kumimoji="1" lang="ja-JP" altLang="en-US" sz="2800" dirty="0" smtClean="0"/>
              <a:t>ｓ </a:t>
            </a:r>
            <a:r>
              <a:rPr kumimoji="1" lang="en-US" altLang="ja-JP" sz="2800" dirty="0" smtClean="0"/>
              <a:t>to boost internal communication</a:t>
            </a:r>
            <a:endParaRPr kumimoji="1" lang="ja-JP" altLang="en-US" sz="28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6246866" y="771550"/>
            <a:ext cx="2831255" cy="3783485"/>
            <a:chOff x="6246866" y="771550"/>
            <a:chExt cx="2831255" cy="3783485"/>
          </a:xfrm>
        </p:grpSpPr>
        <p:sp>
          <p:nvSpPr>
            <p:cNvPr id="6" name="正方形/長方形 5"/>
            <p:cNvSpPr/>
            <p:nvPr/>
          </p:nvSpPr>
          <p:spPr>
            <a:xfrm>
              <a:off x="6732238" y="771550"/>
              <a:ext cx="18605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/>
                <a:t>“Otasuketter</a:t>
              </a:r>
              <a:r>
                <a:rPr lang="en-US" altLang="ja-JP" dirty="0" smtClean="0"/>
                <a:t>”</a:t>
              </a:r>
              <a:br>
                <a:rPr lang="en-US" altLang="ja-JP" dirty="0" smtClean="0"/>
              </a:br>
              <a:r>
                <a:rPr lang="en-US" altLang="ja-JP" dirty="0" smtClean="0"/>
                <a:t>(</a:t>
              </a:r>
              <a:r>
                <a:rPr lang="en-US" altLang="ja-JP" dirty="0"/>
                <a:t>Helping Twitter)</a:t>
              </a:r>
              <a:endParaRPr lang="ja-JP" altLang="en-US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0" t="14978" r="9258"/>
            <a:stretch/>
          </p:blipFill>
          <p:spPr bwMode="auto">
            <a:xfrm>
              <a:off x="6246866" y="1552671"/>
              <a:ext cx="2831255" cy="300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179512" y="787241"/>
            <a:ext cx="2592288" cy="3930733"/>
            <a:chOff x="179512" y="787241"/>
            <a:chExt cx="2592288" cy="3930733"/>
          </a:xfrm>
        </p:grpSpPr>
        <p:pic>
          <p:nvPicPr>
            <p:cNvPr id="4" name="Picture 2" descr="C:\Users\Tsukasa\Documents\@Documents\@Management_Innovation_Exchange\Tama_Pictures\DSCN522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" r="4813" b="5482"/>
            <a:stretch/>
          </p:blipFill>
          <p:spPr bwMode="auto">
            <a:xfrm>
              <a:off x="323528" y="1552671"/>
              <a:ext cx="2304257" cy="3165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179512" y="787241"/>
              <a:ext cx="25922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/>
                <a:t>“Waku-Waku” (exciting) </a:t>
              </a:r>
              <a:r>
                <a:rPr lang="en-US" altLang="ja-JP" dirty="0" smtClean="0"/>
                <a:t/>
              </a:r>
              <a:br>
                <a:rPr lang="en-US" altLang="ja-JP" dirty="0" smtClean="0"/>
              </a:br>
              <a:r>
                <a:rPr lang="en-US" altLang="ja-JP" dirty="0" smtClean="0"/>
                <a:t>SNS</a:t>
              </a:r>
              <a:endParaRPr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771800" y="811938"/>
            <a:ext cx="3312368" cy="2844099"/>
            <a:chOff x="2771800" y="811938"/>
            <a:chExt cx="3312368" cy="2844099"/>
          </a:xfrm>
        </p:grpSpPr>
        <p:pic>
          <p:nvPicPr>
            <p:cNvPr id="5" name="Picture 2" descr="C:\Users\Tsukasa\Pictures\MIX_Video(Tama)\DSCN521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71800" y="1557186"/>
              <a:ext cx="3312368" cy="209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3131840" y="811938"/>
              <a:ext cx="25922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/>
                <a:t>“Open Terrace”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7072804"/>
      </p:ext>
    </p:extLst>
  </p:cSld>
  <p:clrMapOvr>
    <a:masterClrMapping/>
  </p:clrMapOvr>
  <p:transition advTm="51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292894"/>
          </a:xfrm>
        </p:spPr>
        <p:txBody>
          <a:bodyPr/>
          <a:lstStyle/>
          <a:p>
            <a:r>
              <a:rPr kumimoji="1" lang="en-US" altLang="ja-JP" dirty="0" smtClean="0"/>
              <a:t>“Waku-Waku” (exciting) SNS</a:t>
            </a:r>
            <a:endParaRPr kumimoji="1" lang="ja-JP" altLang="en-US" dirty="0"/>
          </a:p>
        </p:txBody>
      </p:sp>
      <p:pic>
        <p:nvPicPr>
          <p:cNvPr id="1026" name="Picture 2" descr="C:\Users\Tsukasa\Documents\@Documents\@Management_Innovation_Exchange\Tama_Pictures\DSCN5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r="4813" b="5482"/>
          <a:stretch/>
        </p:blipFill>
        <p:spPr bwMode="auto">
          <a:xfrm>
            <a:off x="107503" y="764000"/>
            <a:ext cx="2938237" cy="40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3296318" y="2283718"/>
            <a:ext cx="5740178" cy="480943"/>
            <a:chOff x="3296318" y="2497361"/>
            <a:chExt cx="5740178" cy="48094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885374" y="2537777"/>
              <a:ext cx="515112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Enjoy dating with your wife!</a:t>
              </a:r>
              <a:endParaRPr kumimoji="1" lang="ja-JP" altLang="en-US" sz="2000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318" y="2497361"/>
              <a:ext cx="446591" cy="480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グループ化 2"/>
          <p:cNvGrpSpPr/>
          <p:nvPr/>
        </p:nvGrpSpPr>
        <p:grpSpPr>
          <a:xfrm>
            <a:off x="3268960" y="627534"/>
            <a:ext cx="5767536" cy="1015663"/>
            <a:chOff x="3268960" y="699542"/>
            <a:chExt cx="5767536" cy="1015663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3885374" y="699542"/>
              <a:ext cx="5151122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I hurt my finger and have to give up playing Golf this weekend.  My wife is glad that I can go shopping with her instead!</a:t>
              </a:r>
              <a:endParaRPr kumimoji="1" lang="ja-JP" altLang="en-US" sz="2000" dirty="0"/>
            </a:p>
          </p:txBody>
        </p:sp>
        <p:pic>
          <p:nvPicPr>
            <p:cNvPr id="2050" name="Picture 2" descr="C:\Users\Tsukasa\AppData\Local\Microsoft\Windows\Temporary Internet Files\Content.Outlook\9KMZ88TR\p_yokotuka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960" y="997963"/>
              <a:ext cx="462002" cy="54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3295606" y="3088000"/>
            <a:ext cx="5740890" cy="707886"/>
            <a:chOff x="3295606" y="3052694"/>
            <a:chExt cx="5740890" cy="707886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3885374" y="3052694"/>
              <a:ext cx="515112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I saw a cool technology at a convention.</a:t>
              </a:r>
            </a:p>
            <a:p>
              <a:r>
                <a:rPr lang="en-US" altLang="ja-JP" sz="2000" dirty="0" smtClean="0"/>
                <a:t>Anyone interested?</a:t>
              </a:r>
              <a:endParaRPr kumimoji="1" lang="ja-JP" altLang="en-US" sz="2000" dirty="0"/>
            </a:p>
          </p:txBody>
        </p:sp>
        <p:pic>
          <p:nvPicPr>
            <p:cNvPr id="12" name="Picture 2" descr="C:\Users\Tsukasa\AppData\Local\Microsoft\Windows\Temporary Internet Files\Content.Outlook\9KMZ88TR\p_yokotuka0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90"/>
            <a:stretch/>
          </p:blipFill>
          <p:spPr bwMode="auto">
            <a:xfrm>
              <a:off x="3295606" y="3155288"/>
              <a:ext cx="466927" cy="50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グループ化 14"/>
          <p:cNvGrpSpPr/>
          <p:nvPr/>
        </p:nvGrpSpPr>
        <p:grpSpPr>
          <a:xfrm>
            <a:off x="3334273" y="4465765"/>
            <a:ext cx="5702223" cy="410241"/>
            <a:chOff x="3334273" y="4465765"/>
            <a:chExt cx="5702223" cy="410241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3885374" y="4475896"/>
              <a:ext cx="515112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Interesting! Can I join you?</a:t>
              </a:r>
              <a:endParaRPr kumimoji="1" lang="ja-JP" altLang="en-US" sz="2000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7" r="5741" b="34567"/>
            <a:stretch/>
          </p:blipFill>
          <p:spPr bwMode="auto">
            <a:xfrm>
              <a:off x="3334273" y="4465765"/>
              <a:ext cx="41637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3296318" y="3890694"/>
            <a:ext cx="5740178" cy="466813"/>
            <a:chOff x="3296318" y="3890694"/>
            <a:chExt cx="5740178" cy="466813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885374" y="3918184"/>
              <a:ext cx="515112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Yes! I’d like to pilot it in our project.</a:t>
              </a:r>
              <a:endParaRPr kumimoji="1" lang="ja-JP" altLang="en-US" sz="2000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6" r="9879" b="38958"/>
            <a:stretch/>
          </p:blipFill>
          <p:spPr bwMode="auto">
            <a:xfrm>
              <a:off x="3296318" y="3890694"/>
              <a:ext cx="492284" cy="466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グループ化 4"/>
          <p:cNvGrpSpPr/>
          <p:nvPr/>
        </p:nvGrpSpPr>
        <p:grpSpPr>
          <a:xfrm>
            <a:off x="3288791" y="1635646"/>
            <a:ext cx="5747705" cy="569574"/>
            <a:chOff x="3288791" y="1836242"/>
            <a:chExt cx="5747705" cy="56957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885374" y="1908250"/>
              <a:ext cx="515112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Sorry to hear that</a:t>
              </a:r>
              <a:endParaRPr kumimoji="1" lang="ja-JP" altLang="en-US" sz="2000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2" t="794" r="19391" b="18351"/>
            <a:stretch/>
          </p:blipFill>
          <p:spPr bwMode="auto">
            <a:xfrm>
              <a:off x="3288791" y="1836242"/>
              <a:ext cx="492284" cy="56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9212646"/>
      </p:ext>
    </p:extLst>
  </p:cSld>
  <p:clrMapOvr>
    <a:masterClrMapping/>
  </p:clrMapOvr>
  <p:transition advTm="104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Open Terrace</a:t>
            </a:r>
            <a:endParaRPr kumimoji="1" lang="ja-JP" altLang="en-US" sz="2800" dirty="0"/>
          </a:p>
        </p:txBody>
      </p:sp>
      <p:pic>
        <p:nvPicPr>
          <p:cNvPr id="3074" name="Picture 2" descr="C:\Users\Tsukasa\Pictures\MIX_Video(Tama)\DSCN52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3600" y="2366721"/>
            <a:ext cx="3606592" cy="22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83568" y="627534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Bulletin Boards for Board Members </a:t>
            </a:r>
            <a:r>
              <a:rPr lang="en-US" altLang="ja-JP" sz="2400" dirty="0" smtClean="0"/>
              <a:t>to share their thoughts, activities with employees</a:t>
            </a:r>
            <a:endParaRPr lang="ja-JP" altLang="en-US" sz="2400" dirty="0"/>
          </a:p>
        </p:txBody>
      </p:sp>
      <p:sp>
        <p:nvSpPr>
          <p:cNvPr id="5" name="四角形吹き出し 4"/>
          <p:cNvSpPr/>
          <p:nvPr/>
        </p:nvSpPr>
        <p:spPr bwMode="auto">
          <a:xfrm>
            <a:off x="6300192" y="2632805"/>
            <a:ext cx="2731163" cy="2237802"/>
          </a:xfrm>
          <a:prstGeom prst="wedgeRectCallout">
            <a:avLst>
              <a:gd name="adj1" fmla="val -59168"/>
              <a:gd name="adj2" fmla="val -2406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Poll:</a:t>
            </a:r>
            <a:b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What Pizza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do you like best?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aseline="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273050" lvl="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Margherita!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aseline="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266700"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/>
              <a:t>Marinara!!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273050"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/>
              <a:t>Quattro </a:t>
            </a:r>
            <a:r>
              <a:rPr lang="en-US" altLang="ja-JP" sz="1600" dirty="0" smtClean="0"/>
              <a:t>formaggi.</a:t>
            </a:r>
            <a:br>
              <a:rPr lang="en-US" altLang="ja-JP" sz="1600" dirty="0" smtClean="0"/>
            </a:br>
            <a:r>
              <a:rPr lang="en-US" altLang="ja-JP" sz="1600" dirty="0" smtClean="0"/>
              <a:t>I ate it in Rome.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四角形吹き出し 6"/>
          <p:cNvSpPr/>
          <p:nvPr/>
        </p:nvSpPr>
        <p:spPr bwMode="auto">
          <a:xfrm>
            <a:off x="35496" y="2014957"/>
            <a:ext cx="2695667" cy="2653301"/>
          </a:xfrm>
          <a:prstGeom prst="wedgeRectCallout">
            <a:avLst>
              <a:gd name="adj1" fmla="val 55190"/>
              <a:gd name="adj2" fmla="val -9905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 heard that 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“Tweeting EV” is under development. Anyone has an idea?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8731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I have detailed information</a:t>
            </a:r>
          </a:p>
          <a:p>
            <a:pPr marL="8731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dirty="0" smtClean="0">
                <a:latin typeface="Arial" charset="0"/>
                <a:ea typeface="ＭＳ Ｐゴシック" charset="-128"/>
              </a:rPr>
              <a:t>http://www.toyosan.co.jp</a:t>
            </a:r>
            <a:endParaRPr kumimoji="0" lang="en-US" altLang="ja-JP" sz="1100" dirty="0"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8731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We are thinking about kicking off a pilot project to study advanced SNS technology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四角形吹き出し 7"/>
          <p:cNvSpPr/>
          <p:nvPr/>
        </p:nvSpPr>
        <p:spPr bwMode="auto">
          <a:xfrm>
            <a:off x="5652120" y="1131590"/>
            <a:ext cx="2952328" cy="1252917"/>
          </a:xfrm>
          <a:prstGeom prst="wedgeRectCallout">
            <a:avLst>
              <a:gd name="adj1" fmla="val -55097"/>
              <a:gd name="adj2" fmla="val 9152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Let’s have a look at our peers’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Smartphone applications</a:t>
            </a:r>
            <a:endParaRPr kumimoji="0" lang="en-US" altLang="ja-JP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aseline="0" dirty="0" smtClean="0">
                <a:latin typeface="Arial" charset="0"/>
                <a:ea typeface="ＭＳ Ｐゴシック" charset="-128"/>
              </a:rPr>
              <a:t>--------------------------------------</a:t>
            </a:r>
          </a:p>
          <a:p>
            <a:pPr marL="273050" lvl="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latin typeface="Arial" charset="0"/>
                <a:ea typeface="ＭＳ Ｐゴシック" charset="-128"/>
              </a:rPr>
              <a:t>I’ve downloaded S’s one. Some cool function.</a:t>
            </a:r>
          </a:p>
        </p:txBody>
      </p:sp>
    </p:spTree>
    <p:extLst>
      <p:ext uri="{BB962C8B-B14F-4D97-AF65-F5344CB8AC3E}">
        <p14:creationId xmlns:p14="http://schemas.microsoft.com/office/powerpoint/2010/main" val="2013591161"/>
      </p:ext>
    </p:extLst>
  </p:cSld>
  <p:clrMapOvr>
    <a:masterClrMapping/>
  </p:clrMapOvr>
  <p:transition advTm="127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 autoUpdateAnimBg="0"/>
      <p:bldP spid="7" grpId="0" build="p" animBg="1"/>
      <p:bldP spid="8" grpId="0" build="p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“Otasuketter”(Helping Twitter): Random Q&amp;A, Help and Chat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14978" r="9258"/>
          <a:stretch/>
        </p:blipFill>
        <p:spPr bwMode="auto">
          <a:xfrm>
            <a:off x="107504" y="642045"/>
            <a:ext cx="4125643" cy="437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205616"/>
            <a:ext cx="269759" cy="29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614547"/>
            <a:ext cx="286937" cy="26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4227934"/>
            <a:ext cx="28803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四角形吹き出し 3"/>
          <p:cNvSpPr/>
          <p:nvPr/>
        </p:nvSpPr>
        <p:spPr bwMode="auto">
          <a:xfrm>
            <a:off x="3851920" y="1923678"/>
            <a:ext cx="5256584" cy="360040"/>
          </a:xfrm>
          <a:prstGeom prst="wedgeRectCallout">
            <a:avLst>
              <a:gd name="adj1" fmla="val -66358"/>
              <a:gd name="adj2" fmla="val 5613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Anyone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has a “easy-go”s manual?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四角形吹き出し 9"/>
          <p:cNvSpPr/>
          <p:nvPr/>
        </p:nvSpPr>
        <p:spPr bwMode="auto">
          <a:xfrm>
            <a:off x="3851920" y="2355726"/>
            <a:ext cx="5256584" cy="360040"/>
          </a:xfrm>
          <a:prstGeom prst="wedgeRectCallout">
            <a:avLst>
              <a:gd name="adj1" fmla="val -66855"/>
              <a:gd name="adj2" fmla="val 5637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Uploaded a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patch for Sysco rev597 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四角形吹き出し 10"/>
          <p:cNvSpPr/>
          <p:nvPr/>
        </p:nvSpPr>
        <p:spPr bwMode="auto">
          <a:xfrm>
            <a:off x="3851920" y="2787774"/>
            <a:ext cx="5256584" cy="360040"/>
          </a:xfrm>
          <a:prstGeom prst="wedgeRectCallout">
            <a:avLst>
              <a:gd name="adj1" fmla="val -67006"/>
              <a:gd name="adj2" fmla="val 64361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How the customer code set at contract procedure?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四角形吹き出し 11"/>
          <p:cNvSpPr/>
          <p:nvPr/>
        </p:nvSpPr>
        <p:spPr bwMode="auto">
          <a:xfrm>
            <a:off x="3851920" y="3219822"/>
            <a:ext cx="5256584" cy="360040"/>
          </a:xfrm>
          <a:prstGeom prst="wedgeRectCallout">
            <a:avLst>
              <a:gd name="adj1" fmla="val -67442"/>
              <a:gd name="adj2" fmla="val 52171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Enjoyed Advance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Seminar “IT Trends”!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四角形吹き出し 12"/>
          <p:cNvSpPr/>
          <p:nvPr/>
        </p:nvSpPr>
        <p:spPr bwMode="auto">
          <a:xfrm>
            <a:off x="3851920" y="3651870"/>
            <a:ext cx="5256584" cy="360040"/>
          </a:xfrm>
          <a:prstGeom prst="wedgeRectCallout">
            <a:avLst>
              <a:gd name="adj1" fmla="val -67774"/>
              <a:gd name="adj2" fmla="val 50139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When are you going?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四角形吹き出し 13"/>
          <p:cNvSpPr/>
          <p:nvPr/>
        </p:nvSpPr>
        <p:spPr bwMode="auto">
          <a:xfrm>
            <a:off x="3851920" y="4083918"/>
            <a:ext cx="5256584" cy="360040"/>
          </a:xfrm>
          <a:prstGeom prst="wedgeRectCallout">
            <a:avLst>
              <a:gd name="adj1" fmla="val -66607"/>
              <a:gd name="adj2" fmla="val 3591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Going to speak at MS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四角形吹き出し 14"/>
          <p:cNvSpPr/>
          <p:nvPr/>
        </p:nvSpPr>
        <p:spPr bwMode="auto">
          <a:xfrm>
            <a:off x="3851920" y="4558386"/>
            <a:ext cx="5256584" cy="360040"/>
          </a:xfrm>
          <a:prstGeom prst="wedgeRectCallout">
            <a:avLst>
              <a:gd name="adj1" fmla="val -67217"/>
              <a:gd name="adj2" fmla="val -6751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Take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it easy!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b="37681"/>
          <a:stretch/>
        </p:blipFill>
        <p:spPr bwMode="auto">
          <a:xfrm>
            <a:off x="323528" y="3063051"/>
            <a:ext cx="275434" cy="2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b="37681"/>
          <a:stretch/>
        </p:blipFill>
        <p:spPr bwMode="auto">
          <a:xfrm>
            <a:off x="317853" y="3850607"/>
            <a:ext cx="275434" cy="2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b="37681"/>
          <a:stretch/>
        </p:blipFill>
        <p:spPr bwMode="auto">
          <a:xfrm>
            <a:off x="317853" y="4600022"/>
            <a:ext cx="275434" cy="2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549363"/>
      </p:ext>
    </p:extLst>
  </p:cSld>
  <p:clrMapOvr>
    <a:masterClrMapping/>
  </p:clrMapOvr>
  <p:transition advTm="7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144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67559" y="362606"/>
            <a:ext cx="774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“Real” Bulletin Board in the Cafeteria</a:t>
            </a:r>
            <a:endParaRPr kumimoji="1"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9770836"/>
      </p:ext>
    </p:extLst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000712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314894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67266"/>
      </p:ext>
    </p:extLst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8266"/>
            <a:ext cx="8012388" cy="450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38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Happy Work &amp; Life Style Project（通称ハピプロ）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272807" cy="9014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39552" y="1385643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Diversity &amp; Inclusion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1348" y="2048530"/>
            <a:ext cx="372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Work &amp; Life Synergy</a:t>
            </a:r>
            <a:endParaRPr kumimoji="1" lang="ja-JP" altLang="en-US" sz="2800" dirty="0"/>
          </a:p>
        </p:txBody>
      </p:sp>
      <p:pic>
        <p:nvPicPr>
          <p:cNvPr id="6" name="図 5" descr="http://www.tmn-systems.co.jp/recruit_2010/images/inner_project/diversity/diversity_photo0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14173" y="3718376"/>
            <a:ext cx="1341803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981963" y="275543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Career Development</a:t>
            </a:r>
            <a:endParaRPr kumimoji="1" lang="ja-JP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3598"/>
            <a:ext cx="26003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935">
            <a:off x="7559106" y="3816874"/>
            <a:ext cx="1279638" cy="9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812">
            <a:off x="291551" y="3388469"/>
            <a:ext cx="2458482" cy="14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254">
            <a:off x="5087220" y="3374642"/>
            <a:ext cx="2177237" cy="149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662297"/>
      </p:ext>
    </p:extLst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 bwMode="auto">
          <a:xfrm>
            <a:off x="755576" y="2345163"/>
            <a:ext cx="1961214" cy="66668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Diversity and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 Inclusion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755576" y="1131590"/>
            <a:ext cx="1961214" cy="66668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Autonomy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6427210" y="1131590"/>
            <a:ext cx="1961214" cy="66668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Innovation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602956" y="195486"/>
            <a:ext cx="1961214" cy="66668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Motivation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429691" y="913765"/>
            <a:ext cx="1082820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HR Reform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950869" y="1369226"/>
            <a:ext cx="117216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“Visit Users”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4296702" y="1377489"/>
            <a:ext cx="159966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Scrum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709856" y="1964215"/>
            <a:ext cx="172428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Exciting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2533482" y="1975313"/>
            <a:ext cx="109425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Community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>
            <a:off x="3602956" y="3128459"/>
            <a:ext cx="1961214" cy="66668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Communication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&amp; Collaboration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3936362" y="2694966"/>
            <a:ext cx="1221711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Internal SNS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478162" y="2519012"/>
            <a:ext cx="1349163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Happy Project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4987629" y="913765"/>
            <a:ext cx="115308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Next Dream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円/楕円 17"/>
          <p:cNvSpPr/>
          <p:nvPr/>
        </p:nvSpPr>
        <p:spPr bwMode="auto">
          <a:xfrm>
            <a:off x="6427210" y="2345163"/>
            <a:ext cx="1961214" cy="66668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226593" y="2889032"/>
            <a:ext cx="130177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Social Events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5564170" y="1953511"/>
            <a:ext cx="132792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Future Center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901209" y="3016477"/>
            <a:ext cx="1605371" cy="457246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anchor="ctr" anchorCtr="0">
            <a:noAutofit/>
          </a:bodyPr>
          <a:lstStyle/>
          <a:p>
            <a:r>
              <a:rPr kumimoji="0" lang="en-US" altLang="ja-JP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Smile </a:t>
            </a:r>
            <a:endParaRPr lang="ja-JP" altLang="en-US" sz="1400" dirty="0"/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591808" y="3030606"/>
            <a:ext cx="892761" cy="428988"/>
          </a:xfrm>
          <a:prstGeom prst="round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CAFÉ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dirty="0" smtClean="0">
                <a:latin typeface="Arial" charset="0"/>
                <a:ea typeface="ＭＳ Ｐゴシック" charset="-128"/>
              </a:rPr>
              <a:t>Relax Room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Office</a:t>
            </a:r>
            <a:endParaRPr kumimoji="0" lang="ja-JP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4251" y="4029457"/>
            <a:ext cx="814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How those projects are related?</a:t>
            </a:r>
            <a:endParaRPr kumimoji="1" lang="ja-JP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8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8" grpId="0" animBg="1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 bwMode="auto">
          <a:xfrm>
            <a:off x="755576" y="2345163"/>
            <a:ext cx="1961214" cy="66668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Diversity and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 Inclusion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755576" y="1131590"/>
            <a:ext cx="1961214" cy="66668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Autonomy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6427210" y="1131590"/>
            <a:ext cx="1961214" cy="66668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Innovation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602956" y="195486"/>
            <a:ext cx="1961214" cy="66668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Motivation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429691" y="913765"/>
            <a:ext cx="1082820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HR Reform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950869" y="1369226"/>
            <a:ext cx="117216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“Visit Users”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4296702" y="1377489"/>
            <a:ext cx="159966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Scrum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709856" y="1964215"/>
            <a:ext cx="172428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Exciting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2533482" y="1975313"/>
            <a:ext cx="109425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Community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>
            <a:off x="3602956" y="3128459"/>
            <a:ext cx="1961214" cy="66668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Communication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&amp; Collaboration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3936362" y="2694966"/>
            <a:ext cx="1221711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Internal SNS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478162" y="2519012"/>
            <a:ext cx="1349163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Happy Project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4987629" y="913765"/>
            <a:ext cx="115308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Next Dream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円/楕円 17"/>
          <p:cNvSpPr/>
          <p:nvPr/>
        </p:nvSpPr>
        <p:spPr bwMode="auto">
          <a:xfrm>
            <a:off x="6427210" y="2345163"/>
            <a:ext cx="1961214" cy="66668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226593" y="2889032"/>
            <a:ext cx="130177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Social Events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5564170" y="1953511"/>
            <a:ext cx="132792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Future Center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901209" y="3016477"/>
            <a:ext cx="1605371" cy="457246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anchor="ctr" anchorCtr="0">
            <a:noAutofit/>
          </a:bodyPr>
          <a:lstStyle/>
          <a:p>
            <a:r>
              <a:rPr kumimoji="0" lang="en-US" altLang="ja-JP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Smile </a:t>
            </a:r>
            <a:endParaRPr lang="ja-JP" altLang="en-US" sz="1400" dirty="0"/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591808" y="3030606"/>
            <a:ext cx="892761" cy="428988"/>
          </a:xfrm>
          <a:prstGeom prst="round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CAFÉ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dirty="0" smtClean="0">
                <a:latin typeface="Arial" charset="0"/>
                <a:ea typeface="ＭＳ Ｐゴシック" charset="-128"/>
              </a:rPr>
              <a:t>Relax Room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Office</a:t>
            </a:r>
            <a:endParaRPr kumimoji="0" lang="ja-JP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4251" y="4029457"/>
            <a:ext cx="814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What is the aim?</a:t>
            </a:r>
            <a:endParaRPr kumimoji="1" lang="ja-JP" altLang="en-US" sz="2400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79512" y="195487"/>
            <a:ext cx="8784976" cy="367240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41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00">
        <p:fade/>
      </p:transition>
    </mc:Choice>
    <mc:Fallback>
      <p:transition spd="med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 bwMode="auto">
          <a:xfrm>
            <a:off x="755576" y="2345163"/>
            <a:ext cx="1961214" cy="66668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indent="0"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Diversity and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 Inclusion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755576" y="1131590"/>
            <a:ext cx="1961214" cy="66668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Autonomy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6427210" y="1131590"/>
            <a:ext cx="1961214" cy="66668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Innovation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602956" y="195486"/>
            <a:ext cx="1961214" cy="666686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Motivation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429691" y="913765"/>
            <a:ext cx="1082820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HR Reform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950869" y="1369226"/>
            <a:ext cx="117216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“Visit Users”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4296702" y="1377489"/>
            <a:ext cx="159966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Scrum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709856" y="1964215"/>
            <a:ext cx="172428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Exciting Workstyle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2533482" y="1975313"/>
            <a:ext cx="1094258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Community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>
            <a:off x="3602956" y="3128459"/>
            <a:ext cx="1961214" cy="66668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latin typeface="Arial" charset="0"/>
                <a:ea typeface="ＭＳ Ｐゴシック" charset="-128"/>
              </a:rPr>
              <a:t>Communication</a:t>
            </a:r>
            <a:br>
              <a:rPr kumimoji="0" lang="en-US" altLang="ja-JP" dirty="0">
                <a:latin typeface="Arial" charset="0"/>
                <a:ea typeface="ＭＳ Ｐゴシック" charset="-128"/>
              </a:rPr>
            </a:br>
            <a:r>
              <a:rPr kumimoji="0" lang="en-US" altLang="ja-JP" dirty="0">
                <a:latin typeface="Arial" charset="0"/>
                <a:ea typeface="ＭＳ Ｐゴシック" charset="-128"/>
              </a:rPr>
              <a:t>&amp; Collaboration</a:t>
            </a:r>
            <a:endParaRPr kumimoji="0"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3936362" y="2694966"/>
            <a:ext cx="1221711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Internal SNS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478162" y="2519012"/>
            <a:ext cx="1349163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Happy Project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4987629" y="913765"/>
            <a:ext cx="115308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Next Dream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円/楕円 17"/>
          <p:cNvSpPr/>
          <p:nvPr/>
        </p:nvSpPr>
        <p:spPr bwMode="auto">
          <a:xfrm>
            <a:off x="6427210" y="2345163"/>
            <a:ext cx="1961214" cy="66668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18000" tIns="10800" rIns="18000" bIns="10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Fun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226593" y="2889032"/>
            <a:ext cx="1301777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Social Events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5564170" y="1953511"/>
            <a:ext cx="1327922" cy="296546"/>
          </a:xfrm>
          <a:prstGeom prst="round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Future Center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901209" y="3016477"/>
            <a:ext cx="1605371" cy="457246"/>
          </a:xfrm>
          <a:prstGeom prst="round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anchor="ctr" anchorCtr="0">
            <a:noAutofit/>
          </a:bodyPr>
          <a:lstStyle/>
          <a:p>
            <a:r>
              <a:rPr kumimoji="0" lang="en-US" altLang="ja-JP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Smile </a:t>
            </a:r>
            <a:endParaRPr lang="ja-JP" altLang="en-US" sz="1400" dirty="0"/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591808" y="3030606"/>
            <a:ext cx="892761" cy="428988"/>
          </a:xfrm>
          <a:prstGeom prst="round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CAFÉ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dirty="0" smtClean="0">
                <a:latin typeface="Arial" charset="0"/>
                <a:ea typeface="ＭＳ Ｐゴシック" charset="-128"/>
              </a:rPr>
              <a:t>Relax Room</a:t>
            </a:r>
          </a:p>
          <a:p>
            <a:pPr marL="0" marR="0" indent="0" algn="ctr" defTabSz="914400" rtl="0" eaLnBrk="1" fontAlgn="base" latinLnBrk="0" hangingPunct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Office</a:t>
            </a:r>
            <a:endParaRPr kumimoji="0" lang="ja-JP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4251" y="4029457"/>
            <a:ext cx="814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What is the aim?</a:t>
            </a:r>
            <a:endParaRPr kumimoji="1" lang="ja-JP" altLang="en-US" sz="2400" dirty="0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 rot="5400000">
            <a:off x="3928336" y="1799418"/>
            <a:ext cx="1311492" cy="4872380"/>
          </a:xfrm>
          <a:custGeom>
            <a:avLst/>
            <a:gdLst>
              <a:gd name="T0" fmla="*/ 86 w 3922"/>
              <a:gd name="T1" fmla="*/ 45 h 1904"/>
              <a:gd name="T2" fmla="*/ 204 w 3922"/>
              <a:gd name="T3" fmla="*/ 105 h 1904"/>
              <a:gd name="T4" fmla="*/ 295 w 3922"/>
              <a:gd name="T5" fmla="*/ 148 h 1904"/>
              <a:gd name="T6" fmla="*/ 422 w 3922"/>
              <a:gd name="T7" fmla="*/ 204 h 1904"/>
              <a:gd name="T8" fmla="*/ 555 w 3922"/>
              <a:gd name="T9" fmla="*/ 259 h 1904"/>
              <a:gd name="T10" fmla="*/ 656 w 3922"/>
              <a:gd name="T11" fmla="*/ 298 h 1904"/>
              <a:gd name="T12" fmla="*/ 760 w 3922"/>
              <a:gd name="T13" fmla="*/ 337 h 1904"/>
              <a:gd name="T14" fmla="*/ 868 w 3922"/>
              <a:gd name="T15" fmla="*/ 375 h 1904"/>
              <a:gd name="T16" fmla="*/ 1016 w 3922"/>
              <a:gd name="T17" fmla="*/ 423 h 1904"/>
              <a:gd name="T18" fmla="*/ 1130 w 3922"/>
              <a:gd name="T19" fmla="*/ 459 h 1904"/>
              <a:gd name="T20" fmla="*/ 1285 w 3922"/>
              <a:gd name="T21" fmla="*/ 504 h 1904"/>
              <a:gd name="T22" fmla="*/ 1404 w 3922"/>
              <a:gd name="T23" fmla="*/ 537 h 1904"/>
              <a:gd name="T24" fmla="*/ 1569 w 3922"/>
              <a:gd name="T25" fmla="*/ 579 h 1904"/>
              <a:gd name="T26" fmla="*/ 1677 w 3922"/>
              <a:gd name="T27" fmla="*/ 605 h 1904"/>
              <a:gd name="T28" fmla="*/ 1806 w 3922"/>
              <a:gd name="T29" fmla="*/ 635 h 1904"/>
              <a:gd name="T30" fmla="*/ 2071 w 3922"/>
              <a:gd name="T31" fmla="*/ 693 h 1904"/>
              <a:gd name="T32" fmla="*/ 2208 w 3922"/>
              <a:gd name="T33" fmla="*/ 719 h 1904"/>
              <a:gd name="T34" fmla="*/ 2394 w 3922"/>
              <a:gd name="T35" fmla="*/ 753 h 1904"/>
              <a:gd name="T36" fmla="*/ 2536 w 3922"/>
              <a:gd name="T37" fmla="*/ 777 h 1904"/>
              <a:gd name="T38" fmla="*/ 2732 w 3922"/>
              <a:gd name="T39" fmla="*/ 809 h 1904"/>
              <a:gd name="T40" fmla="*/ 2882 w 3922"/>
              <a:gd name="T41" fmla="*/ 832 h 1904"/>
              <a:gd name="T42" fmla="*/ 3138 w 3922"/>
              <a:gd name="T43" fmla="*/ 866 h 1904"/>
              <a:gd name="T44" fmla="*/ 3294 w 3922"/>
              <a:gd name="T45" fmla="*/ 886 h 1904"/>
              <a:gd name="T46" fmla="*/ 3507 w 3922"/>
              <a:gd name="T47" fmla="*/ 912 h 1904"/>
              <a:gd name="T48" fmla="*/ 3836 w 3922"/>
              <a:gd name="T49" fmla="*/ 944 h 1904"/>
              <a:gd name="T50" fmla="*/ 3810 w 3922"/>
              <a:gd name="T51" fmla="*/ 964 h 1904"/>
              <a:gd name="T52" fmla="*/ 3646 w 3922"/>
              <a:gd name="T53" fmla="*/ 980 h 1904"/>
              <a:gd name="T54" fmla="*/ 3483 w 3922"/>
              <a:gd name="T55" fmla="*/ 996 h 1904"/>
              <a:gd name="T56" fmla="*/ 3322 w 3922"/>
              <a:gd name="T57" fmla="*/ 1016 h 1904"/>
              <a:gd name="T58" fmla="*/ 3061 w 3922"/>
              <a:gd name="T59" fmla="*/ 1049 h 1904"/>
              <a:gd name="T60" fmla="*/ 2809 w 3922"/>
              <a:gd name="T61" fmla="*/ 1084 h 1904"/>
              <a:gd name="T62" fmla="*/ 2661 w 3922"/>
              <a:gd name="T63" fmla="*/ 1106 h 1904"/>
              <a:gd name="T64" fmla="*/ 2467 w 3922"/>
              <a:gd name="T65" fmla="*/ 1137 h 1904"/>
              <a:gd name="T66" fmla="*/ 2278 w 3922"/>
              <a:gd name="T67" fmla="*/ 1172 h 1904"/>
              <a:gd name="T68" fmla="*/ 2140 w 3922"/>
              <a:gd name="T69" fmla="*/ 1198 h 1904"/>
              <a:gd name="T70" fmla="*/ 1961 w 3922"/>
              <a:gd name="T71" fmla="*/ 1235 h 1904"/>
              <a:gd name="T72" fmla="*/ 1828 w 3922"/>
              <a:gd name="T73" fmla="*/ 1263 h 1904"/>
              <a:gd name="T74" fmla="*/ 1657 w 3922"/>
              <a:gd name="T75" fmla="*/ 1303 h 1904"/>
              <a:gd name="T76" fmla="*/ 1550 w 3922"/>
              <a:gd name="T77" fmla="*/ 1329 h 1904"/>
              <a:gd name="T78" fmla="*/ 1388 w 3922"/>
              <a:gd name="T79" fmla="*/ 1372 h 1904"/>
              <a:gd name="T80" fmla="*/ 1227 w 3922"/>
              <a:gd name="T81" fmla="*/ 1417 h 1904"/>
              <a:gd name="T82" fmla="*/ 1111 w 3922"/>
              <a:gd name="T83" fmla="*/ 1451 h 1904"/>
              <a:gd name="T84" fmla="*/ 962 w 3922"/>
              <a:gd name="T85" fmla="*/ 1499 h 1904"/>
              <a:gd name="T86" fmla="*/ 852 w 3922"/>
              <a:gd name="T87" fmla="*/ 1534 h 1904"/>
              <a:gd name="T88" fmla="*/ 710 w 3922"/>
              <a:gd name="T89" fmla="*/ 1585 h 1904"/>
              <a:gd name="T90" fmla="*/ 573 w 3922"/>
              <a:gd name="T91" fmla="*/ 1638 h 1904"/>
              <a:gd name="T92" fmla="*/ 409 w 3922"/>
              <a:gd name="T93" fmla="*/ 1706 h 1904"/>
              <a:gd name="T94" fmla="*/ 314 w 3922"/>
              <a:gd name="T95" fmla="*/ 1748 h 1904"/>
              <a:gd name="T96" fmla="*/ 220 w 3922"/>
              <a:gd name="T97" fmla="*/ 1792 h 1904"/>
              <a:gd name="T98" fmla="*/ 101 w 3922"/>
              <a:gd name="T99" fmla="*/ 1851 h 1904"/>
              <a:gd name="T100" fmla="*/ 15 w 3922"/>
              <a:gd name="T101" fmla="*/ 1896 h 1904"/>
              <a:gd name="T102" fmla="*/ 0 w 3922"/>
              <a:gd name="T103" fmla="*/ 0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922" h="1904">
                <a:moveTo>
                  <a:pt x="0" y="0"/>
                </a:moveTo>
                <a:lnTo>
                  <a:pt x="56" y="30"/>
                </a:lnTo>
                <a:lnTo>
                  <a:pt x="86" y="45"/>
                </a:lnTo>
                <a:lnTo>
                  <a:pt x="114" y="60"/>
                </a:lnTo>
                <a:lnTo>
                  <a:pt x="174" y="90"/>
                </a:lnTo>
                <a:lnTo>
                  <a:pt x="204" y="105"/>
                </a:lnTo>
                <a:lnTo>
                  <a:pt x="233" y="119"/>
                </a:lnTo>
                <a:lnTo>
                  <a:pt x="265" y="134"/>
                </a:lnTo>
                <a:lnTo>
                  <a:pt x="295" y="148"/>
                </a:lnTo>
                <a:lnTo>
                  <a:pt x="327" y="163"/>
                </a:lnTo>
                <a:lnTo>
                  <a:pt x="390" y="190"/>
                </a:lnTo>
                <a:lnTo>
                  <a:pt x="422" y="204"/>
                </a:lnTo>
                <a:lnTo>
                  <a:pt x="456" y="218"/>
                </a:lnTo>
                <a:lnTo>
                  <a:pt x="487" y="231"/>
                </a:lnTo>
                <a:lnTo>
                  <a:pt x="555" y="259"/>
                </a:lnTo>
                <a:lnTo>
                  <a:pt x="588" y="272"/>
                </a:lnTo>
                <a:lnTo>
                  <a:pt x="622" y="285"/>
                </a:lnTo>
                <a:lnTo>
                  <a:pt x="656" y="298"/>
                </a:lnTo>
                <a:lnTo>
                  <a:pt x="691" y="311"/>
                </a:lnTo>
                <a:lnTo>
                  <a:pt x="727" y="324"/>
                </a:lnTo>
                <a:lnTo>
                  <a:pt x="760" y="337"/>
                </a:lnTo>
                <a:lnTo>
                  <a:pt x="796" y="349"/>
                </a:lnTo>
                <a:lnTo>
                  <a:pt x="833" y="361"/>
                </a:lnTo>
                <a:lnTo>
                  <a:pt x="868" y="375"/>
                </a:lnTo>
                <a:lnTo>
                  <a:pt x="904" y="387"/>
                </a:lnTo>
                <a:lnTo>
                  <a:pt x="941" y="398"/>
                </a:lnTo>
                <a:lnTo>
                  <a:pt x="1016" y="423"/>
                </a:lnTo>
                <a:lnTo>
                  <a:pt x="1053" y="435"/>
                </a:lnTo>
                <a:lnTo>
                  <a:pt x="1091" y="446"/>
                </a:lnTo>
                <a:lnTo>
                  <a:pt x="1130" y="459"/>
                </a:lnTo>
                <a:lnTo>
                  <a:pt x="1167" y="469"/>
                </a:lnTo>
                <a:lnTo>
                  <a:pt x="1206" y="482"/>
                </a:lnTo>
                <a:lnTo>
                  <a:pt x="1285" y="504"/>
                </a:lnTo>
                <a:lnTo>
                  <a:pt x="1324" y="515"/>
                </a:lnTo>
                <a:lnTo>
                  <a:pt x="1365" y="526"/>
                </a:lnTo>
                <a:lnTo>
                  <a:pt x="1404" y="537"/>
                </a:lnTo>
                <a:lnTo>
                  <a:pt x="1487" y="558"/>
                </a:lnTo>
                <a:lnTo>
                  <a:pt x="1528" y="569"/>
                </a:lnTo>
                <a:lnTo>
                  <a:pt x="1569" y="579"/>
                </a:lnTo>
                <a:lnTo>
                  <a:pt x="1612" y="590"/>
                </a:lnTo>
                <a:lnTo>
                  <a:pt x="1634" y="595"/>
                </a:lnTo>
                <a:lnTo>
                  <a:pt x="1677" y="605"/>
                </a:lnTo>
                <a:lnTo>
                  <a:pt x="1718" y="616"/>
                </a:lnTo>
                <a:lnTo>
                  <a:pt x="1761" y="626"/>
                </a:lnTo>
                <a:lnTo>
                  <a:pt x="1806" y="635"/>
                </a:lnTo>
                <a:lnTo>
                  <a:pt x="1892" y="654"/>
                </a:lnTo>
                <a:lnTo>
                  <a:pt x="1982" y="673"/>
                </a:lnTo>
                <a:lnTo>
                  <a:pt x="2071" y="693"/>
                </a:lnTo>
                <a:lnTo>
                  <a:pt x="2116" y="701"/>
                </a:lnTo>
                <a:lnTo>
                  <a:pt x="2161" y="710"/>
                </a:lnTo>
                <a:lnTo>
                  <a:pt x="2208" y="719"/>
                </a:lnTo>
                <a:lnTo>
                  <a:pt x="2254" y="728"/>
                </a:lnTo>
                <a:lnTo>
                  <a:pt x="2348" y="745"/>
                </a:lnTo>
                <a:lnTo>
                  <a:pt x="2394" y="753"/>
                </a:lnTo>
                <a:lnTo>
                  <a:pt x="2441" y="762"/>
                </a:lnTo>
                <a:lnTo>
                  <a:pt x="2490" y="771"/>
                </a:lnTo>
                <a:lnTo>
                  <a:pt x="2536" y="777"/>
                </a:lnTo>
                <a:lnTo>
                  <a:pt x="2633" y="794"/>
                </a:lnTo>
                <a:lnTo>
                  <a:pt x="2684" y="802"/>
                </a:lnTo>
                <a:lnTo>
                  <a:pt x="2732" y="809"/>
                </a:lnTo>
                <a:lnTo>
                  <a:pt x="2781" y="817"/>
                </a:lnTo>
                <a:lnTo>
                  <a:pt x="2831" y="824"/>
                </a:lnTo>
                <a:lnTo>
                  <a:pt x="2882" y="832"/>
                </a:lnTo>
                <a:lnTo>
                  <a:pt x="2983" y="846"/>
                </a:lnTo>
                <a:lnTo>
                  <a:pt x="3033" y="853"/>
                </a:lnTo>
                <a:lnTo>
                  <a:pt x="3138" y="866"/>
                </a:lnTo>
                <a:lnTo>
                  <a:pt x="3188" y="873"/>
                </a:lnTo>
                <a:lnTo>
                  <a:pt x="3240" y="880"/>
                </a:lnTo>
                <a:lnTo>
                  <a:pt x="3294" y="886"/>
                </a:lnTo>
                <a:lnTo>
                  <a:pt x="3399" y="899"/>
                </a:lnTo>
                <a:lnTo>
                  <a:pt x="3453" y="905"/>
                </a:lnTo>
                <a:lnTo>
                  <a:pt x="3507" y="912"/>
                </a:lnTo>
                <a:lnTo>
                  <a:pt x="3616" y="923"/>
                </a:lnTo>
                <a:lnTo>
                  <a:pt x="3724" y="934"/>
                </a:lnTo>
                <a:lnTo>
                  <a:pt x="3836" y="944"/>
                </a:lnTo>
                <a:lnTo>
                  <a:pt x="3892" y="950"/>
                </a:lnTo>
                <a:lnTo>
                  <a:pt x="3922" y="953"/>
                </a:lnTo>
                <a:lnTo>
                  <a:pt x="3810" y="964"/>
                </a:lnTo>
                <a:lnTo>
                  <a:pt x="3754" y="968"/>
                </a:lnTo>
                <a:lnTo>
                  <a:pt x="3700" y="973"/>
                </a:lnTo>
                <a:lnTo>
                  <a:pt x="3646" y="980"/>
                </a:lnTo>
                <a:lnTo>
                  <a:pt x="3590" y="986"/>
                </a:lnTo>
                <a:lnTo>
                  <a:pt x="3535" y="991"/>
                </a:lnTo>
                <a:lnTo>
                  <a:pt x="3483" y="996"/>
                </a:lnTo>
                <a:lnTo>
                  <a:pt x="3429" y="1003"/>
                </a:lnTo>
                <a:lnTo>
                  <a:pt x="3375" y="1009"/>
                </a:lnTo>
                <a:lnTo>
                  <a:pt x="3322" y="1016"/>
                </a:lnTo>
                <a:lnTo>
                  <a:pt x="3270" y="1021"/>
                </a:lnTo>
                <a:lnTo>
                  <a:pt x="3166" y="1035"/>
                </a:lnTo>
                <a:lnTo>
                  <a:pt x="3061" y="1049"/>
                </a:lnTo>
                <a:lnTo>
                  <a:pt x="2960" y="1062"/>
                </a:lnTo>
                <a:lnTo>
                  <a:pt x="2859" y="1076"/>
                </a:lnTo>
                <a:lnTo>
                  <a:pt x="2809" y="1084"/>
                </a:lnTo>
                <a:lnTo>
                  <a:pt x="2758" y="1091"/>
                </a:lnTo>
                <a:lnTo>
                  <a:pt x="2710" y="1099"/>
                </a:lnTo>
                <a:lnTo>
                  <a:pt x="2661" y="1106"/>
                </a:lnTo>
                <a:lnTo>
                  <a:pt x="2564" y="1122"/>
                </a:lnTo>
                <a:lnTo>
                  <a:pt x="2516" y="1131"/>
                </a:lnTo>
                <a:lnTo>
                  <a:pt x="2467" y="1137"/>
                </a:lnTo>
                <a:lnTo>
                  <a:pt x="2420" y="1146"/>
                </a:lnTo>
                <a:lnTo>
                  <a:pt x="2372" y="1155"/>
                </a:lnTo>
                <a:lnTo>
                  <a:pt x="2278" y="1172"/>
                </a:lnTo>
                <a:lnTo>
                  <a:pt x="2232" y="1180"/>
                </a:lnTo>
                <a:lnTo>
                  <a:pt x="2187" y="1189"/>
                </a:lnTo>
                <a:lnTo>
                  <a:pt x="2140" y="1198"/>
                </a:lnTo>
                <a:lnTo>
                  <a:pt x="2095" y="1207"/>
                </a:lnTo>
                <a:lnTo>
                  <a:pt x="2051" y="1215"/>
                </a:lnTo>
                <a:lnTo>
                  <a:pt x="1961" y="1235"/>
                </a:lnTo>
                <a:lnTo>
                  <a:pt x="1916" y="1244"/>
                </a:lnTo>
                <a:lnTo>
                  <a:pt x="1873" y="1254"/>
                </a:lnTo>
                <a:lnTo>
                  <a:pt x="1828" y="1263"/>
                </a:lnTo>
                <a:lnTo>
                  <a:pt x="1742" y="1283"/>
                </a:lnTo>
                <a:lnTo>
                  <a:pt x="1700" y="1294"/>
                </a:lnTo>
                <a:lnTo>
                  <a:pt x="1657" y="1303"/>
                </a:lnTo>
                <a:lnTo>
                  <a:pt x="1634" y="1309"/>
                </a:lnTo>
                <a:lnTo>
                  <a:pt x="1593" y="1320"/>
                </a:lnTo>
                <a:lnTo>
                  <a:pt x="1550" y="1329"/>
                </a:lnTo>
                <a:lnTo>
                  <a:pt x="1468" y="1351"/>
                </a:lnTo>
                <a:lnTo>
                  <a:pt x="1427" y="1361"/>
                </a:lnTo>
                <a:lnTo>
                  <a:pt x="1388" y="1372"/>
                </a:lnTo>
                <a:lnTo>
                  <a:pt x="1347" y="1382"/>
                </a:lnTo>
                <a:lnTo>
                  <a:pt x="1268" y="1404"/>
                </a:lnTo>
                <a:lnTo>
                  <a:pt x="1227" y="1417"/>
                </a:lnTo>
                <a:lnTo>
                  <a:pt x="1190" y="1428"/>
                </a:lnTo>
                <a:lnTo>
                  <a:pt x="1150" y="1439"/>
                </a:lnTo>
                <a:lnTo>
                  <a:pt x="1111" y="1451"/>
                </a:lnTo>
                <a:lnTo>
                  <a:pt x="1074" y="1462"/>
                </a:lnTo>
                <a:lnTo>
                  <a:pt x="999" y="1487"/>
                </a:lnTo>
                <a:lnTo>
                  <a:pt x="962" y="1499"/>
                </a:lnTo>
                <a:lnTo>
                  <a:pt x="924" y="1510"/>
                </a:lnTo>
                <a:lnTo>
                  <a:pt x="889" y="1522"/>
                </a:lnTo>
                <a:lnTo>
                  <a:pt x="852" y="1534"/>
                </a:lnTo>
                <a:lnTo>
                  <a:pt x="816" y="1548"/>
                </a:lnTo>
                <a:lnTo>
                  <a:pt x="745" y="1573"/>
                </a:lnTo>
                <a:lnTo>
                  <a:pt x="710" y="1585"/>
                </a:lnTo>
                <a:lnTo>
                  <a:pt x="676" y="1599"/>
                </a:lnTo>
                <a:lnTo>
                  <a:pt x="641" y="1611"/>
                </a:lnTo>
                <a:lnTo>
                  <a:pt x="573" y="1638"/>
                </a:lnTo>
                <a:lnTo>
                  <a:pt x="540" y="1651"/>
                </a:lnTo>
                <a:lnTo>
                  <a:pt x="473" y="1678"/>
                </a:lnTo>
                <a:lnTo>
                  <a:pt x="409" y="1706"/>
                </a:lnTo>
                <a:lnTo>
                  <a:pt x="375" y="1721"/>
                </a:lnTo>
                <a:lnTo>
                  <a:pt x="344" y="1734"/>
                </a:lnTo>
                <a:lnTo>
                  <a:pt x="314" y="1748"/>
                </a:lnTo>
                <a:lnTo>
                  <a:pt x="282" y="1763"/>
                </a:lnTo>
                <a:lnTo>
                  <a:pt x="250" y="1777"/>
                </a:lnTo>
                <a:lnTo>
                  <a:pt x="220" y="1792"/>
                </a:lnTo>
                <a:lnTo>
                  <a:pt x="190" y="1805"/>
                </a:lnTo>
                <a:lnTo>
                  <a:pt x="131" y="1836"/>
                </a:lnTo>
                <a:lnTo>
                  <a:pt x="101" y="1851"/>
                </a:lnTo>
                <a:lnTo>
                  <a:pt x="73" y="1866"/>
                </a:lnTo>
                <a:lnTo>
                  <a:pt x="43" y="1881"/>
                </a:lnTo>
                <a:lnTo>
                  <a:pt x="15" y="1896"/>
                </a:lnTo>
                <a:lnTo>
                  <a:pt x="0" y="1904"/>
                </a:lnTo>
                <a:lnTo>
                  <a:pt x="1307" y="953"/>
                </a:lnTo>
                <a:lnTo>
                  <a:pt x="0" y="0"/>
                </a:lnTo>
                <a:close/>
              </a:path>
            </a:pathLst>
          </a:custGeom>
          <a:solidFill>
            <a:srgbClr val="FF99CC">
              <a:alpha val="5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26" name="角丸四角形 25"/>
          <p:cNvSpPr/>
          <p:nvPr/>
        </p:nvSpPr>
        <p:spPr bwMode="auto">
          <a:xfrm>
            <a:off x="3455436" y="4003396"/>
            <a:ext cx="2257293" cy="296546"/>
          </a:xfrm>
          <a:prstGeom prst="roundRect">
            <a:avLst/>
          </a:prstGeom>
          <a:solidFill>
            <a:srgbClr val="FF99CC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Make employees Happy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2591808" y="4363436"/>
            <a:ext cx="3984548" cy="296546"/>
          </a:xfrm>
          <a:prstGeom prst="roundRect">
            <a:avLst/>
          </a:prstGeom>
          <a:solidFill>
            <a:srgbClr val="FF99CC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Make customers, business partners Happy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1653235" y="4723476"/>
            <a:ext cx="5861694" cy="364650"/>
          </a:xfrm>
          <a:prstGeom prst="roundRect">
            <a:avLst/>
          </a:prstGeom>
          <a:solidFill>
            <a:srgbClr val="FF99CC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Make societies, country and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the world Happy!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179512" y="195487"/>
            <a:ext cx="8784976" cy="367240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" tIns="10800" rIns="18000" bIns="10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6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6" grpId="0" animBg="1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927155" y="189080"/>
            <a:ext cx="32896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Questions?</a:t>
            </a:r>
            <a:endParaRPr lang="ja-JP" altLang="en-US" sz="4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354480">
            <a:off x="792138" y="1214248"/>
            <a:ext cx="2556383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Is that really possible?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 rot="190002">
            <a:off x="4993559" y="1355702"/>
            <a:ext cx="2864978" cy="15696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How did you overcome the resistance?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 rot="21303886">
            <a:off x="634032" y="2565916"/>
            <a:ext cx="3379025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Were there any business merits?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 rot="169161">
            <a:off x="1576619" y="3858893"/>
            <a:ext cx="2970684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How can you keep control?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 rot="21193638">
            <a:off x="5068239" y="3503909"/>
            <a:ext cx="3458415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What was the key for success?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74782645"/>
      </p:ext>
    </p:extLst>
  </p:cSld>
  <p:clrMapOvr>
    <a:masterClrMapping/>
  </p:clrMapOvr>
  <p:transition advTm="5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968835" y="218943"/>
            <a:ext cx="32063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Please Read</a:t>
            </a:r>
            <a:endParaRPr lang="ja-JP" altLang="en-US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4"/>
          <a:stretch/>
        </p:blipFill>
        <p:spPr bwMode="auto">
          <a:xfrm>
            <a:off x="709448" y="1438722"/>
            <a:ext cx="7725100" cy="226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06266" y="3961659"/>
            <a:ext cx="4753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further details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1579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87">
        <p:split orient="vert"/>
      </p:transition>
    </mc:Choice>
    <mc:Fallback>
      <p:transition spd="slow" advTm="30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ukasa\Pictures\photo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/>
          <a:stretch/>
        </p:blipFill>
        <p:spPr bwMode="auto">
          <a:xfrm>
            <a:off x="-283779" y="0"/>
            <a:ext cx="94277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108746" y="352346"/>
            <a:ext cx="29265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  <a:endParaRPr lang="ja-JP" altLang="en-US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59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85800" y="2571750"/>
            <a:ext cx="7772400" cy="1021556"/>
          </a:xfrm>
        </p:spPr>
        <p:txBody>
          <a:bodyPr/>
          <a:lstStyle/>
          <a:p>
            <a:r>
              <a:rPr lang="en-US" altLang="ja-JP" dirty="0" smtClean="0"/>
              <a:t>Extras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389397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6975475" y="4683919"/>
            <a:ext cx="2133600" cy="357188"/>
          </a:xfrm>
          <a:prstGeom prst="rect">
            <a:avLst/>
          </a:prstGeom>
        </p:spPr>
        <p:txBody>
          <a:bodyPr/>
          <a:lstStyle/>
          <a:p>
            <a:fld id="{1F80CD6C-5E8D-49A6-90C1-762A3E71C65C}" type="slidenum">
              <a:rPr lang="en-US" altLang="ja-JP"/>
              <a:pPr/>
              <a:t>48</a:t>
            </a:fld>
            <a:endParaRPr lang="en-US" altLang="ja-JP" dirty="0"/>
          </a:p>
        </p:txBody>
      </p:sp>
      <p:pic>
        <p:nvPicPr>
          <p:cNvPr id="1361957" name="Picture 37"/>
          <p:cNvPicPr>
            <a:picLocks noChangeAspect="1" noChangeArrowheads="1"/>
          </p:cNvPicPr>
          <p:nvPr/>
        </p:nvPicPr>
        <p:blipFill>
          <a:blip r:embed="rId3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" y="573882"/>
            <a:ext cx="8642350" cy="43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6916"/>
            <a:ext cx="8229600" cy="375047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0066CC"/>
                </a:solidFill>
              </a:rPr>
              <a:t>H</a:t>
            </a:r>
            <a:r>
              <a:rPr lang="ja-JP" altLang="en-US" sz="2800" dirty="0" smtClean="0">
                <a:solidFill>
                  <a:srgbClr val="0066CC"/>
                </a:solidFill>
              </a:rPr>
              <a:t>ｉ</a:t>
            </a:r>
            <a:r>
              <a:rPr lang="en-US" altLang="ja-JP" sz="2800" dirty="0" smtClean="0">
                <a:solidFill>
                  <a:srgbClr val="0066CC"/>
                </a:solidFill>
              </a:rPr>
              <a:t>story</a:t>
            </a:r>
            <a:endParaRPr lang="ja-JP" altLang="en-US" sz="2800" dirty="0">
              <a:solidFill>
                <a:srgbClr val="0066CC"/>
              </a:solidFill>
            </a:endParaRPr>
          </a:p>
        </p:txBody>
      </p:sp>
      <p:sp>
        <p:nvSpPr>
          <p:cNvPr id="1361923" name="Rectangle 3"/>
          <p:cNvSpPr>
            <a:spLocks noChangeArrowheads="1"/>
          </p:cNvSpPr>
          <p:nvPr/>
        </p:nvSpPr>
        <p:spPr bwMode="auto">
          <a:xfrm>
            <a:off x="1" y="465535"/>
            <a:ext cx="8316913" cy="5357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grpSp>
        <p:nvGrpSpPr>
          <p:cNvPr id="1361958" name="Group 38"/>
          <p:cNvGrpSpPr>
            <a:grpSpLocks/>
          </p:cNvGrpSpPr>
          <p:nvPr/>
        </p:nvGrpSpPr>
        <p:grpSpPr bwMode="auto">
          <a:xfrm>
            <a:off x="250825" y="699542"/>
            <a:ext cx="8858250" cy="3546233"/>
            <a:chOff x="203" y="1101"/>
            <a:chExt cx="5535" cy="2631"/>
          </a:xfrm>
        </p:grpSpPr>
        <p:grpSp>
          <p:nvGrpSpPr>
            <p:cNvPr id="1361952" name="Group 32"/>
            <p:cNvGrpSpPr>
              <a:grpSpLocks/>
            </p:cNvGrpSpPr>
            <p:nvPr/>
          </p:nvGrpSpPr>
          <p:grpSpPr bwMode="auto">
            <a:xfrm>
              <a:off x="203" y="2916"/>
              <a:ext cx="1951" cy="816"/>
              <a:chOff x="204" y="2916"/>
              <a:chExt cx="1889" cy="816"/>
            </a:xfrm>
          </p:grpSpPr>
          <p:sp>
            <p:nvSpPr>
              <p:cNvPr id="1361928" name="AutoShape 8"/>
              <p:cNvSpPr>
                <a:spLocks noChangeArrowheads="1"/>
              </p:cNvSpPr>
              <p:nvPr/>
            </p:nvSpPr>
            <p:spPr bwMode="auto">
              <a:xfrm>
                <a:off x="204" y="3215"/>
                <a:ext cx="1889" cy="517"/>
              </a:xfrm>
              <a:prstGeom prst="roundRect">
                <a:avLst>
                  <a:gd name="adj" fmla="val 16667"/>
                </a:avLst>
              </a:prstGeom>
              <a:solidFill>
                <a:srgbClr val="5AD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2400" dirty="0" smtClean="0"/>
                  <a:t>Nichido Fire </a:t>
                </a:r>
                <a:r>
                  <a:rPr lang="en-US" altLang="ja-JP" sz="2400" dirty="0"/>
                  <a:t>Marine</a:t>
                </a:r>
                <a:br>
                  <a:rPr lang="en-US" altLang="ja-JP" sz="2400" dirty="0"/>
                </a:br>
                <a:r>
                  <a:rPr lang="en-US" altLang="ja-JP" sz="2400" dirty="0"/>
                  <a:t>System Development</a:t>
                </a:r>
              </a:p>
            </p:txBody>
          </p:sp>
          <p:sp>
            <p:nvSpPr>
              <p:cNvPr id="1361931" name="Text Box 11"/>
              <p:cNvSpPr txBox="1">
                <a:spLocks noChangeArrowheads="1"/>
              </p:cNvSpPr>
              <p:nvPr/>
            </p:nvSpPr>
            <p:spPr bwMode="auto">
              <a:xfrm>
                <a:off x="528" y="2916"/>
                <a:ext cx="1126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2400" b="1" dirty="0" smtClean="0"/>
                  <a:t>1970</a:t>
                </a:r>
                <a:endParaRPr lang="ja-JP" altLang="en-US" sz="2400" b="1" dirty="0"/>
              </a:p>
            </p:txBody>
          </p:sp>
        </p:grpSp>
        <p:grpSp>
          <p:nvGrpSpPr>
            <p:cNvPr id="1361953" name="Group 33"/>
            <p:cNvGrpSpPr>
              <a:grpSpLocks/>
            </p:cNvGrpSpPr>
            <p:nvPr/>
          </p:nvGrpSpPr>
          <p:grpSpPr bwMode="auto">
            <a:xfrm>
              <a:off x="203" y="1101"/>
              <a:ext cx="1543" cy="787"/>
              <a:chOff x="204" y="1101"/>
              <a:chExt cx="1494" cy="787"/>
            </a:xfrm>
          </p:grpSpPr>
          <p:sp>
            <p:nvSpPr>
              <p:cNvPr id="1361927" name="AutoShape 7"/>
              <p:cNvSpPr>
                <a:spLocks noChangeArrowheads="1"/>
              </p:cNvSpPr>
              <p:nvPr/>
            </p:nvSpPr>
            <p:spPr bwMode="auto">
              <a:xfrm>
                <a:off x="204" y="1371"/>
                <a:ext cx="1494" cy="517"/>
              </a:xfrm>
              <a:prstGeom prst="roundRect">
                <a:avLst>
                  <a:gd name="adj" fmla="val 16667"/>
                </a:avLst>
              </a:prstGeom>
              <a:solidFill>
                <a:srgbClr val="5AD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2400" dirty="0" smtClean="0"/>
                  <a:t>Toukai</a:t>
                </a:r>
              </a:p>
              <a:p>
                <a:pPr algn="ctr"/>
                <a:r>
                  <a:rPr lang="en-US" altLang="ja-JP" sz="2400" dirty="0"/>
                  <a:t>Computer </a:t>
                </a:r>
                <a:r>
                  <a:rPr lang="en-US" altLang="ja-JP" sz="2400" dirty="0" smtClean="0"/>
                  <a:t>Service</a:t>
                </a:r>
                <a:endParaRPr lang="ja-JP" altLang="en-US" sz="2400" b="1" dirty="0"/>
              </a:p>
            </p:txBody>
          </p:sp>
          <p:sp>
            <p:nvSpPr>
              <p:cNvPr id="1361932" name="Text Box 12"/>
              <p:cNvSpPr txBox="1">
                <a:spLocks noChangeArrowheads="1"/>
              </p:cNvSpPr>
              <p:nvPr/>
            </p:nvSpPr>
            <p:spPr bwMode="auto">
              <a:xfrm>
                <a:off x="344" y="1101"/>
                <a:ext cx="1126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2400" b="1" dirty="0" smtClean="0"/>
                  <a:t>1970</a:t>
                </a:r>
                <a:endParaRPr lang="ja-JP" altLang="en-US" sz="2400" b="1" dirty="0"/>
              </a:p>
            </p:txBody>
          </p:sp>
        </p:grpSp>
        <p:grpSp>
          <p:nvGrpSpPr>
            <p:cNvPr id="1361956" name="Group 36"/>
            <p:cNvGrpSpPr>
              <a:grpSpLocks/>
            </p:cNvGrpSpPr>
            <p:nvPr/>
          </p:nvGrpSpPr>
          <p:grpSpPr bwMode="auto">
            <a:xfrm>
              <a:off x="975" y="1963"/>
              <a:ext cx="1904" cy="789"/>
              <a:chOff x="975" y="1963"/>
              <a:chExt cx="1904" cy="789"/>
            </a:xfrm>
          </p:grpSpPr>
          <p:sp>
            <p:nvSpPr>
              <p:cNvPr id="1361929" name="AutoShape 9"/>
              <p:cNvSpPr>
                <a:spLocks noChangeArrowheads="1"/>
              </p:cNvSpPr>
              <p:nvPr/>
            </p:nvSpPr>
            <p:spPr bwMode="auto">
              <a:xfrm>
                <a:off x="975" y="2235"/>
                <a:ext cx="1904" cy="517"/>
              </a:xfrm>
              <a:prstGeom prst="roundRect">
                <a:avLst>
                  <a:gd name="adj" fmla="val 16667"/>
                </a:avLst>
              </a:prstGeom>
              <a:solidFill>
                <a:srgbClr val="5AD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2400" dirty="0"/>
                  <a:t>Tokio Marine</a:t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System Development</a:t>
                </a:r>
                <a:endParaRPr lang="en-US" altLang="ja-JP" sz="2400" dirty="0"/>
              </a:p>
            </p:txBody>
          </p:sp>
          <p:sp>
            <p:nvSpPr>
              <p:cNvPr id="1361934" name="Text Box 14"/>
              <p:cNvSpPr txBox="1">
                <a:spLocks noChangeArrowheads="1"/>
              </p:cNvSpPr>
              <p:nvPr/>
            </p:nvSpPr>
            <p:spPr bwMode="auto">
              <a:xfrm>
                <a:off x="1296" y="1963"/>
                <a:ext cx="1126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2400" b="1" dirty="0" smtClean="0"/>
                  <a:t>1983</a:t>
                </a:r>
                <a:endParaRPr lang="ja-JP" altLang="en-US" sz="2400" b="1" dirty="0"/>
              </a:p>
            </p:txBody>
          </p:sp>
        </p:grpSp>
        <p:grpSp>
          <p:nvGrpSpPr>
            <p:cNvPr id="1361955" name="Group 35"/>
            <p:cNvGrpSpPr>
              <a:grpSpLocks/>
            </p:cNvGrpSpPr>
            <p:nvPr/>
          </p:nvGrpSpPr>
          <p:grpSpPr bwMode="auto">
            <a:xfrm>
              <a:off x="3893" y="1963"/>
              <a:ext cx="1845" cy="787"/>
              <a:chOff x="3893" y="1963"/>
              <a:chExt cx="1845" cy="787"/>
            </a:xfrm>
          </p:grpSpPr>
          <p:sp>
            <p:nvSpPr>
              <p:cNvPr id="1361935" name="AutoShape 15"/>
              <p:cNvSpPr>
                <a:spLocks noChangeArrowheads="1"/>
              </p:cNvSpPr>
              <p:nvPr/>
            </p:nvSpPr>
            <p:spPr bwMode="auto">
              <a:xfrm>
                <a:off x="3893" y="2233"/>
                <a:ext cx="1776" cy="517"/>
              </a:xfrm>
              <a:prstGeom prst="roundRect">
                <a:avLst>
                  <a:gd name="adj" fmla="val 16667"/>
                </a:avLst>
              </a:prstGeom>
              <a:solidFill>
                <a:srgbClr val="5AD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2400" dirty="0"/>
                  <a:t>Tokio </a:t>
                </a:r>
                <a:r>
                  <a:rPr lang="en-US" altLang="ja-JP" sz="2400" dirty="0" smtClean="0"/>
                  <a:t>Marine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Nichido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Systems</a:t>
                </a:r>
                <a:endParaRPr lang="en-US" altLang="ja-JP" sz="2400" dirty="0"/>
              </a:p>
            </p:txBody>
          </p:sp>
          <p:sp>
            <p:nvSpPr>
              <p:cNvPr id="1361936" name="Text Box 16"/>
              <p:cNvSpPr txBox="1">
                <a:spLocks noChangeArrowheads="1"/>
              </p:cNvSpPr>
              <p:nvPr/>
            </p:nvSpPr>
            <p:spPr bwMode="auto">
              <a:xfrm>
                <a:off x="4014" y="1963"/>
                <a:ext cx="1724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  <a:flatTx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2400" b="1" dirty="0" smtClean="0"/>
                  <a:t>2004</a:t>
                </a:r>
                <a:endParaRPr lang="ja-JP" altLang="en-US" sz="2400" b="1" dirty="0"/>
              </a:p>
            </p:txBody>
          </p:sp>
        </p:grpSp>
        <p:cxnSp>
          <p:nvCxnSpPr>
            <p:cNvPr id="1361942" name="AutoShape 22"/>
            <p:cNvCxnSpPr>
              <a:cxnSpLocks noChangeShapeType="1"/>
              <a:stCxn id="1361929" idx="3"/>
              <a:endCxn id="1361935" idx="1"/>
            </p:cNvCxnSpPr>
            <p:nvPr/>
          </p:nvCxnSpPr>
          <p:spPr bwMode="auto">
            <a:xfrm flipV="1">
              <a:off x="2879" y="2492"/>
              <a:ext cx="1014" cy="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1943" name="AutoShape 23"/>
            <p:cNvCxnSpPr>
              <a:cxnSpLocks noChangeShapeType="1"/>
              <a:stCxn id="1361927" idx="3"/>
              <a:endCxn id="1361930" idx="1"/>
            </p:cNvCxnSpPr>
            <p:nvPr/>
          </p:nvCxnSpPr>
          <p:spPr bwMode="auto">
            <a:xfrm>
              <a:off x="1746" y="1630"/>
              <a:ext cx="181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1945" name="AutoShape 25"/>
            <p:cNvCxnSpPr>
              <a:cxnSpLocks noChangeShapeType="1"/>
              <a:stCxn id="1361935" idx="1"/>
              <a:endCxn id="1361928" idx="3"/>
            </p:cNvCxnSpPr>
            <p:nvPr/>
          </p:nvCxnSpPr>
          <p:spPr bwMode="auto">
            <a:xfrm rot="10800000" flipV="1">
              <a:off x="2154" y="2491"/>
              <a:ext cx="1739" cy="982"/>
            </a:xfrm>
            <a:prstGeom prst="bentConnector3">
              <a:avLst>
                <a:gd name="adj1" fmla="val 6066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61954" name="Group 34"/>
            <p:cNvGrpSpPr>
              <a:grpSpLocks/>
            </p:cNvGrpSpPr>
            <p:nvPr/>
          </p:nvGrpSpPr>
          <p:grpSpPr bwMode="auto">
            <a:xfrm>
              <a:off x="1927" y="1101"/>
              <a:ext cx="1769" cy="787"/>
              <a:chOff x="1927" y="1101"/>
              <a:chExt cx="1724" cy="787"/>
            </a:xfrm>
          </p:grpSpPr>
          <p:sp>
            <p:nvSpPr>
              <p:cNvPr id="1361933" name="Text Box 13"/>
              <p:cNvSpPr txBox="1">
                <a:spLocks noChangeArrowheads="1"/>
              </p:cNvSpPr>
              <p:nvPr/>
            </p:nvSpPr>
            <p:spPr bwMode="auto">
              <a:xfrm>
                <a:off x="2020" y="1101"/>
                <a:ext cx="1538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2400" b="1" dirty="0" smtClean="0"/>
                  <a:t>1985</a:t>
                </a:r>
                <a:endParaRPr lang="ja-JP" altLang="en-US" sz="2400" b="1" dirty="0"/>
              </a:p>
            </p:txBody>
          </p:sp>
          <p:sp>
            <p:nvSpPr>
              <p:cNvPr id="1361930" name="AutoShape 10"/>
              <p:cNvSpPr>
                <a:spLocks noChangeArrowheads="1"/>
              </p:cNvSpPr>
              <p:nvPr/>
            </p:nvSpPr>
            <p:spPr bwMode="auto">
              <a:xfrm>
                <a:off x="1927" y="1371"/>
                <a:ext cx="1724" cy="517"/>
              </a:xfrm>
              <a:prstGeom prst="roundRect">
                <a:avLst>
                  <a:gd name="adj" fmla="val 16667"/>
                </a:avLst>
              </a:prstGeom>
              <a:solidFill>
                <a:srgbClr val="5AD2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2400" dirty="0"/>
                  <a:t>Tokio Marine</a:t>
                </a:r>
                <a:br>
                  <a:rPr lang="en-US" altLang="ja-JP" sz="2400" dirty="0"/>
                </a:br>
                <a:r>
                  <a:rPr lang="en-US" altLang="ja-JP" sz="2400" dirty="0"/>
                  <a:t>Computer Service</a:t>
                </a:r>
              </a:p>
            </p:txBody>
          </p:sp>
        </p:grpSp>
        <p:cxnSp>
          <p:nvCxnSpPr>
            <p:cNvPr id="1361951" name="AutoShape 31"/>
            <p:cNvCxnSpPr>
              <a:cxnSpLocks noChangeShapeType="1"/>
              <a:stCxn id="1361930" idx="3"/>
              <a:endCxn id="1361935" idx="1"/>
            </p:cNvCxnSpPr>
            <p:nvPr/>
          </p:nvCxnSpPr>
          <p:spPr bwMode="auto">
            <a:xfrm>
              <a:off x="3696" y="1630"/>
              <a:ext cx="197" cy="862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22850419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502947"/>
              </p:ext>
            </p:extLst>
          </p:nvPr>
        </p:nvGraphicFramePr>
        <p:xfrm>
          <a:off x="342900" y="595312"/>
          <a:ext cx="8420100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Gross</a:t>
            </a:r>
            <a:r>
              <a:rPr kumimoji="1" lang="en-US" altLang="ja-JP" baseline="0" dirty="0" smtClean="0"/>
              <a:t> Sales and Ordinary Profit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8063008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05523"/>
            <a:ext cx="2184928" cy="9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5" y="2182905"/>
            <a:ext cx="2160242" cy="9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5" y="3371040"/>
            <a:ext cx="2184242" cy="98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JMA HRD EXCELLENCE A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983536"/>
            <a:ext cx="1223977" cy="87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45434"/>
            <a:ext cx="2808312" cy="3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20" y="2156431"/>
            <a:ext cx="1055848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39" y="4360868"/>
            <a:ext cx="3397106" cy="4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39" y="3440289"/>
            <a:ext cx="3594582" cy="53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39552" y="332746"/>
            <a:ext cx="309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Great Place to Work</a:t>
            </a:r>
            <a:endParaRPr kumimoji="1" lang="ja-JP" altLang="en-US" sz="2000" i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87572" y="328322"/>
            <a:ext cx="466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/>
              <a:t>Human Resource Development Excellence Award</a:t>
            </a:r>
            <a:endParaRPr kumimoji="1" lang="ja-JP" altLang="en-US" i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80112" y="206627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/>
              <a:t>Certificate of Raising Next-Generation Children</a:t>
            </a:r>
            <a:endParaRPr kumimoji="1" lang="ja-JP" altLang="en-US" sz="2400" i="1" dirty="0"/>
          </a:p>
        </p:txBody>
      </p:sp>
      <p:sp>
        <p:nvSpPr>
          <p:cNvPr id="4" name="正方形/長方形 3"/>
          <p:cNvSpPr/>
          <p:nvPr/>
        </p:nvSpPr>
        <p:spPr>
          <a:xfrm>
            <a:off x="4153139" y="3094041"/>
            <a:ext cx="1837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 smtClean="0"/>
              <a:t>ISO/IEC20000</a:t>
            </a:r>
            <a:endParaRPr lang="ja-JP" altLang="en-US" sz="2000" dirty="0"/>
          </a:p>
        </p:txBody>
      </p:sp>
      <p:sp>
        <p:nvSpPr>
          <p:cNvPr id="5" name="正方形/長方形 4"/>
          <p:cNvSpPr/>
          <p:nvPr/>
        </p:nvSpPr>
        <p:spPr>
          <a:xfrm>
            <a:off x="4153139" y="4059269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/>
              <a:t>ISO/IEC27001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32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Improvement of development productivity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145098"/>
              </p:ext>
            </p:extLst>
          </p:nvPr>
        </p:nvGraphicFramePr>
        <p:xfrm>
          <a:off x="838994" y="1104900"/>
          <a:ext cx="7153275" cy="323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グラフ" r:id="rId3" imgW="6819786" imgH="4114867" progId="MSGraph.Chart.8">
                  <p:embed followColorScheme="full"/>
                </p:oleObj>
              </mc:Choice>
              <mc:Fallback>
                <p:oleObj name="グラフ" r:id="rId3" imgW="6819786" imgH="411486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994" y="1104900"/>
                        <a:ext cx="7153275" cy="323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AutoShape 4"/>
          <p:cNvSpPr>
            <a:spLocks noChangeArrowheads="1"/>
          </p:cNvSpPr>
          <p:nvPr/>
        </p:nvSpPr>
        <p:spPr bwMode="auto">
          <a:xfrm rot="20536045">
            <a:off x="3495676" y="2155031"/>
            <a:ext cx="1839913" cy="561975"/>
          </a:xfrm>
          <a:prstGeom prst="homePlate">
            <a:avLst>
              <a:gd name="adj" fmla="val 21668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/>
          <a:lstStyle/>
          <a:p>
            <a:r>
              <a:rPr kumimoji="0" lang="en-US" altLang="ja-JP" sz="1400" dirty="0"/>
              <a:t>Productivity</a:t>
            </a:r>
            <a:br>
              <a:rPr kumimoji="0" lang="en-US" altLang="ja-JP" sz="1400" dirty="0"/>
            </a:br>
            <a:r>
              <a:rPr kumimoji="0" lang="en-US" altLang="ja-JP" dirty="0" smtClean="0"/>
              <a:t>+77%</a:t>
            </a:r>
            <a:endParaRPr kumimoji="0" lang="en-US" altLang="ja-JP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0076" y="2500313"/>
            <a:ext cx="1571625" cy="36909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kumimoji="0" lang="en-US" altLang="ja-JP" sz="1800" dirty="0"/>
              <a:t>Design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00076" y="3174479"/>
            <a:ext cx="1571625" cy="590277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kumimoji="0" lang="en-US" altLang="ja-JP" sz="1800" dirty="0" smtClean="0"/>
              <a:t>Production</a:t>
            </a:r>
            <a:br>
              <a:rPr kumimoji="0" lang="en-US" altLang="ja-JP" sz="1800" dirty="0" smtClean="0"/>
            </a:br>
            <a:r>
              <a:rPr kumimoji="0" lang="en-US" altLang="ja-JP" sz="1600" dirty="0" smtClean="0"/>
              <a:t>(Programming)</a:t>
            </a:r>
            <a:endParaRPr kumimoji="0" lang="en-US" altLang="ja-JP" sz="1800" dirty="0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581401" y="3229099"/>
            <a:ext cx="1763713" cy="488032"/>
          </a:xfrm>
          <a:prstGeom prst="homePlate">
            <a:avLst>
              <a:gd name="adj" fmla="val 24570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/>
          <a:lstStyle/>
          <a:p>
            <a:r>
              <a:rPr kumimoji="0" lang="en-US" altLang="ja-JP" sz="1200" dirty="0"/>
              <a:t>Productivity</a:t>
            </a:r>
          </a:p>
          <a:p>
            <a:r>
              <a:rPr kumimoji="0" lang="en-US" altLang="ja-JP" dirty="0" smtClean="0"/>
              <a:t>+14</a:t>
            </a:r>
            <a:r>
              <a:rPr kumimoji="0" lang="en-US" altLang="ja-JP" b="1" dirty="0" smtClean="0"/>
              <a:t>%</a:t>
            </a:r>
            <a:endParaRPr kumimoji="0" lang="en-US" altLang="ja-JP" b="1" dirty="0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304925" y="694350"/>
            <a:ext cx="6853238" cy="2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dirty="0"/>
              <a:t>Comparison </a:t>
            </a:r>
            <a:r>
              <a:rPr kumimoji="0" lang="en-US" altLang="ja-JP" dirty="0" smtClean="0"/>
              <a:t>of </a:t>
            </a:r>
            <a:r>
              <a:rPr kumimoji="0" lang="en-US" altLang="ja-JP" dirty="0"/>
              <a:t>the same type of </a:t>
            </a:r>
            <a:r>
              <a:rPr kumimoji="0" lang="en-US" altLang="ja-JP" dirty="0" smtClean="0"/>
              <a:t>projects</a:t>
            </a:r>
            <a:endParaRPr kumimoji="0" lang="en-US" altLang="ja-JP" dirty="0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14450" y="3988498"/>
            <a:ext cx="2757488" cy="514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dirty="0"/>
              <a:t>2006 Auto Policy Management system renewal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4463257" y="3967163"/>
            <a:ext cx="2757487" cy="514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dirty="0"/>
              <a:t>2009 Auto Policy Management system renewal</a:t>
            </a:r>
          </a:p>
        </p:txBody>
      </p:sp>
    </p:spTree>
    <p:extLst>
      <p:ext uri="{BB962C8B-B14F-4D97-AF65-F5344CB8AC3E}">
        <p14:creationId xmlns:p14="http://schemas.microsoft.com/office/powerpoint/2010/main" val="2820372163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" y="282794"/>
            <a:ext cx="8138510" cy="45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05939"/>
      </p:ext>
    </p:extLst>
  </p:cSld>
  <p:clrMapOvr>
    <a:masterClrMapping/>
  </p:clrMapOvr>
  <p:transition spd="slow" advTm="3000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" y="267521"/>
            <a:ext cx="8192814" cy="460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02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59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6" y="372460"/>
            <a:ext cx="8177048" cy="459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Tokio_Marin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ＭＳ Ｐゴシック"/>
        <a:ea typeface="ＭＳ Ｐゴシック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0800" rIns="18000" bIns="10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0800" rIns="18000" bIns="10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okio_Marin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ＭＳ Ｐゴシック"/>
        <a:ea typeface="ＭＳ Ｐゴシック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0800" rIns="18000" bIns="10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0800" rIns="18000" bIns="10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Tokio_Marine</Template>
  <TotalTime>10702</TotalTime>
  <Words>810</Words>
  <Application>Microsoft Office PowerPoint</Application>
  <PresentationFormat>画面に合わせる (16:9)</PresentationFormat>
  <Paragraphs>242</Paragraphs>
  <Slides>50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3" baseType="lpstr">
      <vt:lpstr>Tokio_Marine</vt:lpstr>
      <vt:lpstr>1_Tokio_Marine</vt:lpstr>
      <vt:lpstr>グラフ</vt:lpstr>
      <vt:lpstr>PowerPoint プレゼンテーション</vt:lpstr>
      <vt:lpstr>  Create an Autonomous, Innovative,  Productive and Happy company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Reform of  Human Resource Management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Three Internal SNSｓ to boost internal communication</vt:lpstr>
      <vt:lpstr>“Waku-Waku” (exciting) SNS</vt:lpstr>
      <vt:lpstr>Open Terrace</vt:lpstr>
      <vt:lpstr>“Otasuketter”(Helping Twitter): Random Q&amp;A, Help and Chat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Extras</vt:lpstr>
      <vt:lpstr>Hｉstory</vt:lpstr>
      <vt:lpstr>Gross Sales and Ordinary Profit</vt:lpstr>
      <vt:lpstr>Improvement of development productivity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Tsukasa</dc:creator>
  <cp:lastModifiedBy>Tsukasa</cp:lastModifiedBy>
  <cp:revision>126</cp:revision>
  <cp:lastPrinted>2011-08-18T22:24:09Z</cp:lastPrinted>
  <dcterms:created xsi:type="dcterms:W3CDTF">2011-08-08T22:34:18Z</dcterms:created>
  <dcterms:modified xsi:type="dcterms:W3CDTF">2011-09-05T11:57:51Z</dcterms:modified>
</cp:coreProperties>
</file>