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5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F2F3D-D615-4FB1-89A0-24A8DFA43E61}" type="datetimeFigureOut">
              <a:rPr lang="en-US" smtClean="0"/>
              <a:pPr/>
              <a:t>3/16/2011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A9B7B-1A38-4604-958F-D0288A57A5CA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F2F3D-D615-4FB1-89A0-24A8DFA43E61}" type="datetimeFigureOut">
              <a:rPr lang="en-US" smtClean="0"/>
              <a:pPr/>
              <a:t>3/16/2011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A9B7B-1A38-4604-958F-D0288A57A5CA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F2F3D-D615-4FB1-89A0-24A8DFA43E61}" type="datetimeFigureOut">
              <a:rPr lang="en-US" smtClean="0"/>
              <a:pPr/>
              <a:t>3/16/2011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A9B7B-1A38-4604-958F-D0288A57A5CA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F2F3D-D615-4FB1-89A0-24A8DFA43E61}" type="datetimeFigureOut">
              <a:rPr lang="en-US" smtClean="0"/>
              <a:pPr/>
              <a:t>3/16/2011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A9B7B-1A38-4604-958F-D0288A57A5CA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F2F3D-D615-4FB1-89A0-24A8DFA43E61}" type="datetimeFigureOut">
              <a:rPr lang="en-US" smtClean="0"/>
              <a:pPr/>
              <a:t>3/16/2011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A9B7B-1A38-4604-958F-D0288A57A5CA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F2F3D-D615-4FB1-89A0-24A8DFA43E61}" type="datetimeFigureOut">
              <a:rPr lang="en-US" smtClean="0"/>
              <a:pPr/>
              <a:t>3/16/2011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A9B7B-1A38-4604-958F-D0288A57A5CA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F2F3D-D615-4FB1-89A0-24A8DFA43E61}" type="datetimeFigureOut">
              <a:rPr lang="en-US" smtClean="0"/>
              <a:pPr/>
              <a:t>3/16/2011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A9B7B-1A38-4604-958F-D0288A57A5CA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F2F3D-D615-4FB1-89A0-24A8DFA43E61}" type="datetimeFigureOut">
              <a:rPr lang="en-US" smtClean="0"/>
              <a:pPr/>
              <a:t>3/16/2011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A9B7B-1A38-4604-958F-D0288A57A5CA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F2F3D-D615-4FB1-89A0-24A8DFA43E61}" type="datetimeFigureOut">
              <a:rPr lang="en-US" smtClean="0"/>
              <a:pPr/>
              <a:t>3/16/2011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A9B7B-1A38-4604-958F-D0288A57A5CA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F2F3D-D615-4FB1-89A0-24A8DFA43E61}" type="datetimeFigureOut">
              <a:rPr lang="en-US" smtClean="0"/>
              <a:pPr/>
              <a:t>3/16/2011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A9B7B-1A38-4604-958F-D0288A57A5CA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F2F3D-D615-4FB1-89A0-24A8DFA43E61}" type="datetimeFigureOut">
              <a:rPr lang="en-US" smtClean="0"/>
              <a:pPr/>
              <a:t>3/16/2011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A9B7B-1A38-4604-958F-D0288A57A5CA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3F2F3D-D615-4FB1-89A0-24A8DFA43E61}" type="datetimeFigureOut">
              <a:rPr lang="en-US" smtClean="0"/>
              <a:pPr/>
              <a:t>3/16/2011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FA9B7B-1A38-4604-958F-D0288A57A5CA}" type="slidenum">
              <a:rPr lang="en-US" smtClean="0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Rectangle 83"/>
          <p:cNvSpPr/>
          <p:nvPr/>
        </p:nvSpPr>
        <p:spPr>
          <a:xfrm>
            <a:off x="0" y="836712"/>
            <a:ext cx="3707904" cy="136815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/>
          <p:cNvSpPr/>
          <p:nvPr/>
        </p:nvSpPr>
        <p:spPr>
          <a:xfrm>
            <a:off x="3923928" y="4149080"/>
            <a:ext cx="3960440" cy="122413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/>
          <p:cNvSpPr/>
          <p:nvPr/>
        </p:nvSpPr>
        <p:spPr>
          <a:xfrm>
            <a:off x="3923928" y="3140968"/>
            <a:ext cx="3960440" cy="10081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/>
          <p:cNvSpPr/>
          <p:nvPr/>
        </p:nvSpPr>
        <p:spPr>
          <a:xfrm>
            <a:off x="3923928" y="2060848"/>
            <a:ext cx="3960440" cy="10081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/>
          <p:cNvSpPr/>
          <p:nvPr/>
        </p:nvSpPr>
        <p:spPr>
          <a:xfrm>
            <a:off x="3923928" y="836712"/>
            <a:ext cx="3960440" cy="122413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251520" y="2420888"/>
            <a:ext cx="3024336" cy="302433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ZoneTexte 3"/>
          <p:cNvSpPr txBox="1"/>
          <p:nvPr/>
        </p:nvSpPr>
        <p:spPr>
          <a:xfrm>
            <a:off x="1403648" y="1609055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Public</a:t>
            </a:r>
            <a:endParaRPr lang="en-US" sz="1400" dirty="0"/>
          </a:p>
        </p:txBody>
      </p:sp>
      <p:sp>
        <p:nvSpPr>
          <p:cNvPr id="5" name="ZoneTexte 4"/>
          <p:cNvSpPr txBox="1"/>
          <p:nvPr/>
        </p:nvSpPr>
        <p:spPr>
          <a:xfrm>
            <a:off x="395536" y="1609055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Private</a:t>
            </a:r>
            <a:endParaRPr lang="en-US" sz="1400" dirty="0"/>
          </a:p>
        </p:txBody>
      </p:sp>
      <p:sp>
        <p:nvSpPr>
          <p:cNvPr id="6" name="Rectangle 5"/>
          <p:cNvSpPr/>
          <p:nvPr/>
        </p:nvSpPr>
        <p:spPr>
          <a:xfrm>
            <a:off x="251520" y="908720"/>
            <a:ext cx="2016224" cy="11521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Connecteur droit 7"/>
          <p:cNvCxnSpPr>
            <a:stCxn id="6" idx="1"/>
          </p:cNvCxnSpPr>
          <p:nvPr/>
        </p:nvCxnSpPr>
        <p:spPr>
          <a:xfrm>
            <a:off x="251520" y="1484784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>
            <a:stCxn id="6" idx="2"/>
          </p:cNvCxnSpPr>
          <p:nvPr/>
        </p:nvCxnSpPr>
        <p:spPr>
          <a:xfrm flipV="1">
            <a:off x="1259632" y="1484784"/>
            <a:ext cx="0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ZoneTexte 11"/>
          <p:cNvSpPr txBox="1"/>
          <p:nvPr/>
        </p:nvSpPr>
        <p:spPr>
          <a:xfrm>
            <a:off x="755576" y="188640"/>
            <a:ext cx="1656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en-US" sz="1400" dirty="0" smtClean="0"/>
              <a:t> Publish </a:t>
            </a:r>
            <a:r>
              <a:rPr lang="en-US" sz="1400" dirty="0" smtClean="0"/>
              <a:t>an idea</a:t>
            </a:r>
            <a:endParaRPr lang="en-US" sz="1400" dirty="0"/>
          </a:p>
        </p:txBody>
      </p:sp>
      <p:sp>
        <p:nvSpPr>
          <p:cNvPr id="13" name="ZoneTexte 12"/>
          <p:cNvSpPr txBox="1"/>
          <p:nvPr/>
        </p:nvSpPr>
        <p:spPr>
          <a:xfrm>
            <a:off x="2627784" y="188640"/>
            <a:ext cx="20162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en-US" sz="1400" dirty="0" smtClean="0"/>
              <a:t> Post </a:t>
            </a:r>
            <a:r>
              <a:rPr lang="en-US" sz="1400" dirty="0" smtClean="0"/>
              <a:t>comments, rating</a:t>
            </a:r>
            <a:endParaRPr lang="en-US" sz="1400" dirty="0"/>
          </a:p>
        </p:txBody>
      </p:sp>
      <p:sp>
        <p:nvSpPr>
          <p:cNvPr id="14" name="ZoneTexte 13"/>
          <p:cNvSpPr txBox="1"/>
          <p:nvPr/>
        </p:nvSpPr>
        <p:spPr>
          <a:xfrm>
            <a:off x="323528" y="888975"/>
            <a:ext cx="18722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Innovation platform</a:t>
            </a:r>
            <a:endParaRPr lang="en-US" sz="1400" b="1" dirty="0"/>
          </a:p>
        </p:txBody>
      </p:sp>
      <p:sp>
        <p:nvSpPr>
          <p:cNvPr id="15" name="ZoneTexte 14"/>
          <p:cNvSpPr txBox="1"/>
          <p:nvPr/>
        </p:nvSpPr>
        <p:spPr>
          <a:xfrm>
            <a:off x="611560" y="2402304"/>
            <a:ext cx="1224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Exchange with senior managers</a:t>
            </a:r>
            <a:endParaRPr lang="en-US" sz="1200" dirty="0"/>
          </a:p>
        </p:txBody>
      </p:sp>
      <p:sp>
        <p:nvSpPr>
          <p:cNvPr id="16" name="Rectangle 15"/>
          <p:cNvSpPr/>
          <p:nvPr/>
        </p:nvSpPr>
        <p:spPr>
          <a:xfrm>
            <a:off x="4139952" y="980728"/>
            <a:ext cx="2520280" cy="9361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ZoneTexte 16"/>
          <p:cNvSpPr txBox="1"/>
          <p:nvPr/>
        </p:nvSpPr>
        <p:spPr>
          <a:xfrm>
            <a:off x="4211960" y="1124744"/>
            <a:ext cx="2448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Pool of best ideas from best ratings or vote from the whole community.</a:t>
            </a:r>
            <a:endParaRPr lang="en-US" sz="1200" dirty="0"/>
          </a:p>
        </p:txBody>
      </p:sp>
      <p:sp>
        <p:nvSpPr>
          <p:cNvPr id="18" name="Rectangle 17"/>
          <p:cNvSpPr/>
          <p:nvPr/>
        </p:nvSpPr>
        <p:spPr>
          <a:xfrm>
            <a:off x="4139952" y="2204864"/>
            <a:ext cx="2520280" cy="7920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ZoneTexte 18"/>
          <p:cNvSpPr txBox="1"/>
          <p:nvPr/>
        </p:nvSpPr>
        <p:spPr>
          <a:xfrm>
            <a:off x="4139952" y="2276872"/>
            <a:ext cx="2520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Team building.</a:t>
            </a:r>
          </a:p>
          <a:p>
            <a:r>
              <a:rPr lang="en-US" sz="1200" dirty="0" smtClean="0"/>
              <a:t>Further development of the idea.</a:t>
            </a:r>
            <a:endParaRPr lang="en-US" sz="1200" dirty="0"/>
          </a:p>
        </p:txBody>
      </p:sp>
      <p:sp>
        <p:nvSpPr>
          <p:cNvPr id="20" name="ZoneTexte 19"/>
          <p:cNvSpPr txBox="1"/>
          <p:nvPr/>
        </p:nvSpPr>
        <p:spPr>
          <a:xfrm>
            <a:off x="6012160" y="118373"/>
            <a:ext cx="2520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en-US" sz="1200" dirty="0" smtClean="0"/>
              <a:t>Any employee could join a team. Cross functional and cross national teams will be encouraged. </a:t>
            </a:r>
            <a:endParaRPr lang="en-US" sz="1200" dirty="0"/>
          </a:p>
        </p:txBody>
      </p:sp>
      <p:sp>
        <p:nvSpPr>
          <p:cNvPr id="21" name="ZoneTexte 20"/>
          <p:cNvSpPr txBox="1"/>
          <p:nvPr/>
        </p:nvSpPr>
        <p:spPr>
          <a:xfrm>
            <a:off x="2267744" y="2564904"/>
            <a:ext cx="9361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Mentoring</a:t>
            </a:r>
            <a:endParaRPr lang="en-US" sz="1200" dirty="0"/>
          </a:p>
        </p:txBody>
      </p:sp>
      <p:sp>
        <p:nvSpPr>
          <p:cNvPr id="22" name="Rectangle 21"/>
          <p:cNvSpPr/>
          <p:nvPr/>
        </p:nvSpPr>
        <p:spPr>
          <a:xfrm>
            <a:off x="4139952" y="3284984"/>
            <a:ext cx="2520280" cy="7920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ZoneTexte 22"/>
          <p:cNvSpPr txBox="1"/>
          <p:nvPr/>
        </p:nvSpPr>
        <p:spPr>
          <a:xfrm>
            <a:off x="4211960" y="3356992"/>
            <a:ext cx="2448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Final board review.</a:t>
            </a:r>
          </a:p>
          <a:p>
            <a:r>
              <a:rPr lang="en-US" sz="1200" dirty="0" smtClean="0"/>
              <a:t>Consistency with values of the company.</a:t>
            </a:r>
            <a:endParaRPr lang="en-US" sz="1200" dirty="0"/>
          </a:p>
        </p:txBody>
      </p:sp>
      <p:sp>
        <p:nvSpPr>
          <p:cNvPr id="24" name="Rectangle 23"/>
          <p:cNvSpPr/>
          <p:nvPr/>
        </p:nvSpPr>
        <p:spPr>
          <a:xfrm>
            <a:off x="4139952" y="4293096"/>
            <a:ext cx="2520280" cy="9361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ZoneTexte 24"/>
          <p:cNvSpPr txBox="1"/>
          <p:nvPr/>
        </p:nvSpPr>
        <p:spPr>
          <a:xfrm>
            <a:off x="4211960" y="4293096"/>
            <a:ext cx="24482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Spin off.</a:t>
            </a:r>
          </a:p>
          <a:p>
            <a:r>
              <a:rPr lang="en-US" sz="1100" dirty="0" smtClean="0"/>
              <a:t>Project/Business nursery.</a:t>
            </a:r>
          </a:p>
          <a:p>
            <a:r>
              <a:rPr lang="en-US" sz="1100" dirty="0" smtClean="0"/>
              <a:t>Different organization, different processes and full financial support</a:t>
            </a:r>
            <a:endParaRPr lang="en-US" sz="1100" dirty="0"/>
          </a:p>
        </p:txBody>
      </p:sp>
      <p:sp>
        <p:nvSpPr>
          <p:cNvPr id="26" name="Losange 25"/>
          <p:cNvSpPr/>
          <p:nvPr/>
        </p:nvSpPr>
        <p:spPr>
          <a:xfrm>
            <a:off x="5868144" y="5445224"/>
            <a:ext cx="864096" cy="576064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4860032" y="6237312"/>
            <a:ext cx="2520280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ZoneTexte 27"/>
          <p:cNvSpPr txBox="1"/>
          <p:nvPr/>
        </p:nvSpPr>
        <p:spPr>
          <a:xfrm>
            <a:off x="5652120" y="6289575"/>
            <a:ext cx="9361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Execution</a:t>
            </a:r>
            <a:endParaRPr lang="en-US" sz="1400" b="1" dirty="0"/>
          </a:p>
        </p:txBody>
      </p:sp>
      <p:sp>
        <p:nvSpPr>
          <p:cNvPr id="30" name="ZoneTexte 29"/>
          <p:cNvSpPr txBox="1"/>
          <p:nvPr/>
        </p:nvSpPr>
        <p:spPr>
          <a:xfrm>
            <a:off x="467544" y="4365104"/>
            <a:ext cx="17281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Senior Management</a:t>
            </a:r>
            <a:endParaRPr lang="en-US" sz="1400" b="1" dirty="0"/>
          </a:p>
        </p:txBody>
      </p:sp>
      <p:sp>
        <p:nvSpPr>
          <p:cNvPr id="32" name="ZoneTexte 31"/>
          <p:cNvSpPr txBox="1"/>
          <p:nvPr/>
        </p:nvSpPr>
        <p:spPr>
          <a:xfrm>
            <a:off x="3779912" y="0"/>
            <a:ext cx="17281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All employees</a:t>
            </a:r>
            <a:endParaRPr lang="en-US" sz="1400" b="1" dirty="0"/>
          </a:p>
        </p:txBody>
      </p:sp>
      <p:sp>
        <p:nvSpPr>
          <p:cNvPr id="33" name="ZoneTexte 32"/>
          <p:cNvSpPr txBox="1"/>
          <p:nvPr/>
        </p:nvSpPr>
        <p:spPr>
          <a:xfrm>
            <a:off x="6588224" y="5528265"/>
            <a:ext cx="15121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Failure is accepted. </a:t>
            </a:r>
          </a:p>
        </p:txBody>
      </p:sp>
      <p:sp>
        <p:nvSpPr>
          <p:cNvPr id="34" name="Rectangle 33"/>
          <p:cNvSpPr/>
          <p:nvPr/>
        </p:nvSpPr>
        <p:spPr>
          <a:xfrm>
            <a:off x="7631832" y="5733256"/>
            <a:ext cx="15121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Return on the previous position or a new one. </a:t>
            </a:r>
            <a:endParaRPr lang="en-US" sz="1200" dirty="0"/>
          </a:p>
        </p:txBody>
      </p:sp>
      <p:cxnSp>
        <p:nvCxnSpPr>
          <p:cNvPr id="42" name="Connecteur droit 41"/>
          <p:cNvCxnSpPr>
            <a:stCxn id="26" idx="0"/>
          </p:cNvCxnSpPr>
          <p:nvPr/>
        </p:nvCxnSpPr>
        <p:spPr>
          <a:xfrm flipV="1">
            <a:off x="6300192" y="5229200"/>
            <a:ext cx="0" cy="21602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43"/>
          <p:cNvCxnSpPr>
            <a:stCxn id="26" idx="2"/>
          </p:cNvCxnSpPr>
          <p:nvPr/>
        </p:nvCxnSpPr>
        <p:spPr>
          <a:xfrm>
            <a:off x="6300192" y="6021288"/>
            <a:ext cx="0" cy="216024"/>
          </a:xfrm>
          <a:prstGeom prst="line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cteur droit avec flèche 51"/>
          <p:cNvCxnSpPr/>
          <p:nvPr/>
        </p:nvCxnSpPr>
        <p:spPr>
          <a:xfrm>
            <a:off x="4460256" y="1895317"/>
            <a:ext cx="0" cy="288032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avec flèche 53"/>
          <p:cNvCxnSpPr/>
          <p:nvPr/>
        </p:nvCxnSpPr>
        <p:spPr>
          <a:xfrm>
            <a:off x="4820296" y="2975437"/>
            <a:ext cx="0" cy="288032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cteur droit avec flèche 55"/>
          <p:cNvCxnSpPr/>
          <p:nvPr/>
        </p:nvCxnSpPr>
        <p:spPr>
          <a:xfrm>
            <a:off x="5612384" y="4055557"/>
            <a:ext cx="0" cy="216024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eur droit 47"/>
          <p:cNvCxnSpPr/>
          <p:nvPr/>
        </p:nvCxnSpPr>
        <p:spPr>
          <a:xfrm flipV="1">
            <a:off x="8676456" y="764704"/>
            <a:ext cx="0" cy="4968552"/>
          </a:xfrm>
          <a:prstGeom prst="line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cteur droit 58"/>
          <p:cNvCxnSpPr/>
          <p:nvPr/>
        </p:nvCxnSpPr>
        <p:spPr>
          <a:xfrm>
            <a:off x="6732240" y="5733256"/>
            <a:ext cx="194421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necteur droit avec flèche 63"/>
          <p:cNvCxnSpPr/>
          <p:nvPr/>
        </p:nvCxnSpPr>
        <p:spPr>
          <a:xfrm>
            <a:off x="2267744" y="1268760"/>
            <a:ext cx="1872208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necteur droit avec flèche 65"/>
          <p:cNvCxnSpPr>
            <a:stCxn id="5" idx="2"/>
            <a:endCxn id="15" idx="0"/>
          </p:cNvCxnSpPr>
          <p:nvPr/>
        </p:nvCxnSpPr>
        <p:spPr>
          <a:xfrm>
            <a:off x="791580" y="1916832"/>
            <a:ext cx="432048" cy="485472"/>
          </a:xfrm>
          <a:prstGeom prst="straightConnector1">
            <a:avLst/>
          </a:prstGeom>
          <a:ln w="1905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cteur droit avec flèche 68"/>
          <p:cNvCxnSpPr>
            <a:endCxn id="15" idx="0"/>
          </p:cNvCxnSpPr>
          <p:nvPr/>
        </p:nvCxnSpPr>
        <p:spPr>
          <a:xfrm flipH="1">
            <a:off x="1223628" y="1916832"/>
            <a:ext cx="540060" cy="485472"/>
          </a:xfrm>
          <a:prstGeom prst="straightConnector1">
            <a:avLst/>
          </a:prstGeom>
          <a:ln w="1905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cteur droit avec flèche 70"/>
          <p:cNvCxnSpPr>
            <a:endCxn id="19" idx="1"/>
          </p:cNvCxnSpPr>
          <p:nvPr/>
        </p:nvCxnSpPr>
        <p:spPr>
          <a:xfrm flipV="1">
            <a:off x="3347864" y="2507705"/>
            <a:ext cx="792088" cy="201215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ZoneTexte 71"/>
          <p:cNvSpPr txBox="1"/>
          <p:nvPr/>
        </p:nvSpPr>
        <p:spPr>
          <a:xfrm>
            <a:off x="2339752" y="3429000"/>
            <a:ext cx="9361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Selection</a:t>
            </a:r>
            <a:endParaRPr lang="en-US" sz="1200" dirty="0"/>
          </a:p>
        </p:txBody>
      </p:sp>
      <p:sp>
        <p:nvSpPr>
          <p:cNvPr id="73" name="ZoneTexte 72"/>
          <p:cNvSpPr txBox="1"/>
          <p:nvPr/>
        </p:nvSpPr>
        <p:spPr>
          <a:xfrm>
            <a:off x="2267744" y="4509120"/>
            <a:ext cx="10081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Organization</a:t>
            </a:r>
            <a:endParaRPr lang="en-US" sz="1200" dirty="0"/>
          </a:p>
        </p:txBody>
      </p:sp>
      <p:cxnSp>
        <p:nvCxnSpPr>
          <p:cNvPr id="75" name="Connecteur droit avec flèche 74"/>
          <p:cNvCxnSpPr>
            <a:endCxn id="22" idx="1"/>
          </p:cNvCxnSpPr>
          <p:nvPr/>
        </p:nvCxnSpPr>
        <p:spPr>
          <a:xfrm>
            <a:off x="3347864" y="3573016"/>
            <a:ext cx="792088" cy="108012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cteur droit avec flèche 76"/>
          <p:cNvCxnSpPr>
            <a:endCxn id="24" idx="1"/>
          </p:cNvCxnSpPr>
          <p:nvPr/>
        </p:nvCxnSpPr>
        <p:spPr>
          <a:xfrm>
            <a:off x="3347864" y="4581128"/>
            <a:ext cx="792088" cy="18002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ZoneTexte 84"/>
          <p:cNvSpPr txBox="1"/>
          <p:nvPr/>
        </p:nvSpPr>
        <p:spPr>
          <a:xfrm>
            <a:off x="2267744" y="836712"/>
            <a:ext cx="151216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>
                <a:solidFill>
                  <a:schemeClr val="accent1">
                    <a:lumMod val="75000"/>
                  </a:schemeClr>
                </a:solidFill>
              </a:rPr>
              <a:t>Unleash capabilities</a:t>
            </a:r>
          </a:p>
          <a:p>
            <a:r>
              <a:rPr lang="en-US" sz="1100" b="1" dirty="0" smtClean="0">
                <a:solidFill>
                  <a:schemeClr val="accent1">
                    <a:lumMod val="75000"/>
                  </a:schemeClr>
                </a:solidFill>
              </a:rPr>
              <a:t>Increase </a:t>
            </a:r>
            <a:r>
              <a:rPr lang="en-US" sz="1100" b="1" dirty="0" smtClean="0">
                <a:solidFill>
                  <a:schemeClr val="accent1">
                    <a:lumMod val="75000"/>
                  </a:schemeClr>
                </a:solidFill>
              </a:rPr>
              <a:t>engagement</a:t>
            </a:r>
          </a:p>
          <a:p>
            <a:endParaRPr lang="en-US" sz="11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1100" b="1" dirty="0" smtClean="0">
                <a:solidFill>
                  <a:schemeClr val="accent1">
                    <a:lumMod val="75000"/>
                  </a:schemeClr>
                </a:solidFill>
              </a:rPr>
              <a:t>Create a market for ideas</a:t>
            </a:r>
          </a:p>
          <a:p>
            <a:r>
              <a:rPr lang="en-US" sz="1100" b="1" dirty="0" smtClean="0">
                <a:solidFill>
                  <a:schemeClr val="accent1">
                    <a:lumMod val="75000"/>
                  </a:schemeClr>
                </a:solidFill>
              </a:rPr>
              <a:t>Increase trust</a:t>
            </a:r>
            <a:endParaRPr lang="en-US" sz="11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7" name="ZoneTexte 86"/>
          <p:cNvSpPr txBox="1"/>
          <p:nvPr/>
        </p:nvSpPr>
        <p:spPr>
          <a:xfrm>
            <a:off x="6660232" y="2175247"/>
            <a:ext cx="1224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accent1">
                    <a:lumMod val="75000"/>
                  </a:schemeClr>
                </a:solidFill>
              </a:rPr>
              <a:t>Team work</a:t>
            </a:r>
          </a:p>
          <a:p>
            <a:r>
              <a:rPr lang="en-US" sz="1200" b="1" dirty="0">
                <a:solidFill>
                  <a:schemeClr val="accent1">
                    <a:lumMod val="75000"/>
                  </a:schemeClr>
                </a:solidFill>
              </a:rPr>
              <a:t>Silo destruction</a:t>
            </a:r>
          </a:p>
        </p:txBody>
      </p:sp>
      <p:sp>
        <p:nvSpPr>
          <p:cNvPr id="88" name="ZoneTexte 87"/>
          <p:cNvSpPr txBox="1"/>
          <p:nvPr/>
        </p:nvSpPr>
        <p:spPr>
          <a:xfrm>
            <a:off x="6588224" y="4293096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accent1">
                    <a:lumMod val="75000"/>
                  </a:schemeClr>
                </a:solidFill>
              </a:rPr>
              <a:t>Entrepreneurship </a:t>
            </a:r>
            <a:r>
              <a:rPr lang="en-US" sz="1200" b="1" dirty="0" smtClean="0">
                <a:solidFill>
                  <a:schemeClr val="accent1">
                    <a:lumMod val="75000"/>
                  </a:schemeClr>
                </a:solidFill>
              </a:rPr>
              <a:t>spirit</a:t>
            </a:r>
            <a:endParaRPr lang="en-US" sz="12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1200" b="1" dirty="0" smtClean="0">
                <a:solidFill>
                  <a:schemeClr val="accent1">
                    <a:lumMod val="75000"/>
                  </a:schemeClr>
                </a:solidFill>
              </a:rPr>
              <a:t>Expand autonomy</a:t>
            </a:r>
            <a:endParaRPr lang="en-US" sz="1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9" name="ZoneTexte 88"/>
          <p:cNvSpPr txBox="1"/>
          <p:nvPr/>
        </p:nvSpPr>
        <p:spPr>
          <a:xfrm>
            <a:off x="6732240" y="3284984"/>
            <a:ext cx="1368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accent1">
                    <a:lumMod val="75000"/>
                  </a:schemeClr>
                </a:solidFill>
              </a:rPr>
              <a:t>Innovation selection</a:t>
            </a:r>
          </a:p>
        </p:txBody>
      </p:sp>
      <p:cxnSp>
        <p:nvCxnSpPr>
          <p:cNvPr id="91" name="Connecteur droit avec flèche 90"/>
          <p:cNvCxnSpPr/>
          <p:nvPr/>
        </p:nvCxnSpPr>
        <p:spPr>
          <a:xfrm flipV="1">
            <a:off x="6660232" y="1556792"/>
            <a:ext cx="936104" cy="648072"/>
          </a:xfrm>
          <a:prstGeom prst="straightConnector1">
            <a:avLst/>
          </a:prstGeom>
          <a:ln w="19050"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necteur droit 93"/>
          <p:cNvCxnSpPr/>
          <p:nvPr/>
        </p:nvCxnSpPr>
        <p:spPr>
          <a:xfrm flipV="1">
            <a:off x="7596336" y="692696"/>
            <a:ext cx="0" cy="86409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Connecteur droit avec flèche 96"/>
          <p:cNvCxnSpPr>
            <a:stCxn id="12" idx="2"/>
            <a:endCxn id="14" idx="0"/>
          </p:cNvCxnSpPr>
          <p:nvPr/>
        </p:nvCxnSpPr>
        <p:spPr>
          <a:xfrm flipH="1">
            <a:off x="1259632" y="496417"/>
            <a:ext cx="324036" cy="39255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necteur droit avec flèche 98"/>
          <p:cNvCxnSpPr>
            <a:stCxn id="13" idx="2"/>
            <a:endCxn id="14" idx="0"/>
          </p:cNvCxnSpPr>
          <p:nvPr/>
        </p:nvCxnSpPr>
        <p:spPr>
          <a:xfrm flipH="1">
            <a:off x="1259632" y="496417"/>
            <a:ext cx="2376264" cy="39255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ZoneTexte 109"/>
          <p:cNvSpPr txBox="1"/>
          <p:nvPr/>
        </p:nvSpPr>
        <p:spPr>
          <a:xfrm>
            <a:off x="6660232" y="1052736"/>
            <a:ext cx="1152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accent1">
                    <a:lumMod val="75000"/>
                  </a:schemeClr>
                </a:solidFill>
              </a:rPr>
              <a:t>Bottom up selection</a:t>
            </a:r>
          </a:p>
        </p:txBody>
      </p:sp>
      <p:sp>
        <p:nvSpPr>
          <p:cNvPr id="76" name="ZoneTexte 75"/>
          <p:cNvSpPr txBox="1"/>
          <p:nvPr/>
        </p:nvSpPr>
        <p:spPr>
          <a:xfrm>
            <a:off x="6012160" y="5589240"/>
            <a:ext cx="6480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chemeClr val="bg1"/>
                </a:solidFill>
              </a:rPr>
              <a:t>Success?</a:t>
            </a:r>
            <a:endParaRPr lang="en-US" sz="1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E0DFE3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131</Words>
  <Application>Microsoft Office PowerPoint</Application>
  <PresentationFormat>Affichage à l'écran (4:3)</PresentationFormat>
  <Paragraphs>35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Company>Airbus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TO21908</dc:creator>
  <cp:lastModifiedBy>TO21908</cp:lastModifiedBy>
  <cp:revision>13</cp:revision>
  <dcterms:created xsi:type="dcterms:W3CDTF">2011-03-16T09:36:22Z</dcterms:created>
  <dcterms:modified xsi:type="dcterms:W3CDTF">2011-03-16T13:00:43Z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57742115</vt:i4>
  </property>
  <property fmtid="{D5CDD505-2E9C-101B-9397-08002B2CF9AE}" pid="3" name="_NewReviewCycle">
    <vt:lpwstr/>
  </property>
  <property fmtid="{D5CDD505-2E9C-101B-9397-08002B2CF9AE}" pid="4" name="_EmailSubject">
    <vt:lpwstr>MIX- Team 12 idea.</vt:lpwstr>
  </property>
  <property fmtid="{D5CDD505-2E9C-101B-9397-08002B2CF9AE}" pid="5" name="_AuthorEmail">
    <vt:lpwstr>stephane.puig@airbus.com</vt:lpwstr>
  </property>
  <property fmtid="{D5CDD505-2E9C-101B-9397-08002B2CF9AE}" pid="6" name="_AuthorEmailDisplayName">
    <vt:lpwstr>PUIG, Stephane</vt:lpwstr>
  </property>
</Properties>
</file>