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 name="Shape 32"/>
        <p:cNvGrpSpPr/>
        <p:nvPr/>
      </p:nvGrpSpPr>
      <p:grpSpPr>
        <a:xfrm>
          <a:off y="0" x="0"/>
          <a:ext cy="0" cx="0"/>
          <a:chOff y="0" x="0"/>
          <a:chExt cy="0" cx="0"/>
        </a:xfrm>
      </p:grpSpPr>
      <p:sp>
        <p:nvSpPr>
          <p:cNvPr id="33" name="Shape 3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 name="Shape 3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9" name="Shape 169"/>
        <p:cNvGrpSpPr/>
        <p:nvPr/>
      </p:nvGrpSpPr>
      <p:grpSpPr>
        <a:xfrm>
          <a:off y="0" x="0"/>
          <a:ext cy="0" cx="0"/>
          <a:chOff y="0" x="0"/>
          <a:chExt cy="0" cx="0"/>
        </a:xfrm>
      </p:grpSpPr>
      <p:sp>
        <p:nvSpPr>
          <p:cNvPr id="170" name="Shape 17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1" name="Shape 17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6" name="Shape 176"/>
        <p:cNvGrpSpPr/>
        <p:nvPr/>
      </p:nvGrpSpPr>
      <p:grpSpPr>
        <a:xfrm>
          <a:off y="0" x="0"/>
          <a:ext cy="0" cx="0"/>
          <a:chOff y="0" x="0"/>
          <a:chExt cy="0" cx="0"/>
        </a:xfrm>
      </p:grpSpPr>
      <p:sp>
        <p:nvSpPr>
          <p:cNvPr id="177" name="Shape 17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8" name="Shape 17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7" name="Shape 197"/>
        <p:cNvGrpSpPr/>
        <p:nvPr/>
      </p:nvGrpSpPr>
      <p:grpSpPr>
        <a:xfrm>
          <a:off y="0" x="0"/>
          <a:ext cy="0" cx="0"/>
          <a:chOff y="0" x="0"/>
          <a:chExt cy="0" cx="0"/>
        </a:xfrm>
      </p:grpSpPr>
      <p:sp>
        <p:nvSpPr>
          <p:cNvPr id="198" name="Shape 19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9" name="Shape 19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6" name="Shape 206"/>
        <p:cNvGrpSpPr/>
        <p:nvPr/>
      </p:nvGrpSpPr>
      <p:grpSpPr>
        <a:xfrm>
          <a:off y="0" x="0"/>
          <a:ext cy="0" cx="0"/>
          <a:chOff y="0" x="0"/>
          <a:chExt cy="0" cx="0"/>
        </a:xfrm>
      </p:grpSpPr>
      <p:sp>
        <p:nvSpPr>
          <p:cNvPr id="207" name="Shape 20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8" name="Shape 20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0" name="Shape 220"/>
        <p:cNvGrpSpPr/>
        <p:nvPr/>
      </p:nvGrpSpPr>
      <p:grpSpPr>
        <a:xfrm>
          <a:off y="0" x="0"/>
          <a:ext cy="0" cx="0"/>
          <a:chOff y="0" x="0"/>
          <a:chExt cy="0" cx="0"/>
        </a:xfrm>
      </p:grpSpPr>
      <p:sp>
        <p:nvSpPr>
          <p:cNvPr id="221" name="Shape 22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2" name="Shape 22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9" name="Shape 239"/>
        <p:cNvGrpSpPr/>
        <p:nvPr/>
      </p:nvGrpSpPr>
      <p:grpSpPr>
        <a:xfrm>
          <a:off y="0" x="0"/>
          <a:ext cy="0" cx="0"/>
          <a:chOff y="0" x="0"/>
          <a:chExt cy="0" cx="0"/>
        </a:xfrm>
      </p:grpSpPr>
      <p:sp>
        <p:nvSpPr>
          <p:cNvPr id="240" name="Shape 2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1" name="Shape 24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5" name="Shape 245"/>
        <p:cNvGrpSpPr/>
        <p:nvPr/>
      </p:nvGrpSpPr>
      <p:grpSpPr>
        <a:xfrm>
          <a:off y="0" x="0"/>
          <a:ext cy="0" cx="0"/>
          <a:chOff y="0" x="0"/>
          <a:chExt cy="0" cx="0"/>
        </a:xfrm>
      </p:grpSpPr>
      <p:sp>
        <p:nvSpPr>
          <p:cNvPr id="246" name="Shape 24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7" name="Shape 24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6" name="Shape 256"/>
        <p:cNvGrpSpPr/>
        <p:nvPr/>
      </p:nvGrpSpPr>
      <p:grpSpPr>
        <a:xfrm>
          <a:off y="0" x="0"/>
          <a:ext cy="0" cx="0"/>
          <a:chOff y="0" x="0"/>
          <a:chExt cy="0" cx="0"/>
        </a:xfrm>
      </p:grpSpPr>
      <p:sp>
        <p:nvSpPr>
          <p:cNvPr id="257" name="Shape 25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8" name="Shape 25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7" name="Shape 267"/>
        <p:cNvGrpSpPr/>
        <p:nvPr/>
      </p:nvGrpSpPr>
      <p:grpSpPr>
        <a:xfrm>
          <a:off y="0" x="0"/>
          <a:ext cy="0" cx="0"/>
          <a:chOff y="0" x="0"/>
          <a:chExt cy="0" cx="0"/>
        </a:xfrm>
      </p:grpSpPr>
      <p:sp>
        <p:nvSpPr>
          <p:cNvPr id="268" name="Shape 2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9" name="Shape 26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8" name="Shape 288"/>
        <p:cNvGrpSpPr/>
        <p:nvPr/>
      </p:nvGrpSpPr>
      <p:grpSpPr>
        <a:xfrm>
          <a:off y="0" x="0"/>
          <a:ext cy="0" cx="0"/>
          <a:chOff y="0" x="0"/>
          <a:chExt cy="0" cx="0"/>
        </a:xfrm>
      </p:grpSpPr>
      <p:sp>
        <p:nvSpPr>
          <p:cNvPr id="289" name="Shape 28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0" name="Shape 29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 name="Shape 38"/>
        <p:cNvGrpSpPr/>
        <p:nvPr/>
      </p:nvGrpSpPr>
      <p:grpSpPr>
        <a:xfrm>
          <a:off y="0" x="0"/>
          <a:ext cy="0" cx="0"/>
          <a:chOff y="0" x="0"/>
          <a:chExt cy="0" cx="0"/>
        </a:xfrm>
      </p:grpSpPr>
      <p:sp>
        <p:nvSpPr>
          <p:cNvPr id="39" name="Shape 3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0" name="Shape 4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9" name="Shape 309"/>
        <p:cNvGrpSpPr/>
        <p:nvPr/>
      </p:nvGrpSpPr>
      <p:grpSpPr>
        <a:xfrm>
          <a:off y="0" x="0"/>
          <a:ext cy="0" cx="0"/>
          <a:chOff y="0" x="0"/>
          <a:chExt cy="0" cx="0"/>
        </a:xfrm>
      </p:grpSpPr>
      <p:sp>
        <p:nvSpPr>
          <p:cNvPr id="310" name="Shape 31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11" name="Shape 31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0" name="Shape 330"/>
        <p:cNvGrpSpPr/>
        <p:nvPr/>
      </p:nvGrpSpPr>
      <p:grpSpPr>
        <a:xfrm>
          <a:off y="0" x="0"/>
          <a:ext cy="0" cx="0"/>
          <a:chOff y="0" x="0"/>
          <a:chExt cy="0" cx="0"/>
        </a:xfrm>
      </p:grpSpPr>
      <p:sp>
        <p:nvSpPr>
          <p:cNvPr id="331" name="Shape 33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32" name="Shape 33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1" name="Shape 351"/>
        <p:cNvGrpSpPr/>
        <p:nvPr/>
      </p:nvGrpSpPr>
      <p:grpSpPr>
        <a:xfrm>
          <a:off y="0" x="0"/>
          <a:ext cy="0" cx="0"/>
          <a:chOff y="0" x="0"/>
          <a:chExt cy="0" cx="0"/>
        </a:xfrm>
      </p:grpSpPr>
      <p:sp>
        <p:nvSpPr>
          <p:cNvPr id="352" name="Shape 35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3" name="Shape 35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2" name="Shape 372"/>
        <p:cNvGrpSpPr/>
        <p:nvPr/>
      </p:nvGrpSpPr>
      <p:grpSpPr>
        <a:xfrm>
          <a:off y="0" x="0"/>
          <a:ext cy="0" cx="0"/>
          <a:chOff y="0" x="0"/>
          <a:chExt cy="0" cx="0"/>
        </a:xfrm>
      </p:grpSpPr>
      <p:sp>
        <p:nvSpPr>
          <p:cNvPr id="373" name="Shape 37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74" name="Shape 37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0" name="Shape 400"/>
        <p:cNvGrpSpPr/>
        <p:nvPr/>
      </p:nvGrpSpPr>
      <p:grpSpPr>
        <a:xfrm>
          <a:off y="0" x="0"/>
          <a:ext cy="0" cx="0"/>
          <a:chOff y="0" x="0"/>
          <a:chExt cy="0" cx="0"/>
        </a:xfrm>
      </p:grpSpPr>
      <p:sp>
        <p:nvSpPr>
          <p:cNvPr id="401" name="Shape 40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02" name="Shape 40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7" name="Shape 407"/>
        <p:cNvGrpSpPr/>
        <p:nvPr/>
      </p:nvGrpSpPr>
      <p:grpSpPr>
        <a:xfrm>
          <a:off y="0" x="0"/>
          <a:ext cy="0" cx="0"/>
          <a:chOff y="0" x="0"/>
          <a:chExt cy="0" cx="0"/>
        </a:xfrm>
      </p:grpSpPr>
      <p:sp>
        <p:nvSpPr>
          <p:cNvPr id="408" name="Shape 40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09" name="Shape 40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4" name="Shape 414"/>
        <p:cNvGrpSpPr/>
        <p:nvPr/>
      </p:nvGrpSpPr>
      <p:grpSpPr>
        <a:xfrm>
          <a:off y="0" x="0"/>
          <a:ext cy="0" cx="0"/>
          <a:chOff y="0" x="0"/>
          <a:chExt cy="0" cx="0"/>
        </a:xfrm>
      </p:grpSpPr>
      <p:sp>
        <p:nvSpPr>
          <p:cNvPr id="415" name="Shape 41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16" name="Shape 41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1" name="Shape 421"/>
        <p:cNvGrpSpPr/>
        <p:nvPr/>
      </p:nvGrpSpPr>
      <p:grpSpPr>
        <a:xfrm>
          <a:off y="0" x="0"/>
          <a:ext cy="0" cx="0"/>
          <a:chOff y="0" x="0"/>
          <a:chExt cy="0" cx="0"/>
        </a:xfrm>
      </p:grpSpPr>
      <p:sp>
        <p:nvSpPr>
          <p:cNvPr id="422" name="Shape 42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23" name="Shape 42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8" name="Shape 428"/>
        <p:cNvGrpSpPr/>
        <p:nvPr/>
      </p:nvGrpSpPr>
      <p:grpSpPr>
        <a:xfrm>
          <a:off y="0" x="0"/>
          <a:ext cy="0" cx="0"/>
          <a:chOff y="0" x="0"/>
          <a:chExt cy="0" cx="0"/>
        </a:xfrm>
      </p:grpSpPr>
      <p:sp>
        <p:nvSpPr>
          <p:cNvPr id="429" name="Shape 42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30" name="Shape 43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5" name="Shape 435"/>
        <p:cNvGrpSpPr/>
        <p:nvPr/>
      </p:nvGrpSpPr>
      <p:grpSpPr>
        <a:xfrm>
          <a:off y="0" x="0"/>
          <a:ext cy="0" cx="0"/>
          <a:chOff y="0" x="0"/>
          <a:chExt cy="0" cx="0"/>
        </a:xfrm>
      </p:grpSpPr>
      <p:sp>
        <p:nvSpPr>
          <p:cNvPr id="436" name="Shape 43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37" name="Shape 4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 name="Shape 45"/>
        <p:cNvGrpSpPr/>
        <p:nvPr/>
      </p:nvGrpSpPr>
      <p:grpSpPr>
        <a:xfrm>
          <a:off y="0" x="0"/>
          <a:ext cy="0" cx="0"/>
          <a:chOff y="0" x="0"/>
          <a:chExt cy="0" cx="0"/>
        </a:xfrm>
      </p:grpSpPr>
      <p:sp>
        <p:nvSpPr>
          <p:cNvPr id="46" name="Shape 4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7" name="Shape 4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4" name="Shape 444"/>
        <p:cNvGrpSpPr/>
        <p:nvPr/>
      </p:nvGrpSpPr>
      <p:grpSpPr>
        <a:xfrm>
          <a:off y="0" x="0"/>
          <a:ext cy="0" cx="0"/>
          <a:chOff y="0" x="0"/>
          <a:chExt cy="0" cx="0"/>
        </a:xfrm>
      </p:grpSpPr>
      <p:sp>
        <p:nvSpPr>
          <p:cNvPr id="445" name="Shape 44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46" name="Shape 44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5" name="Shape 455"/>
        <p:cNvGrpSpPr/>
        <p:nvPr/>
      </p:nvGrpSpPr>
      <p:grpSpPr>
        <a:xfrm>
          <a:off y="0" x="0"/>
          <a:ext cy="0" cx="0"/>
          <a:chOff y="0" x="0"/>
          <a:chExt cy="0" cx="0"/>
        </a:xfrm>
      </p:grpSpPr>
      <p:sp>
        <p:nvSpPr>
          <p:cNvPr id="456" name="Shape 45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57" name="Shape 45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 name="Shape 60"/>
        <p:cNvGrpSpPr/>
        <p:nvPr/>
      </p:nvGrpSpPr>
      <p:grpSpPr>
        <a:xfrm>
          <a:off y="0" x="0"/>
          <a:ext cy="0" cx="0"/>
          <a:chOff y="0" x="0"/>
          <a:chExt cy="0" cx="0"/>
        </a:xfrm>
      </p:grpSpPr>
      <p:sp>
        <p:nvSpPr>
          <p:cNvPr id="61" name="Shape 6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2" name="Shape 6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9" name="Shape 10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3" name="Shape 14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9" name="Shape 149"/>
        <p:cNvGrpSpPr/>
        <p:nvPr/>
      </p:nvGrpSpPr>
      <p:grpSpPr>
        <a:xfrm>
          <a:off y="0" x="0"/>
          <a:ext cy="0" cx="0"/>
          <a:chOff y="0" x="0"/>
          <a:chExt cy="0" cx="0"/>
        </a:xfrm>
      </p:grpSpPr>
      <p:sp>
        <p:nvSpPr>
          <p:cNvPr id="150" name="Shape 15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1" name="Shape 15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0" name="Shape 16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2111123" x="685800"/>
            <a:ext cy="1546500"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3786737" x="685800"/>
            <a:ext cy="1046400"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600200" x="457200"/>
            <a:ext cy="49677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600200" x="457200"/>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600200" x="4692273"/>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5875078" x="457200"/>
            <a:ext cy="692700"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4"/><Relationship Target="../media/image01.png" Type="http://schemas.openxmlformats.org/officeDocument/2006/relationships/image" Id="rId3"/><Relationship Target="../media/image00.jpg" Type="http://schemas.openxmlformats.org/officeDocument/2006/relationships/image" Id="rId6"/><Relationship Target="../media/image19.jpg" Type="http://schemas.openxmlformats.org/officeDocument/2006/relationships/image" Id="rId5"/></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18.gif" Type="http://schemas.openxmlformats.org/officeDocument/2006/relationships/image" Id="rId4"/><Relationship Target="../media/image03.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4"/><Relationship Target="../media/image02.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06.jp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14.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xml" Type="http://schemas.openxmlformats.org/officeDocument/2006/relationships/slideLayout" Id="rId1"/><Relationship Target="../media/image11.jp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 Target="../media/image17.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 Target="../media/image12.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 Target="../media/image16.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xml" Type="http://schemas.openxmlformats.org/officeDocument/2006/relationships/slideLayout" Id="rId1"/><Relationship Target="../media/image15.jpg" Type="http://schemas.openxmlformats.org/officeDocument/2006/relationships/image" Id="rId4"/><Relationship Target="../media/image00.jpg" Type="http://schemas.openxmlformats.org/officeDocument/2006/relationships/image" Id="rId3"/><Relationship Target="../media/image13.jpg" Type="http://schemas.openxmlformats.org/officeDocument/2006/relationships/image" Id="rId6"/><Relationship Target="../media/image10.jp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http://www.managementexchange.com/moonshots/transcend-traditional-management-trade-offs" Type="http://schemas.openxmlformats.org/officeDocument/2006/relationships/hyperlink" TargetMode="External" Id="rId4"/><Relationship Target="http://www.managementexchange.com/moonshots/stretch-management-timeframes-and-perspectives" Type="http://schemas.openxmlformats.org/officeDocument/2006/relationships/hyperlink" TargetMode="External"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18.gif" Type="http://schemas.openxmlformats.org/officeDocument/2006/relationships/image" Id="rId4"/><Relationship Target="../media/image02.jpg" Type="http://schemas.openxmlformats.org/officeDocument/2006/relationships/image" Id="rId3"/><Relationship Target="http://www.managementexchange.com/moonshots/transcend-traditional-management-trade-offs" Type="http://schemas.openxmlformats.org/officeDocument/2006/relationships/hyperlink" TargetMode="External" Id="rId6"/><Relationship Target="http://www.managementexchange.com/moonshots/stretch-management-timeframes-and-perspectives" Type="http://schemas.openxmlformats.org/officeDocument/2006/relationships/hyperlink" TargetMode="External"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4"/><Relationship Target="../media/image04.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http://www.managementexchange.com/moonshots/transcend-traditional-management-trade-offs" Type="http://schemas.openxmlformats.org/officeDocument/2006/relationships/hyperlink" TargetMode="External" Id="rId4"/><Relationship Target="http://www.managementexchange.com/moonshots/stretch-management-timeframes-and-perspectives" Type="http://schemas.openxmlformats.org/officeDocument/2006/relationships/hyperlink" TargetMode="External"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4"/><Relationship Target="../media/image02.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title"/>
          </p:nvPr>
        </p:nvSpPr>
        <p:spPr>
          <a:xfrm>
            <a:off y="5693625" x="98575"/>
            <a:ext cy="806399" cx="5759999"/>
          </a:xfrm>
          <a:prstGeom prst="rect">
            <a:avLst/>
          </a:prstGeom>
        </p:spPr>
        <p:txBody>
          <a:bodyPr bIns="91425" rIns="91425" lIns="91425" tIns="91425" anchor="b" anchorCtr="0">
            <a:noAutofit/>
          </a:bodyPr>
          <a:lstStyle/>
          <a:p>
            <a:pPr>
              <a:spcBef>
                <a:spcPts val="0"/>
              </a:spcBef>
              <a:buNone/>
            </a:pPr>
            <a:r>
              <a:rPr sz="3000" lang="en">
                <a:solidFill>
                  <a:srgbClr val="0000FF"/>
                </a:solidFill>
                <a:latin typeface="Calibri"/>
                <a:ea typeface="Calibri"/>
                <a:cs typeface="Calibri"/>
                <a:sym typeface="Calibri"/>
              </a:rPr>
              <a:t>GPS</a:t>
            </a:r>
            <a:r>
              <a:rPr lang="en">
                <a:solidFill>
                  <a:srgbClr val="0000FF"/>
                </a:solidFill>
                <a:latin typeface="Calibri"/>
                <a:ea typeface="Calibri"/>
                <a:cs typeface="Calibri"/>
                <a:sym typeface="Calibri"/>
              </a:rPr>
              <a:t> / </a:t>
            </a:r>
            <a:r>
              <a:rPr sz="2400" lang="en">
                <a:solidFill>
                  <a:srgbClr val="0000FF"/>
                </a:solidFill>
                <a:latin typeface="Calibri"/>
                <a:ea typeface="Calibri"/>
                <a:cs typeface="Calibri"/>
                <a:sym typeface="Calibri"/>
              </a:rPr>
              <a:t>The FJL </a:t>
            </a:r>
            <a:r>
              <a:rPr sz="2400" lang="en">
                <a:solidFill>
                  <a:srgbClr val="000000"/>
                </a:solidFill>
                <a:latin typeface="Calibri"/>
                <a:ea typeface="Calibri"/>
                <a:cs typeface="Calibri"/>
                <a:sym typeface="Calibri"/>
              </a:rPr>
              <a:t>Freeway Map</a:t>
            </a:r>
            <a:r>
              <a:rPr sz="2400" lang="en">
                <a:solidFill>
                  <a:srgbClr val="0000FF"/>
                </a:solidFill>
                <a:latin typeface="Calibri"/>
                <a:ea typeface="Calibri"/>
                <a:cs typeface="Calibri"/>
                <a:sym typeface="Calibri"/>
              </a:rPr>
              <a:t> &amp; </a:t>
            </a:r>
            <a:r>
              <a:rPr sz="2400" lang="en">
                <a:solidFill>
                  <a:srgbClr val="FF0000"/>
                </a:solidFill>
                <a:latin typeface="Calibri"/>
                <a:ea typeface="Calibri"/>
                <a:cs typeface="Calibri"/>
                <a:sym typeface="Calibri"/>
              </a:rPr>
              <a:t>AAA Guide</a:t>
            </a:r>
          </a:p>
        </p:txBody>
      </p:sp>
      <p:pic>
        <p:nvPicPr>
          <p:cNvPr id="24" name="Shape 24"/>
          <p:cNvPicPr preferRelativeResize="0"/>
          <p:nvPr/>
        </p:nvPicPr>
        <p:blipFill>
          <a:blip r:embed="rId3">
            <a:alphaModFix/>
          </a:blip>
          <a:stretch>
            <a:fillRect/>
          </a:stretch>
        </p:blipFill>
        <p:spPr>
          <a:xfrm>
            <a:off y="121350" x="98572"/>
            <a:ext cy="1235299" cx="2649924"/>
          </a:xfrm>
          <a:prstGeom prst="rect">
            <a:avLst/>
          </a:prstGeom>
          <a:noFill/>
          <a:ln>
            <a:noFill/>
          </a:ln>
        </p:spPr>
      </p:pic>
      <p:pic>
        <p:nvPicPr>
          <p:cNvPr id="25" name="Shape 25"/>
          <p:cNvPicPr preferRelativeResize="0"/>
          <p:nvPr/>
        </p:nvPicPr>
        <p:blipFill>
          <a:blip r:embed="rId4">
            <a:alphaModFix/>
          </a:blip>
          <a:stretch>
            <a:fillRect/>
          </a:stretch>
        </p:blipFill>
        <p:spPr>
          <a:xfrm>
            <a:off y="5693625" x="7947598"/>
            <a:ext cy="1068224" cx="1061226"/>
          </a:xfrm>
          <a:prstGeom prst="rect">
            <a:avLst/>
          </a:prstGeom>
          <a:noFill/>
          <a:ln>
            <a:noFill/>
          </a:ln>
        </p:spPr>
      </p:pic>
      <p:pic>
        <p:nvPicPr>
          <p:cNvPr id="26" name="Shape 26"/>
          <p:cNvPicPr preferRelativeResize="0"/>
          <p:nvPr/>
        </p:nvPicPr>
        <p:blipFill>
          <a:blip r:embed="rId5">
            <a:alphaModFix/>
          </a:blip>
          <a:stretch>
            <a:fillRect/>
          </a:stretch>
        </p:blipFill>
        <p:spPr>
          <a:xfrm>
            <a:off y="1526915" x="98575"/>
            <a:ext cy="3664662" cx="2748496"/>
          </a:xfrm>
          <a:prstGeom prst="rect">
            <a:avLst/>
          </a:prstGeom>
          <a:noFill/>
          <a:ln>
            <a:noFill/>
          </a:ln>
        </p:spPr>
      </p:pic>
      <p:sp>
        <p:nvSpPr>
          <p:cNvPr id="27" name="Shape 27"/>
          <p:cNvSpPr txBox="1"/>
          <p:nvPr/>
        </p:nvSpPr>
        <p:spPr>
          <a:xfrm>
            <a:off y="383900" x="2847075"/>
            <a:ext cy="2521800" cx="6215100"/>
          </a:xfrm>
          <a:prstGeom prst="rect">
            <a:avLst/>
          </a:prstGeom>
          <a:noFill/>
          <a:ln>
            <a:noFill/>
          </a:ln>
        </p:spPr>
        <p:txBody>
          <a:bodyPr bIns="91425" rIns="91425" lIns="91425" tIns="91425" anchor="ctr" anchorCtr="0">
            <a:noAutofit/>
          </a:bodyPr>
          <a:lstStyle/>
          <a:p>
            <a:pPr rtl="0" lvl="0">
              <a:lnSpc>
                <a:spcPct val="90000"/>
              </a:lnSpc>
              <a:spcBef>
                <a:spcPts val="0"/>
              </a:spcBef>
              <a:spcAft>
                <a:spcPts val="800"/>
              </a:spcAft>
              <a:buNone/>
            </a:pPr>
            <a:r>
              <a:rPr sz="2000" lang="en">
                <a:solidFill>
                  <a:srgbClr val="80B50D"/>
                </a:solidFill>
              </a:rPr>
              <a:t>Hacks</a:t>
            </a:r>
          </a:p>
          <a:p>
            <a:pPr rtl="0" lvl="0">
              <a:lnSpc>
                <a:spcPct val="117857"/>
              </a:lnSpc>
              <a:spcBef>
                <a:spcPts val="800"/>
              </a:spcBef>
              <a:spcAft>
                <a:spcPts val="800"/>
              </a:spcAft>
              <a:buNone/>
            </a:pPr>
            <a:r>
              <a:rPr b="1" lang="en">
                <a:solidFill>
                  <a:schemeClr val="dk2"/>
                </a:solidFill>
              </a:rPr>
              <a:t>To tackle big, thorny challenges, you need big, unconventional ideas.</a:t>
            </a:r>
          </a:p>
          <a:p>
            <a:pPr rtl="0" lvl="0">
              <a:lnSpc>
                <a:spcPct val="135000"/>
              </a:lnSpc>
              <a:spcBef>
                <a:spcPts val="900"/>
              </a:spcBef>
              <a:spcAft>
                <a:spcPts val="900"/>
              </a:spcAft>
              <a:buNone/>
            </a:pPr>
            <a:r>
              <a:rPr sz="1000" lang="en">
                <a:solidFill>
                  <a:srgbClr val="424242"/>
                </a:solidFill>
              </a:rPr>
              <a:t>That’s what you’ll find here: boundary-pushing proposals for changing the way organizations work and leaders lead — from setting strategy to allocating resources to designing work to rewarding and compensating individuals.</a:t>
            </a:r>
          </a:p>
          <a:p>
            <a:pPr rtl="0" lvl="0">
              <a:lnSpc>
                <a:spcPct val="135000"/>
              </a:lnSpc>
              <a:spcBef>
                <a:spcPts val="900"/>
              </a:spcBef>
              <a:spcAft>
                <a:spcPts val="900"/>
              </a:spcAft>
              <a:buNone/>
            </a:pPr>
            <a:r>
              <a:rPr sz="1000" lang="en">
                <a:solidFill>
                  <a:srgbClr val="424242"/>
                </a:solidFill>
              </a:rPr>
              <a:t>Check out the disruptive ideas and radical fixes posted by your fellow MIXers— and join them in stirring the pot by proposing your own. A hack can be as seemingly basic as a better way to run meetings or as high-stakes as a complete overhaul of the compensation system — as long as it turns the tables on management-as-usual and offers up a pathway to progress on one of the moonshots.</a:t>
            </a:r>
          </a:p>
          <a:p>
            <a:pPr rtl="0" lvl="0">
              <a:lnSpc>
                <a:spcPct val="135000"/>
              </a:lnSpc>
              <a:spcBef>
                <a:spcPts val="900"/>
              </a:spcBef>
              <a:spcAft>
                <a:spcPts val="900"/>
              </a:spcAft>
              <a:buNone/>
            </a:pPr>
            <a:r>
              <a:t/>
            </a:r>
            <a:endParaRPr sz="1000">
              <a:solidFill>
                <a:srgbClr val="424242"/>
              </a:solidFill>
            </a:endParaRPr>
          </a:p>
        </p:txBody>
      </p:sp>
      <p:sp>
        <p:nvSpPr>
          <p:cNvPr id="28" name="Shape 28"/>
          <p:cNvSpPr txBox="1"/>
          <p:nvPr/>
        </p:nvSpPr>
        <p:spPr>
          <a:xfrm>
            <a:off y="5116800" x="0"/>
            <a:ext cy="717899" cx="3589200"/>
          </a:xfrm>
          <a:prstGeom prst="rect">
            <a:avLst/>
          </a:prstGeom>
          <a:noFill/>
          <a:ln>
            <a:noFill/>
          </a:ln>
        </p:spPr>
        <p:txBody>
          <a:bodyPr bIns="91425" rIns="91425" lIns="91425" tIns="91425" anchor="t" anchorCtr="0">
            <a:noAutofit/>
          </a:bodyPr>
          <a:lstStyle/>
          <a:p>
            <a:pPr rtl="0">
              <a:spcBef>
                <a:spcPts val="0"/>
              </a:spcBef>
              <a:buNone/>
            </a:pPr>
            <a:r>
              <a:rPr sz="1000" lang="en">
                <a:latin typeface="Calibri"/>
                <a:ea typeface="Calibri"/>
                <a:cs typeface="Calibri"/>
                <a:sym typeface="Calibri"/>
              </a:rPr>
              <a:t>Phote credit FJL 2013 Barcelona </a:t>
            </a:r>
          </a:p>
          <a:p>
            <a:pPr>
              <a:spcBef>
                <a:spcPts val="0"/>
              </a:spcBef>
              <a:buNone/>
            </a:pPr>
            <a:r>
              <a:rPr sz="1000" lang="en">
                <a:latin typeface="Calibri"/>
                <a:ea typeface="Calibri"/>
                <a:cs typeface="Calibri"/>
                <a:sym typeface="Calibri"/>
              </a:rPr>
              <a:t>" Moonshots compass Check up"</a:t>
            </a:r>
          </a:p>
        </p:txBody>
      </p:sp>
      <p:sp>
        <p:nvSpPr>
          <p:cNvPr id="29" name="Shape 29"/>
          <p:cNvSpPr txBox="1"/>
          <p:nvPr/>
        </p:nvSpPr>
        <p:spPr>
          <a:xfrm>
            <a:off y="2832062" x="2920025"/>
            <a:ext cy="2477999" cx="6088799"/>
          </a:xfrm>
          <a:prstGeom prst="rect">
            <a:avLst/>
          </a:prstGeom>
          <a:noFill/>
          <a:ln>
            <a:noFill/>
          </a:ln>
        </p:spPr>
        <p:txBody>
          <a:bodyPr bIns="91425" rIns="91425" lIns="91425" tIns="91425" anchor="ctr" anchorCtr="0">
            <a:noAutofit/>
          </a:bodyPr>
          <a:lstStyle/>
          <a:p>
            <a:pPr rtl="0" lvl="0">
              <a:lnSpc>
                <a:spcPct val="90000"/>
              </a:lnSpc>
              <a:spcBef>
                <a:spcPts val="0"/>
              </a:spcBef>
              <a:spcAft>
                <a:spcPts val="800"/>
              </a:spcAft>
              <a:buNone/>
            </a:pPr>
            <a:r>
              <a:rPr sz="2000" lang="en">
                <a:solidFill>
                  <a:srgbClr val="80B50D"/>
                </a:solidFill>
              </a:rPr>
              <a:t>Stories</a:t>
            </a:r>
          </a:p>
          <a:p>
            <a:pPr rtl="0" lvl="0">
              <a:lnSpc>
                <a:spcPct val="117857"/>
              </a:lnSpc>
              <a:spcBef>
                <a:spcPts val="800"/>
              </a:spcBef>
              <a:spcAft>
                <a:spcPts val="800"/>
              </a:spcAft>
              <a:buNone/>
            </a:pPr>
            <a:r>
              <a:rPr lang="en">
                <a:solidFill>
                  <a:schemeClr val="dk2"/>
                </a:solidFill>
              </a:rPr>
              <a:t>A revolution in management is brewing...</a:t>
            </a:r>
          </a:p>
          <a:p>
            <a:pPr rtl="0" lvl="0">
              <a:lnSpc>
                <a:spcPct val="135000"/>
              </a:lnSpc>
              <a:spcBef>
                <a:spcPts val="900"/>
              </a:spcBef>
              <a:spcAft>
                <a:spcPts val="900"/>
              </a:spcAft>
              <a:buNone/>
            </a:pPr>
            <a:r>
              <a:rPr sz="1000" lang="en">
                <a:solidFill>
                  <a:srgbClr val="424242"/>
                </a:solidFill>
              </a:rPr>
              <a:t>Around the globe, at every level, in all kinds of organizations, inspired innovators are staging inventive experiments to make their organizations as adaptable, creative, engaging, and accountable as the people who work there. In the past, it was difficult for management innovators to share their experiences directly with others — but now we have the MIX.</a:t>
            </a:r>
          </a:p>
          <a:p>
            <a:pPr rtl="0" lvl="0">
              <a:lnSpc>
                <a:spcPct val="135000"/>
              </a:lnSpc>
              <a:spcBef>
                <a:spcPts val="900"/>
              </a:spcBef>
              <a:spcAft>
                <a:spcPts val="900"/>
              </a:spcAft>
              <a:buNone/>
            </a:pPr>
            <a:r>
              <a:rPr sz="1000" lang="en">
                <a:solidFill>
                  <a:srgbClr val="424242"/>
                </a:solidFill>
              </a:rPr>
              <a:t>Dig into these real-world case studies of management innovation, and mix it up with the positive deviants who are changing the game. Have you tried something new? Share it here and see what others think.</a:t>
            </a:r>
          </a:p>
          <a:p>
            <a:pPr rtl="0" lvl="0">
              <a:lnSpc>
                <a:spcPct val="135000"/>
              </a:lnSpc>
              <a:spcBef>
                <a:spcPts val="900"/>
              </a:spcBef>
              <a:spcAft>
                <a:spcPts val="900"/>
              </a:spcAft>
              <a:buNone/>
            </a:pPr>
            <a:r>
              <a:rPr sz="1000" lang="en">
                <a:solidFill>
                  <a:srgbClr val="424242"/>
                </a:solidFill>
              </a:rPr>
              <a:t>Source : Mix Manifesto</a:t>
            </a:r>
          </a:p>
        </p:txBody>
      </p:sp>
      <p:pic>
        <p:nvPicPr>
          <p:cNvPr id="30" name="Shape 30"/>
          <p:cNvPicPr preferRelativeResize="0"/>
          <p:nvPr/>
        </p:nvPicPr>
        <p:blipFill>
          <a:blip r:embed="rId6">
            <a:alphaModFix/>
          </a:blip>
          <a:stretch>
            <a:fillRect/>
          </a:stretch>
        </p:blipFill>
        <p:spPr>
          <a:xfrm>
            <a:off y="5693625" x="6371073"/>
            <a:ext cy="1068224" cx="1422176"/>
          </a:xfrm>
          <a:prstGeom prst="rect">
            <a:avLst/>
          </a:prstGeom>
          <a:noFill/>
          <a:ln>
            <a:noFill/>
          </a:ln>
        </p:spPr>
      </p:pic>
      <p:sp>
        <p:nvSpPr>
          <p:cNvPr id="31" name="Shape 31"/>
          <p:cNvSpPr txBox="1"/>
          <p:nvPr/>
        </p:nvSpPr>
        <p:spPr>
          <a:xfrm>
            <a:off y="6503675" x="51100"/>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23 th 2014</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y="0" x="0"/>
          <a:ext cy="0" cx="0"/>
          <a:chOff y="0" x="0"/>
          <a:chExt cy="0" cx="0"/>
        </a:xfrm>
      </p:grpSpPr>
      <p:sp>
        <p:nvSpPr>
          <p:cNvPr id="162" name="Shape 162"/>
          <p:cNvSpPr txBox="1"/>
          <p:nvPr/>
        </p:nvSpPr>
        <p:spPr>
          <a:xfrm>
            <a:off y="951000" x="5780650"/>
            <a:ext cy="2019600" cx="2649599"/>
          </a:xfrm>
          <a:prstGeom prst="rect">
            <a:avLst/>
          </a:prstGeom>
          <a:noFill/>
          <a:ln>
            <a:noFill/>
          </a:ln>
        </p:spPr>
        <p:txBody>
          <a:bodyPr bIns="91425" rIns="91425" lIns="91425" tIns="91425" anchor="t" anchorCtr="0">
            <a:noAutofit/>
          </a:bodyPr>
          <a:lstStyle/>
          <a:p>
            <a:pPr rtl="0" lvl="0">
              <a:spcBef>
                <a:spcPts val="0"/>
              </a:spcBef>
              <a:buNone/>
            </a:pPr>
            <a:r>
              <a:rPr lang="en"/>
              <a:t>Common source : Innovating Innovation</a:t>
            </a:r>
          </a:p>
          <a:p>
            <a:pPr rtl="0" lvl="0">
              <a:spcBef>
                <a:spcPts val="0"/>
              </a:spcBef>
              <a:buNone/>
            </a:pPr>
            <a:r>
              <a:rPr lang="en"/>
              <a:t>Dimensions all in one</a:t>
            </a:r>
          </a:p>
          <a:p>
            <a:pPr rtl="0" lvl="0">
              <a:spcBef>
                <a:spcPts val="0"/>
              </a:spcBef>
              <a:buNone/>
            </a:pPr>
            <a:r>
              <a:t/>
            </a:r>
            <a:endParaRPr/>
          </a:p>
          <a:p>
            <a:pPr rtl="0" lvl="0">
              <a:spcBef>
                <a:spcPts val="0"/>
              </a:spcBef>
              <a:buNone/>
            </a:pPr>
            <a:r>
              <a:rPr lang="en"/>
              <a:t>Process : 18 Mix leads hacking + entanglement and parallel dimension to 18 laps.</a:t>
            </a:r>
          </a:p>
        </p:txBody>
      </p:sp>
      <p:pic>
        <p:nvPicPr>
          <p:cNvPr id="163" name="Shape 163"/>
          <p:cNvPicPr preferRelativeResize="0"/>
          <p:nvPr/>
        </p:nvPicPr>
        <p:blipFill>
          <a:blip r:embed="rId3">
            <a:alphaModFix/>
          </a:blip>
          <a:stretch>
            <a:fillRect/>
          </a:stretch>
        </p:blipFill>
        <p:spPr>
          <a:xfrm>
            <a:off y="3094675" x="6015425"/>
            <a:ext cy="2279525" cx="2279525"/>
          </a:xfrm>
          <a:prstGeom prst="rect">
            <a:avLst/>
          </a:prstGeom>
          <a:noFill/>
          <a:ln>
            <a:noFill/>
          </a:ln>
        </p:spPr>
      </p:pic>
      <p:sp>
        <p:nvSpPr>
          <p:cNvPr id="164" name="Shape 164"/>
          <p:cNvSpPr/>
          <p:nvPr/>
        </p:nvSpPr>
        <p:spPr>
          <a:xfrm>
            <a:off y="381750" x="289150"/>
            <a:ext cy="1761900" cx="1762200"/>
          </a:xfrm>
          <a:prstGeom prst="snip2DiagRect">
            <a:avLst>
              <a:gd fmla="val 0" name="adj1"/>
              <a:gd fmla="val 16667" name="adj2"/>
            </a:avLst>
          </a:prstGeom>
          <a:solidFill>
            <a:srgbClr val="FFFF00"/>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lang="en">
                <a:latin typeface="Calibri"/>
                <a:ea typeface="Calibri"/>
                <a:cs typeface="Calibri"/>
                <a:sym typeface="Calibri"/>
              </a:rPr>
              <a:t>18 Black holes</a:t>
            </a:r>
          </a:p>
          <a:p>
            <a:pPr rtl="0" lvl="0">
              <a:spcBef>
                <a:spcPts val="0"/>
              </a:spcBef>
              <a:buNone/>
            </a:pPr>
            <a:r>
              <a:t/>
            </a:r>
            <a:endParaRPr>
              <a:latin typeface="Calibri"/>
              <a:ea typeface="Calibri"/>
              <a:cs typeface="Calibri"/>
              <a:sym typeface="Calibri"/>
            </a:endParaRPr>
          </a:p>
          <a:p>
            <a:pPr rtl="0" lvl="0">
              <a:spcBef>
                <a:spcPts val="0"/>
              </a:spcBef>
              <a:buNone/>
            </a:pPr>
            <a:r>
              <a:rPr lang="en">
                <a:latin typeface="Calibri"/>
                <a:ea typeface="Calibri"/>
                <a:cs typeface="Calibri"/>
                <a:sym typeface="Calibri"/>
              </a:rPr>
              <a:t>1 Story related to 18 Stories</a:t>
            </a:r>
          </a:p>
          <a:p>
            <a:pPr rtl="0" lvl="0">
              <a:spcBef>
                <a:spcPts val="0"/>
              </a:spcBef>
              <a:buNone/>
            </a:pPr>
            <a:r>
              <a:rPr lang="en">
                <a:latin typeface="Calibri"/>
                <a:ea typeface="Calibri"/>
                <a:cs typeface="Calibri"/>
                <a:sym typeface="Calibri"/>
              </a:rPr>
              <a:t>18 dimensions</a:t>
            </a:r>
          </a:p>
        </p:txBody>
      </p:sp>
      <p:sp>
        <p:nvSpPr>
          <p:cNvPr id="165" name="Shape 165"/>
          <p:cNvSpPr/>
          <p:nvPr/>
        </p:nvSpPr>
        <p:spPr>
          <a:xfrm>
            <a:off y="2496075" x="1693200"/>
            <a:ext cy="3425058" cx="3475170"/>
          </a:xfrm>
          <a:prstGeom prst="flowChartMultidocumen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pic>
        <p:nvPicPr>
          <p:cNvPr id="166" name="Shape 166"/>
          <p:cNvPicPr preferRelativeResize="0"/>
          <p:nvPr/>
        </p:nvPicPr>
        <p:blipFill>
          <a:blip r:embed="rId4">
            <a:alphaModFix/>
          </a:blip>
          <a:stretch>
            <a:fillRect/>
          </a:stretch>
        </p:blipFill>
        <p:spPr>
          <a:xfrm>
            <a:off y="3071374" x="2693675"/>
            <a:ext cy="1668549" cx="1668549"/>
          </a:xfrm>
          <a:prstGeom prst="rect">
            <a:avLst/>
          </a:prstGeom>
          <a:noFill/>
          <a:ln>
            <a:noFill/>
          </a:ln>
        </p:spPr>
      </p:pic>
      <p:sp>
        <p:nvSpPr>
          <p:cNvPr id="167" name="Shape 167"/>
          <p:cNvSpPr/>
          <p:nvPr/>
        </p:nvSpPr>
        <p:spPr>
          <a:xfrm>
            <a:off y="4115700" x="5297125"/>
            <a:ext cy="1585799" cx="1599300"/>
          </a:xfrm>
          <a:prstGeom prst="star24">
            <a:avLst>
              <a:gd fmla="val 37500" name="adj"/>
            </a:avLst>
          </a:prstGeom>
          <a:solidFill>
            <a:srgbClr val="EAD1DC"/>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18 Black holes</a:t>
            </a:r>
          </a:p>
          <a:p>
            <a:pPr rtl="0" lvl="0">
              <a:spcBef>
                <a:spcPts val="0"/>
              </a:spcBef>
              <a:buNone/>
            </a:pPr>
            <a:r>
              <a:t/>
            </a:r>
            <a:endParaRPr sz="1200">
              <a:solidFill>
                <a:schemeClr val="dk1"/>
              </a:solidFill>
              <a:latin typeface="Calibri"/>
              <a:ea typeface="Calibri"/>
              <a:cs typeface="Calibri"/>
              <a:sym typeface="Calibri"/>
            </a:endParaRPr>
          </a:p>
          <a:p>
            <a:pPr rtl="0" lvl="0">
              <a:spcBef>
                <a:spcPts val="0"/>
              </a:spcBef>
              <a:buNone/>
            </a:pPr>
            <a:r>
              <a:rPr sz="1200" lang="en">
                <a:solidFill>
                  <a:schemeClr val="dk1"/>
                </a:solidFill>
                <a:latin typeface="Calibri"/>
                <a:ea typeface="Calibri"/>
                <a:cs typeface="Calibri"/>
                <a:sym typeface="Calibri"/>
              </a:rPr>
              <a:t>1Story in 18 Dimension</a:t>
            </a:r>
          </a:p>
        </p:txBody>
      </p:sp>
      <p:sp>
        <p:nvSpPr>
          <p:cNvPr id="168" name="Shape 168"/>
          <p:cNvSpPr txBox="1"/>
          <p:nvPr/>
        </p:nvSpPr>
        <p:spPr>
          <a:xfrm>
            <a:off y="6728550" x="112425"/>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22 th 2014</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y="0" x="0"/>
          <a:ext cy="0" cx="0"/>
          <a:chOff y="0" x="0"/>
          <a:chExt cy="0" cx="0"/>
        </a:xfrm>
      </p:grpSpPr>
      <p:pic>
        <p:nvPicPr>
          <p:cNvPr id="173" name="Shape 173"/>
          <p:cNvPicPr preferRelativeResize="0"/>
          <p:nvPr/>
        </p:nvPicPr>
        <p:blipFill>
          <a:blip r:embed="rId3">
            <a:alphaModFix/>
          </a:blip>
          <a:stretch>
            <a:fillRect/>
          </a:stretch>
        </p:blipFill>
        <p:spPr>
          <a:xfrm>
            <a:off y="437375" x="2278025"/>
            <a:ext cy="5279325" cx="6551024"/>
          </a:xfrm>
          <a:prstGeom prst="rect">
            <a:avLst/>
          </a:prstGeom>
          <a:noFill/>
          <a:ln>
            <a:noFill/>
          </a:ln>
        </p:spPr>
      </p:pic>
      <p:sp>
        <p:nvSpPr>
          <p:cNvPr id="174" name="Shape 174"/>
          <p:cNvSpPr txBox="1"/>
          <p:nvPr/>
        </p:nvSpPr>
        <p:spPr>
          <a:xfrm>
            <a:off y="374900" x="321650"/>
            <a:ext cy="4023299" cx="2033099"/>
          </a:xfrm>
          <a:prstGeom prst="rect">
            <a:avLst/>
          </a:prstGeom>
          <a:noFill/>
          <a:ln>
            <a:noFill/>
          </a:ln>
        </p:spPr>
        <p:txBody>
          <a:bodyPr bIns="91425" rIns="91425" lIns="91425" tIns="91425" anchor="t" anchorCtr="0">
            <a:noAutofit/>
          </a:bodyPr>
          <a:lstStyle/>
          <a:p>
            <a:pPr rtl="0">
              <a:spcBef>
                <a:spcPts val="0"/>
              </a:spcBef>
              <a:buNone/>
            </a:pPr>
            <a:r>
              <a:rPr lang="en">
                <a:solidFill>
                  <a:srgbClr val="0000FF"/>
                </a:solidFill>
              </a:rPr>
              <a:t>6 Hacks Episodes</a:t>
            </a:r>
          </a:p>
          <a:p>
            <a:pPr rtl="0">
              <a:spcBef>
                <a:spcPts val="0"/>
              </a:spcBef>
              <a:buNone/>
            </a:pPr>
            <a:r>
              <a:t/>
            </a:r>
            <a:endParaRPr>
              <a:solidFill>
                <a:srgbClr val="0000FF"/>
              </a:solidFill>
            </a:endParaRPr>
          </a:p>
          <a:p>
            <a:pPr rtl="0">
              <a:spcBef>
                <a:spcPts val="0"/>
              </a:spcBef>
              <a:buNone/>
            </a:pPr>
            <a:r>
              <a:rPr lang="en">
                <a:solidFill>
                  <a:srgbClr val="0000FF"/>
                </a:solidFill>
              </a:rPr>
              <a:t>Common source : Knowledge Economy</a:t>
            </a:r>
          </a:p>
          <a:p>
            <a:pPr rtl="0">
              <a:spcBef>
                <a:spcPts val="0"/>
              </a:spcBef>
              <a:buNone/>
            </a:pPr>
            <a:r>
              <a:t/>
            </a:r>
            <a:endParaRPr/>
          </a:p>
          <a:p>
            <a:pPr rtl="0">
              <a:spcBef>
                <a:spcPts val="0"/>
              </a:spcBef>
              <a:buNone/>
            </a:pPr>
            <a:r>
              <a:rPr lang="en"/>
              <a:t>Process : </a:t>
            </a:r>
          </a:p>
          <a:p>
            <a:pPr rtl="0">
              <a:spcBef>
                <a:spcPts val="0"/>
              </a:spcBef>
              <a:buNone/>
            </a:pPr>
            <a:r>
              <a:rPr lang="en"/>
              <a:t>Tipping points diverging</a:t>
            </a:r>
          </a:p>
          <a:p>
            <a:pPr rtl="0">
              <a:spcBef>
                <a:spcPts val="0"/>
              </a:spcBef>
              <a:buNone/>
            </a:pPr>
            <a:r>
              <a:t/>
            </a:r>
            <a:endParaRPr/>
          </a:p>
          <a:p>
            <a:pPr rtl="0">
              <a:spcBef>
                <a:spcPts val="0"/>
              </a:spcBef>
              <a:buNone/>
            </a:pPr>
            <a:r>
              <a:rPr lang="en"/>
              <a:t>Shift from </a:t>
            </a:r>
            <a:r>
              <a:rPr lang="en">
                <a:solidFill>
                  <a:srgbClr val="0000FF"/>
                </a:solidFill>
              </a:rPr>
              <a:t>Blue</a:t>
            </a:r>
            <a:r>
              <a:rPr lang="en"/>
              <a:t> to </a:t>
            </a:r>
            <a:r>
              <a:rPr lang="en">
                <a:solidFill>
                  <a:srgbClr val="FF0000"/>
                </a:solidFill>
              </a:rPr>
              <a:t>Red</a:t>
            </a:r>
          </a:p>
          <a:p>
            <a:pPr rtl="0">
              <a:spcBef>
                <a:spcPts val="0"/>
              </a:spcBef>
              <a:buNone/>
            </a:pPr>
            <a:r>
              <a:t/>
            </a:r>
            <a:endParaRPr>
              <a:solidFill>
                <a:srgbClr val="FF0000"/>
              </a:solidFill>
            </a:endParaRPr>
          </a:p>
          <a:p>
            <a:pPr rtl="0">
              <a:spcBef>
                <a:spcPts val="0"/>
              </a:spcBef>
              <a:buNone/>
            </a:pPr>
            <a:r>
              <a:rPr lang="en">
                <a:solidFill>
                  <a:srgbClr val="FF0000"/>
                </a:solidFill>
              </a:rPr>
              <a:t>Paychecks</a:t>
            </a:r>
          </a:p>
          <a:p>
            <a:pPr rtl="0">
              <a:spcBef>
                <a:spcPts val="0"/>
              </a:spcBef>
              <a:buNone/>
            </a:pPr>
            <a:r>
              <a:rPr lang="en">
                <a:solidFill>
                  <a:srgbClr val="0000FF"/>
                </a:solidFill>
              </a:rPr>
              <a:t>Compound Compensations in management 3.0</a:t>
            </a:r>
          </a:p>
          <a:p>
            <a:pPr rtl="0">
              <a:spcBef>
                <a:spcPts val="0"/>
              </a:spcBef>
              <a:buNone/>
            </a:pPr>
            <a:r>
              <a:t/>
            </a:r>
            <a:endParaRPr/>
          </a:p>
          <a:p>
            <a:pPr>
              <a:spcBef>
                <a:spcPts val="0"/>
              </a:spcBef>
              <a:buNone/>
            </a:pPr>
            <a:r>
              <a:t/>
            </a:r>
            <a:endParaRPr/>
          </a:p>
        </p:txBody>
      </p:sp>
      <p:sp>
        <p:nvSpPr>
          <p:cNvPr id="175" name="Shape 175"/>
          <p:cNvSpPr txBox="1"/>
          <p:nvPr/>
        </p:nvSpPr>
        <p:spPr>
          <a:xfrm>
            <a:off y="6554800" x="112425"/>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22 th 2014</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y="0" x="0"/>
          <a:ext cy="0" cx="0"/>
          <a:chOff y="0" x="0"/>
          <a:chExt cy="0" cx="0"/>
        </a:xfrm>
      </p:grpSpPr>
      <p:sp>
        <p:nvSpPr>
          <p:cNvPr id="180" name="Shape 180"/>
          <p:cNvSpPr/>
          <p:nvPr/>
        </p:nvSpPr>
        <p:spPr>
          <a:xfrm>
            <a:off y="4591575" x="2807500"/>
            <a:ext cy="1469400" cx="2882099"/>
          </a:xfrm>
          <a:prstGeom prst="rect">
            <a:avLst/>
          </a:prstGeom>
          <a:noFill/>
          <a:ln w="19050" cap="flat">
            <a:solidFill>
              <a:srgbClr val="CCCCCC"/>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181" name="Shape 181"/>
          <p:cNvSpPr/>
          <p:nvPr/>
        </p:nvSpPr>
        <p:spPr>
          <a:xfrm>
            <a:off y="4591575" x="3147175"/>
            <a:ext cy="1469400" cx="1746299"/>
          </a:xfrm>
          <a:prstGeom prst="rect">
            <a:avLst/>
          </a:prstGeom>
          <a:noFill/>
          <a:ln w="19050" cap="flat">
            <a:solidFill>
              <a:srgbClr val="FF0000"/>
            </a:solidFill>
            <a:prstDash val="dashDot"/>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182" name="Shape 182"/>
          <p:cNvSpPr/>
          <p:nvPr/>
        </p:nvSpPr>
        <p:spPr>
          <a:xfrm>
            <a:off y="817200" x="2943650"/>
            <a:ext cy="1309799" cx="1606199"/>
          </a:xfrm>
          <a:prstGeom prst="rect">
            <a:avLst/>
          </a:prstGeom>
          <a:noFill/>
          <a:ln w="19050" cap="flat">
            <a:solidFill>
              <a:srgbClr val="CCCCCC"/>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183" name="Shape 183"/>
          <p:cNvSpPr txBox="1"/>
          <p:nvPr/>
        </p:nvSpPr>
        <p:spPr>
          <a:xfrm>
            <a:off y="549849" x="2943650"/>
            <a:ext cy="1469400" cx="1606199"/>
          </a:xfrm>
          <a:prstGeom prst="rect">
            <a:avLst/>
          </a:prstGeom>
          <a:noFill/>
          <a:ln>
            <a:noFill/>
          </a:ln>
        </p:spPr>
        <p:txBody>
          <a:bodyPr bIns="91425" rIns="91425" lIns="91425" tIns="91425" anchor="t" anchorCtr="0">
            <a:noAutofit/>
          </a:bodyPr>
          <a:lstStyle/>
          <a:p>
            <a:pPr rtl="0">
              <a:spcBef>
                <a:spcPts val="0"/>
              </a:spcBef>
              <a:buNone/>
            </a:pPr>
            <a:r>
              <a:rPr b="1" sz="1000" lang="en" i="1">
                <a:solidFill>
                  <a:srgbClr val="FF0000"/>
                </a:solidFill>
                <a:latin typeface="Calibri"/>
                <a:ea typeface="Calibri"/>
                <a:cs typeface="Calibri"/>
                <a:sym typeface="Calibri"/>
              </a:rPr>
              <a:t>HACHKATON 2 </a:t>
            </a:r>
          </a:p>
          <a:p>
            <a:pPr rtl="0">
              <a:spcBef>
                <a:spcPts val="0"/>
              </a:spcBef>
              <a:buNone/>
            </a:pPr>
            <a:r>
              <a:t/>
            </a:r>
            <a:endParaRPr b="1" sz="1000" i="1">
              <a:solidFill>
                <a:srgbClr val="FF0000"/>
              </a:solidFill>
              <a:latin typeface="Calibri"/>
              <a:ea typeface="Calibri"/>
              <a:cs typeface="Calibri"/>
              <a:sym typeface="Calibri"/>
            </a:endParaRPr>
          </a:p>
          <a:p>
            <a:pPr rtl="0" lvl="0">
              <a:spcBef>
                <a:spcPts val="0"/>
              </a:spcBef>
              <a:buNone/>
            </a:pPr>
            <a:r>
              <a:t/>
            </a:r>
            <a:endParaRPr b="1" sz="1000" i="1">
              <a:solidFill>
                <a:srgbClr val="FF0000"/>
              </a:solidFill>
              <a:latin typeface="Calibri"/>
              <a:ea typeface="Calibri"/>
              <a:cs typeface="Calibri"/>
              <a:sym typeface="Calibri"/>
            </a:endParaRPr>
          </a:p>
          <a:p>
            <a:pPr rtl="0" lvl="0">
              <a:spcBef>
                <a:spcPts val="0"/>
              </a:spcBef>
              <a:buNone/>
            </a:pPr>
            <a:r>
              <a:t/>
            </a:r>
            <a:endParaRPr b="1" sz="1000" i="1">
              <a:solidFill>
                <a:srgbClr val="FF0000"/>
              </a:solidFill>
              <a:latin typeface="Calibri"/>
              <a:ea typeface="Calibri"/>
              <a:cs typeface="Calibri"/>
              <a:sym typeface="Calibri"/>
            </a:endParaRPr>
          </a:p>
          <a:p>
            <a:pPr rtl="0" lvl="0">
              <a:spcBef>
                <a:spcPts val="0"/>
              </a:spcBef>
              <a:buNone/>
            </a:pPr>
            <a:r>
              <a:rPr b="1" sz="1000" lang="en" i="1">
                <a:latin typeface="Calibri"/>
                <a:ea typeface="Calibri"/>
                <a:cs typeface="Calibri"/>
                <a:sym typeface="Calibri"/>
              </a:rPr>
              <a:t>Mini-Hacks</a:t>
            </a:r>
          </a:p>
          <a:p>
            <a:pPr rtl="0" lvl="0">
              <a:spcBef>
                <a:spcPts val="0"/>
              </a:spcBef>
              <a:buNone/>
            </a:pPr>
            <a:r>
              <a:t/>
            </a:r>
            <a:endParaRPr b="1" sz="1200" i="1">
              <a:solidFill>
                <a:srgbClr val="FF0000"/>
              </a:solidFill>
              <a:latin typeface="Calibri"/>
              <a:ea typeface="Calibri"/>
              <a:cs typeface="Calibri"/>
              <a:sym typeface="Calibri"/>
            </a:endParaRPr>
          </a:p>
          <a:p>
            <a:pPr rtl="0" lvl="0">
              <a:spcBef>
                <a:spcPts val="0"/>
              </a:spcBef>
              <a:buNone/>
            </a:pPr>
            <a:r>
              <a:rPr b="1" sz="1200" lang="en" i="1">
                <a:solidFill>
                  <a:srgbClr val="FF0000"/>
                </a:solidFill>
                <a:latin typeface="Calibri"/>
                <a:ea typeface="Calibri"/>
                <a:cs typeface="Calibri"/>
                <a:sym typeface="Calibri"/>
              </a:rPr>
              <a:t>(H) ack Knowledge</a:t>
            </a:r>
          </a:p>
          <a:p>
            <a:pPr rtl="0" lvl="0">
              <a:spcBef>
                <a:spcPts val="0"/>
              </a:spcBef>
              <a:buNone/>
            </a:pPr>
            <a:r>
              <a:t/>
            </a:r>
            <a:endParaRPr b="1" sz="1200" i="1">
              <a:solidFill>
                <a:srgbClr val="FF0000"/>
              </a:solidFill>
              <a:latin typeface="Calibri"/>
              <a:ea typeface="Calibri"/>
              <a:cs typeface="Calibri"/>
              <a:sym typeface="Calibri"/>
            </a:endParaRPr>
          </a:p>
        </p:txBody>
      </p:sp>
      <p:sp>
        <p:nvSpPr>
          <p:cNvPr id="184" name="Shape 184"/>
          <p:cNvSpPr txBox="1"/>
          <p:nvPr/>
        </p:nvSpPr>
        <p:spPr>
          <a:xfrm>
            <a:off y="4774525" x="6135175"/>
            <a:ext cy="913800" cx="2334599"/>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6 Faces of a cube/ Dice</a:t>
            </a:r>
          </a:p>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Mini-Hacks</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185" name="Shape 185"/>
          <p:cNvSpPr txBox="1"/>
          <p:nvPr/>
        </p:nvSpPr>
        <p:spPr>
          <a:xfrm>
            <a:off y="708150" x="6437525"/>
            <a:ext cy="711300" cx="1839900"/>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Flash cloning divergence</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186" name="Shape 186"/>
          <p:cNvSpPr txBox="1"/>
          <p:nvPr/>
        </p:nvSpPr>
        <p:spPr>
          <a:xfrm>
            <a:off y="414900" x="176175"/>
            <a:ext cy="2454299" cx="2709599"/>
          </a:xfrm>
          <a:prstGeom prst="rect">
            <a:avLst/>
          </a:prstGeom>
          <a:noFill/>
          <a:ln>
            <a:noFill/>
          </a:ln>
        </p:spPr>
        <p:txBody>
          <a:bodyPr bIns="91425" rIns="91425" lIns="91425" tIns="91425" anchor="t" anchorCtr="0">
            <a:noAutofit/>
          </a:bodyPr>
          <a:lstStyle/>
          <a:p>
            <a:pPr rtl="0" lvl="0">
              <a:spcBef>
                <a:spcPts val="0"/>
              </a:spcBef>
              <a:buNone/>
            </a:pPr>
            <a:r>
              <a:rPr lang="en">
                <a:solidFill>
                  <a:srgbClr val="0000FF"/>
                </a:solidFill>
                <a:latin typeface="Calibri"/>
                <a:ea typeface="Calibri"/>
                <a:cs typeface="Calibri"/>
                <a:sym typeface="Calibri"/>
              </a:rPr>
              <a:t>6(Mini) Hacks  in 1 Day</a:t>
            </a:r>
          </a:p>
          <a:p>
            <a:pPr rtl="0" lvl="0">
              <a:spcBef>
                <a:spcPts val="0"/>
              </a:spcBef>
              <a:buNone/>
            </a:pPr>
            <a:r>
              <a:rPr sz="1000" lang="en">
                <a:solidFill>
                  <a:srgbClr val="FF0000"/>
                </a:solidFill>
                <a:latin typeface="Calibri"/>
                <a:ea typeface="Calibri"/>
                <a:cs typeface="Calibri"/>
                <a:sym typeface="Calibri"/>
              </a:rPr>
              <a:t>= Opposite  tacticof Neutrinos 3.0 massive attack....guerrila small simultaneous shots</a:t>
            </a:r>
          </a:p>
          <a:p>
            <a:pPr rtl="0" lvl="0">
              <a:spcBef>
                <a:spcPts val="0"/>
              </a:spcBef>
              <a:buNone/>
            </a:pPr>
            <a:r>
              <a:t/>
            </a:r>
            <a:endParaRPr>
              <a:solidFill>
                <a:srgbClr val="0000FF"/>
              </a:solidFill>
              <a:latin typeface="Calibri"/>
              <a:ea typeface="Calibri"/>
              <a:cs typeface="Calibri"/>
              <a:sym typeface="Calibri"/>
            </a:endParaRPr>
          </a:p>
          <a:p>
            <a:pPr rtl="0">
              <a:spcBef>
                <a:spcPts val="0"/>
              </a:spcBef>
              <a:buNone/>
            </a:pPr>
            <a:r>
              <a:rPr lang="en">
                <a:solidFill>
                  <a:srgbClr val="0000FF"/>
                </a:solidFill>
                <a:latin typeface="Calibri"/>
                <a:ea typeface="Calibri"/>
                <a:cs typeface="Calibri"/>
                <a:sym typeface="Calibri"/>
              </a:rPr>
              <a:t>Common source : </a:t>
            </a:r>
          </a:p>
          <a:p>
            <a:pPr rtl="0" lvl="0">
              <a:spcBef>
                <a:spcPts val="0"/>
              </a:spcBef>
              <a:buNone/>
            </a:pPr>
            <a:r>
              <a:rPr lang="en">
                <a:solidFill>
                  <a:srgbClr val="0000FF"/>
                </a:solidFill>
                <a:latin typeface="Calibri"/>
                <a:ea typeface="Calibri"/>
                <a:cs typeface="Calibri"/>
                <a:sym typeface="Calibri"/>
              </a:rPr>
              <a:t>Re-Invent / Re-Set HR</a:t>
            </a:r>
          </a:p>
          <a:p>
            <a:pPr rtl="0" lvl="0">
              <a:spcBef>
                <a:spcPts val="0"/>
              </a:spcBef>
              <a:buNone/>
            </a:pPr>
            <a:r>
              <a:t/>
            </a:r>
            <a:endParaRPr>
              <a:latin typeface="Calibri"/>
              <a:ea typeface="Calibri"/>
              <a:cs typeface="Calibri"/>
              <a:sym typeface="Calibri"/>
            </a:endParaRPr>
          </a:p>
          <a:p>
            <a:pPr rtl="0" lvl="0">
              <a:spcBef>
                <a:spcPts val="0"/>
              </a:spcBef>
              <a:buNone/>
            </a:pPr>
            <a:r>
              <a:rPr lang="en">
                <a:latin typeface="Calibri"/>
                <a:ea typeface="Calibri"/>
                <a:cs typeface="Calibri"/>
                <a:sym typeface="Calibri"/>
              </a:rPr>
              <a:t>Process : Shift to KM (Content) &amp; Shift of framework (XS/XL size)</a:t>
            </a:r>
          </a:p>
          <a:p>
            <a:pPr rtl="0" lvl="0">
              <a:spcBef>
                <a:spcPts val="0"/>
              </a:spcBef>
              <a:buNone/>
            </a:pPr>
            <a:r>
              <a:t/>
            </a:r>
            <a:endParaRPr>
              <a:latin typeface="Calibri"/>
              <a:ea typeface="Calibri"/>
              <a:cs typeface="Calibri"/>
              <a:sym typeface="Calibri"/>
            </a:endParaRPr>
          </a:p>
        </p:txBody>
      </p:sp>
      <p:sp>
        <p:nvSpPr>
          <p:cNvPr id="187" name="Shape 187"/>
          <p:cNvSpPr/>
          <p:nvPr/>
        </p:nvSpPr>
        <p:spPr>
          <a:xfrm>
            <a:off y="2641650" x="4945375"/>
            <a:ext cy="1574700" cx="1682699"/>
          </a:xfrm>
          <a:prstGeom prst="rect">
            <a:avLst/>
          </a:prstGeom>
          <a:noFill/>
          <a:ln w="19050" cap="flat">
            <a:solidFill>
              <a:srgbClr val="CCCCCC"/>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188" name="Shape 188"/>
          <p:cNvSpPr txBox="1"/>
          <p:nvPr/>
        </p:nvSpPr>
        <p:spPr>
          <a:xfrm>
            <a:off y="2283862" x="5416425"/>
            <a:ext cy="827999" cx="1252499"/>
          </a:xfrm>
          <a:prstGeom prst="rect">
            <a:avLst/>
          </a:prstGeom>
          <a:noFill/>
          <a:ln>
            <a:noFill/>
          </a:ln>
        </p:spPr>
        <p:txBody>
          <a:bodyPr bIns="91425" rIns="91425" lIns="91425" tIns="91425" anchor="t" anchorCtr="0">
            <a:noAutofit/>
          </a:bodyPr>
          <a:lstStyle/>
          <a:p>
            <a:pPr rtl="0">
              <a:spcBef>
                <a:spcPts val="0"/>
              </a:spcBef>
              <a:buNone/>
            </a:pPr>
            <a:r>
              <a:rPr b="1" sz="1000" lang="en" i="1">
                <a:solidFill>
                  <a:srgbClr val="FF0000"/>
                </a:solidFill>
                <a:latin typeface="Calibri"/>
                <a:ea typeface="Calibri"/>
                <a:cs typeface="Calibri"/>
                <a:sym typeface="Calibri"/>
              </a:rPr>
              <a:t>HACHKATON 4</a:t>
            </a:r>
          </a:p>
          <a:p>
            <a:pPr rtl="0">
              <a:spcBef>
                <a:spcPts val="0"/>
              </a:spcBef>
              <a:buNone/>
            </a:pPr>
            <a:r>
              <a:t/>
            </a:r>
            <a:endParaRPr b="1" sz="1000" i="1">
              <a:solidFill>
                <a:srgbClr val="FF0000"/>
              </a:solidFill>
              <a:latin typeface="Calibri"/>
              <a:ea typeface="Calibri"/>
              <a:cs typeface="Calibri"/>
              <a:sym typeface="Calibri"/>
            </a:endParaRPr>
          </a:p>
          <a:p>
            <a:pPr rtl="0" lvl="0">
              <a:spcBef>
                <a:spcPts val="0"/>
              </a:spcBef>
              <a:buNone/>
            </a:pPr>
            <a:r>
              <a:t/>
            </a:r>
            <a:endParaRPr b="1" sz="1000" i="1">
              <a:solidFill>
                <a:srgbClr val="FF0000"/>
              </a:solidFill>
              <a:latin typeface="Calibri"/>
              <a:ea typeface="Calibri"/>
              <a:cs typeface="Calibri"/>
              <a:sym typeface="Calibri"/>
            </a:endParaRPr>
          </a:p>
          <a:p>
            <a:pPr rtl="0" lvl="0">
              <a:spcBef>
                <a:spcPts val="0"/>
              </a:spcBef>
              <a:buNone/>
            </a:pPr>
            <a:r>
              <a:t/>
            </a:r>
            <a:endParaRPr b="1" sz="1000" i="1">
              <a:solidFill>
                <a:srgbClr val="FF0000"/>
              </a:solidFill>
              <a:latin typeface="Calibri"/>
              <a:ea typeface="Calibri"/>
              <a:cs typeface="Calibri"/>
              <a:sym typeface="Calibri"/>
            </a:endParaRPr>
          </a:p>
          <a:p>
            <a:pPr rtl="0" lvl="0">
              <a:spcBef>
                <a:spcPts val="0"/>
              </a:spcBef>
              <a:buNone/>
            </a:pPr>
            <a:r>
              <a:rPr b="1" sz="1000" lang="en" i="1">
                <a:latin typeface="Calibri"/>
                <a:ea typeface="Calibri"/>
                <a:cs typeface="Calibri"/>
                <a:sym typeface="Calibri"/>
              </a:rPr>
              <a:t>Mini-Hacks</a:t>
            </a:r>
          </a:p>
          <a:p>
            <a:pPr rtl="0" lvl="0">
              <a:spcBef>
                <a:spcPts val="0"/>
              </a:spcBef>
              <a:buNone/>
            </a:pPr>
            <a:r>
              <a:t/>
            </a:r>
            <a:endParaRPr b="1" sz="1200" i="1">
              <a:solidFill>
                <a:srgbClr val="FF0000"/>
              </a:solidFill>
              <a:latin typeface="Calibri"/>
              <a:ea typeface="Calibri"/>
              <a:cs typeface="Calibri"/>
              <a:sym typeface="Calibri"/>
            </a:endParaRPr>
          </a:p>
          <a:p>
            <a:pPr rtl="0" lvl="0">
              <a:spcBef>
                <a:spcPts val="0"/>
              </a:spcBef>
              <a:buNone/>
            </a:pPr>
            <a:r>
              <a:rPr b="1" sz="1200" lang="en" i="1">
                <a:solidFill>
                  <a:srgbClr val="FF0000"/>
                </a:solidFill>
                <a:latin typeface="Calibri"/>
                <a:ea typeface="Calibri"/>
                <a:cs typeface="Calibri"/>
                <a:sym typeface="Calibri"/>
              </a:rPr>
              <a:t>HR as </a:t>
            </a:r>
            <a:r>
              <a:rPr b="1" sz="1200" lang="en" i="1">
                <a:latin typeface="Calibri"/>
                <a:ea typeface="Calibri"/>
                <a:cs typeface="Calibri"/>
                <a:sym typeface="Calibri"/>
              </a:rPr>
              <a:t>H</a:t>
            </a:r>
            <a:r>
              <a:rPr b="1" sz="1200" lang="en" i="1">
                <a:solidFill>
                  <a:srgbClr val="FF0000"/>
                </a:solidFill>
                <a:latin typeface="Calibri"/>
                <a:ea typeface="Calibri"/>
                <a:cs typeface="Calibri"/>
                <a:sym typeface="Calibri"/>
              </a:rPr>
              <a:t>olistic </a:t>
            </a:r>
            <a:r>
              <a:rPr b="1" sz="1200" lang="en" i="1">
                <a:latin typeface="Calibri"/>
                <a:ea typeface="Calibri"/>
                <a:cs typeface="Calibri"/>
                <a:sym typeface="Calibri"/>
              </a:rPr>
              <a:t>R</a:t>
            </a:r>
            <a:r>
              <a:rPr b="1" sz="1200" lang="en" i="1">
                <a:solidFill>
                  <a:srgbClr val="FF0000"/>
                </a:solidFill>
                <a:latin typeface="Calibri"/>
                <a:ea typeface="Calibri"/>
                <a:cs typeface="Calibri"/>
                <a:sym typeface="Calibri"/>
              </a:rPr>
              <a:t>esources?</a:t>
            </a:r>
          </a:p>
          <a:p>
            <a:pPr rtl="0" lvl="0">
              <a:spcBef>
                <a:spcPts val="0"/>
              </a:spcBef>
              <a:buNone/>
            </a:pPr>
            <a:r>
              <a:t/>
            </a:r>
            <a:endParaRPr b="1" sz="1200" i="1">
              <a:solidFill>
                <a:srgbClr val="FF0000"/>
              </a:solidFill>
              <a:latin typeface="Calibri"/>
              <a:ea typeface="Calibri"/>
              <a:cs typeface="Calibri"/>
              <a:sym typeface="Calibri"/>
            </a:endParaRPr>
          </a:p>
        </p:txBody>
      </p:sp>
      <p:sp>
        <p:nvSpPr>
          <p:cNvPr id="189" name="Shape 189"/>
          <p:cNvSpPr/>
          <p:nvPr/>
        </p:nvSpPr>
        <p:spPr>
          <a:xfrm>
            <a:off y="2641650" x="2943637"/>
            <a:ext cy="1574700" cx="1839900"/>
          </a:xfrm>
          <a:prstGeom prst="rect">
            <a:avLst/>
          </a:prstGeom>
          <a:noFill/>
          <a:ln w="19050" cap="flat">
            <a:solidFill>
              <a:srgbClr val="CCCCCC"/>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190" name="Shape 190"/>
          <p:cNvSpPr txBox="1"/>
          <p:nvPr/>
        </p:nvSpPr>
        <p:spPr>
          <a:xfrm>
            <a:off y="2333850" x="3042450"/>
            <a:ext cy="1385099" cx="1746299"/>
          </a:xfrm>
          <a:prstGeom prst="rect">
            <a:avLst/>
          </a:prstGeom>
          <a:noFill/>
          <a:ln>
            <a:noFill/>
          </a:ln>
        </p:spPr>
        <p:txBody>
          <a:bodyPr bIns="91425" rIns="91425" lIns="91425" tIns="91425" anchor="t" anchorCtr="0">
            <a:noAutofit/>
          </a:bodyPr>
          <a:lstStyle/>
          <a:p>
            <a:pPr rtl="0">
              <a:spcBef>
                <a:spcPts val="0"/>
              </a:spcBef>
              <a:buNone/>
            </a:pPr>
            <a:r>
              <a:rPr b="1" sz="1000" lang="en" i="1">
                <a:solidFill>
                  <a:srgbClr val="FF0000"/>
                </a:solidFill>
                <a:latin typeface="Calibri"/>
                <a:ea typeface="Calibri"/>
                <a:cs typeface="Calibri"/>
                <a:sym typeface="Calibri"/>
              </a:rPr>
              <a:t>HACHKATON 1</a:t>
            </a:r>
          </a:p>
          <a:p>
            <a:pPr rtl="0" lvl="0">
              <a:spcBef>
                <a:spcPts val="0"/>
              </a:spcBef>
              <a:buNone/>
            </a:pPr>
            <a:r>
              <a:t/>
            </a:r>
            <a:endParaRPr b="1" sz="1000" i="1">
              <a:solidFill>
                <a:srgbClr val="FF0000"/>
              </a:solidFill>
              <a:latin typeface="Calibri"/>
              <a:ea typeface="Calibri"/>
              <a:cs typeface="Calibri"/>
              <a:sym typeface="Calibri"/>
            </a:endParaRPr>
          </a:p>
          <a:p>
            <a:pPr rtl="0" lvl="0">
              <a:spcBef>
                <a:spcPts val="0"/>
              </a:spcBef>
              <a:buNone/>
            </a:pPr>
            <a:r>
              <a:rPr b="1" sz="1000" lang="en" i="1">
                <a:latin typeface="Calibri"/>
                <a:ea typeface="Calibri"/>
                <a:cs typeface="Calibri"/>
                <a:sym typeface="Calibri"/>
              </a:rPr>
              <a:t>Mini-Hacks</a:t>
            </a:r>
          </a:p>
          <a:p>
            <a:pPr rtl="0" lvl="0">
              <a:spcBef>
                <a:spcPts val="0"/>
              </a:spcBef>
              <a:buNone/>
            </a:pPr>
            <a:r>
              <a:t/>
            </a:r>
            <a:endParaRPr b="1" sz="1200" i="1">
              <a:solidFill>
                <a:srgbClr val="FF0000"/>
              </a:solidFill>
              <a:latin typeface="Calibri"/>
              <a:ea typeface="Calibri"/>
              <a:cs typeface="Calibri"/>
              <a:sym typeface="Calibri"/>
            </a:endParaRPr>
          </a:p>
          <a:p>
            <a:pPr rtl="0">
              <a:spcBef>
                <a:spcPts val="0"/>
              </a:spcBef>
              <a:buNone/>
            </a:pPr>
            <a:r>
              <a:rPr b="1" sz="1200" lang="en" i="1">
                <a:latin typeface="Calibri"/>
                <a:ea typeface="Calibri"/>
                <a:cs typeface="Calibri"/>
                <a:sym typeface="Calibri"/>
              </a:rPr>
              <a:t>Adaptive Optics :</a:t>
            </a:r>
          </a:p>
          <a:p>
            <a:pPr rtl="0">
              <a:spcBef>
                <a:spcPts val="0"/>
              </a:spcBef>
              <a:buNone/>
            </a:pPr>
            <a:r>
              <a:rPr b="1" sz="1200" lang="en" i="1">
                <a:latin typeface="Calibri"/>
                <a:ea typeface="Calibri"/>
                <a:cs typeface="Calibri"/>
                <a:sym typeface="Calibri"/>
              </a:rPr>
              <a:t>What's new Coach ?</a:t>
            </a:r>
          </a:p>
          <a:p>
            <a:pPr rtl="0">
              <a:spcBef>
                <a:spcPts val="0"/>
              </a:spcBef>
              <a:buNone/>
            </a:pPr>
            <a:r>
              <a:t/>
            </a:r>
            <a:endParaRPr b="1" sz="1200" i="1">
              <a:latin typeface="Calibri"/>
              <a:ea typeface="Calibri"/>
              <a:cs typeface="Calibri"/>
              <a:sym typeface="Calibri"/>
            </a:endParaRPr>
          </a:p>
          <a:p>
            <a:pPr rtl="0">
              <a:spcBef>
                <a:spcPts val="0"/>
              </a:spcBef>
              <a:buNone/>
            </a:pPr>
            <a:r>
              <a:rPr b="1" sz="1000" lang="en" i="1">
                <a:latin typeface="Calibri"/>
                <a:ea typeface="Calibri"/>
                <a:cs typeface="Calibri"/>
                <a:sym typeface="Calibri"/>
              </a:rPr>
              <a:t>Entangled with </a:t>
            </a:r>
          </a:p>
          <a:p>
            <a:pPr rtl="0">
              <a:spcBef>
                <a:spcPts val="0"/>
              </a:spcBef>
              <a:buNone/>
            </a:pPr>
            <a:r>
              <a:rPr b="1" sz="1000" lang="en" i="1">
                <a:solidFill>
                  <a:srgbClr val="0000FF"/>
                </a:solidFill>
                <a:latin typeface="Calibri"/>
                <a:ea typeface="Calibri"/>
                <a:cs typeface="Calibri"/>
                <a:sym typeface="Calibri"/>
              </a:rPr>
              <a:t>Entangled Talents Story</a:t>
            </a:r>
          </a:p>
          <a:p>
            <a:pPr rtl="0" lvl="0">
              <a:spcBef>
                <a:spcPts val="0"/>
              </a:spcBef>
              <a:buNone/>
            </a:pPr>
            <a:r>
              <a:rPr b="1" sz="1000" lang="en" i="1">
                <a:latin typeface="Calibri"/>
                <a:ea typeface="Calibri"/>
                <a:cs typeface="Calibri"/>
                <a:sym typeface="Calibri"/>
              </a:rPr>
              <a:t>Echo Chamber / Feed-Back</a:t>
            </a:r>
          </a:p>
          <a:p>
            <a:pPr rtl="0" lvl="0">
              <a:spcBef>
                <a:spcPts val="0"/>
              </a:spcBef>
              <a:buNone/>
            </a:pPr>
            <a:r>
              <a:t/>
            </a:r>
            <a:endParaRPr b="1" sz="1000" i="1">
              <a:solidFill>
                <a:srgbClr val="FF0000"/>
              </a:solidFill>
              <a:latin typeface="Calibri"/>
              <a:ea typeface="Calibri"/>
              <a:cs typeface="Calibri"/>
              <a:sym typeface="Calibri"/>
            </a:endParaRPr>
          </a:p>
        </p:txBody>
      </p:sp>
      <p:sp>
        <p:nvSpPr>
          <p:cNvPr id="191" name="Shape 191"/>
          <p:cNvSpPr/>
          <p:nvPr/>
        </p:nvSpPr>
        <p:spPr>
          <a:xfrm>
            <a:off y="2681625" x="797475"/>
            <a:ext cy="1469400" cx="1746299"/>
          </a:xfrm>
          <a:prstGeom prst="rect">
            <a:avLst/>
          </a:prstGeom>
          <a:noFill/>
          <a:ln w="19050" cap="flat">
            <a:solidFill>
              <a:srgbClr val="CCCCCC"/>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192" name="Shape 192"/>
          <p:cNvSpPr txBox="1"/>
          <p:nvPr/>
        </p:nvSpPr>
        <p:spPr>
          <a:xfrm>
            <a:off y="2333850" x="1187250"/>
            <a:ext cy="1469400" cx="1252499"/>
          </a:xfrm>
          <a:prstGeom prst="rect">
            <a:avLst/>
          </a:prstGeom>
          <a:noFill/>
          <a:ln>
            <a:noFill/>
          </a:ln>
        </p:spPr>
        <p:txBody>
          <a:bodyPr bIns="91425" rIns="91425" lIns="91425" tIns="91425" anchor="t" anchorCtr="0">
            <a:noAutofit/>
          </a:bodyPr>
          <a:lstStyle/>
          <a:p>
            <a:pPr rtl="0">
              <a:spcBef>
                <a:spcPts val="0"/>
              </a:spcBef>
              <a:buNone/>
            </a:pPr>
            <a:r>
              <a:rPr b="1" sz="1000" lang="en" i="1">
                <a:solidFill>
                  <a:srgbClr val="FF0000"/>
                </a:solidFill>
                <a:latin typeface="Calibri"/>
                <a:ea typeface="Calibri"/>
                <a:cs typeface="Calibri"/>
                <a:sym typeface="Calibri"/>
              </a:rPr>
              <a:t>HACHKATON 3</a:t>
            </a:r>
          </a:p>
          <a:p>
            <a:pPr rtl="0">
              <a:spcBef>
                <a:spcPts val="0"/>
              </a:spcBef>
              <a:buNone/>
            </a:pPr>
            <a:r>
              <a:t/>
            </a:r>
            <a:endParaRPr b="1" sz="1000" i="1">
              <a:solidFill>
                <a:srgbClr val="FF0000"/>
              </a:solidFill>
              <a:latin typeface="Calibri"/>
              <a:ea typeface="Calibri"/>
              <a:cs typeface="Calibri"/>
              <a:sym typeface="Calibri"/>
            </a:endParaRPr>
          </a:p>
          <a:p>
            <a:pPr rtl="0" lvl="0">
              <a:spcBef>
                <a:spcPts val="0"/>
              </a:spcBef>
              <a:buNone/>
            </a:pPr>
            <a:r>
              <a:t/>
            </a:r>
            <a:endParaRPr b="1" sz="1000" i="1">
              <a:solidFill>
                <a:srgbClr val="FF0000"/>
              </a:solidFill>
              <a:latin typeface="Calibri"/>
              <a:ea typeface="Calibri"/>
              <a:cs typeface="Calibri"/>
              <a:sym typeface="Calibri"/>
            </a:endParaRPr>
          </a:p>
          <a:p>
            <a:pPr rtl="0" lvl="0">
              <a:spcBef>
                <a:spcPts val="0"/>
              </a:spcBef>
              <a:buNone/>
            </a:pPr>
            <a:r>
              <a:t/>
            </a:r>
            <a:endParaRPr b="1" sz="1000" i="1">
              <a:solidFill>
                <a:srgbClr val="FF0000"/>
              </a:solidFill>
              <a:latin typeface="Calibri"/>
              <a:ea typeface="Calibri"/>
              <a:cs typeface="Calibri"/>
              <a:sym typeface="Calibri"/>
            </a:endParaRPr>
          </a:p>
          <a:p>
            <a:pPr rtl="0" lvl="0">
              <a:spcBef>
                <a:spcPts val="0"/>
              </a:spcBef>
              <a:buNone/>
            </a:pPr>
            <a:r>
              <a:rPr b="1" sz="1000" lang="en" i="1">
                <a:latin typeface="Calibri"/>
                <a:ea typeface="Calibri"/>
                <a:cs typeface="Calibri"/>
                <a:sym typeface="Calibri"/>
              </a:rPr>
              <a:t>Mini-Hacks</a:t>
            </a:r>
          </a:p>
          <a:p>
            <a:pPr rtl="0" lvl="0">
              <a:spcBef>
                <a:spcPts val="0"/>
              </a:spcBef>
              <a:buNone/>
            </a:pPr>
            <a:r>
              <a:t/>
            </a:r>
            <a:endParaRPr b="1" sz="1200" i="1">
              <a:solidFill>
                <a:srgbClr val="FF0000"/>
              </a:solidFill>
              <a:latin typeface="Calibri"/>
              <a:ea typeface="Calibri"/>
              <a:cs typeface="Calibri"/>
              <a:sym typeface="Calibri"/>
            </a:endParaRPr>
          </a:p>
          <a:p>
            <a:pPr rtl="0" lvl="0">
              <a:spcBef>
                <a:spcPts val="0"/>
              </a:spcBef>
              <a:buNone/>
            </a:pPr>
            <a:r>
              <a:rPr b="1" sz="1200" lang="en" i="1">
                <a:solidFill>
                  <a:srgbClr val="FF0000"/>
                </a:solidFill>
                <a:latin typeface="Calibri"/>
                <a:ea typeface="Calibri"/>
                <a:cs typeface="Calibri"/>
                <a:sym typeface="Calibri"/>
              </a:rPr>
              <a:t>Maniacs </a:t>
            </a:r>
            <a:r>
              <a:rPr b="1" sz="1200" lang="en" i="1">
                <a:latin typeface="Calibri"/>
                <a:ea typeface="Calibri"/>
                <a:cs typeface="Calibri"/>
                <a:sym typeface="Calibri"/>
              </a:rPr>
              <a:t>H</a:t>
            </a:r>
            <a:r>
              <a:rPr b="1" sz="1200" lang="en" i="1">
                <a:solidFill>
                  <a:srgbClr val="FF0000"/>
                </a:solidFill>
                <a:latin typeface="Calibri"/>
                <a:ea typeface="Calibri"/>
                <a:cs typeface="Calibri"/>
                <a:sym typeface="Calibri"/>
              </a:rPr>
              <a:t>UA</a:t>
            </a:r>
          </a:p>
          <a:p>
            <a:pPr rtl="0" lvl="0">
              <a:spcBef>
                <a:spcPts val="0"/>
              </a:spcBef>
              <a:buNone/>
            </a:pPr>
            <a:r>
              <a:t/>
            </a:r>
            <a:endParaRPr b="1" sz="1200" i="1">
              <a:solidFill>
                <a:srgbClr val="FF0000"/>
              </a:solidFill>
              <a:latin typeface="Calibri"/>
              <a:ea typeface="Calibri"/>
              <a:cs typeface="Calibri"/>
              <a:sym typeface="Calibri"/>
            </a:endParaRPr>
          </a:p>
        </p:txBody>
      </p:sp>
      <p:sp>
        <p:nvSpPr>
          <p:cNvPr id="193" name="Shape 193"/>
          <p:cNvSpPr/>
          <p:nvPr/>
        </p:nvSpPr>
        <p:spPr>
          <a:xfrm>
            <a:off y="2641650" x="6902075"/>
            <a:ext cy="1509299" cx="1606199"/>
          </a:xfrm>
          <a:prstGeom prst="rect">
            <a:avLst/>
          </a:prstGeom>
          <a:noFill/>
          <a:ln w="19050" cap="flat">
            <a:solidFill>
              <a:srgbClr val="CCCCCC"/>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194" name="Shape 194"/>
          <p:cNvSpPr txBox="1"/>
          <p:nvPr/>
        </p:nvSpPr>
        <p:spPr>
          <a:xfrm>
            <a:off y="2232524" x="7078925"/>
            <a:ext cy="827999" cx="1252499"/>
          </a:xfrm>
          <a:prstGeom prst="rect">
            <a:avLst/>
          </a:prstGeom>
          <a:noFill/>
          <a:ln>
            <a:noFill/>
          </a:ln>
        </p:spPr>
        <p:txBody>
          <a:bodyPr bIns="91425" rIns="91425" lIns="91425" tIns="91425" anchor="t" anchorCtr="0">
            <a:noAutofit/>
          </a:bodyPr>
          <a:lstStyle/>
          <a:p>
            <a:pPr rtl="0">
              <a:spcBef>
                <a:spcPts val="0"/>
              </a:spcBef>
              <a:buNone/>
            </a:pPr>
            <a:r>
              <a:rPr b="1" sz="1000" lang="en" i="1">
                <a:solidFill>
                  <a:srgbClr val="FF0000"/>
                </a:solidFill>
                <a:latin typeface="Calibri"/>
                <a:ea typeface="Calibri"/>
                <a:cs typeface="Calibri"/>
                <a:sym typeface="Calibri"/>
              </a:rPr>
              <a:t>HACHKATON 5</a:t>
            </a:r>
          </a:p>
          <a:p>
            <a:pPr rtl="0" lvl="0">
              <a:spcBef>
                <a:spcPts val="0"/>
              </a:spcBef>
              <a:buNone/>
            </a:pPr>
            <a:r>
              <a:t/>
            </a:r>
            <a:endParaRPr b="1" sz="1000" i="1">
              <a:solidFill>
                <a:srgbClr val="FF0000"/>
              </a:solidFill>
              <a:latin typeface="Calibri"/>
              <a:ea typeface="Calibri"/>
              <a:cs typeface="Calibri"/>
              <a:sym typeface="Calibri"/>
            </a:endParaRPr>
          </a:p>
          <a:p>
            <a:pPr rtl="0" lvl="0">
              <a:spcBef>
                <a:spcPts val="0"/>
              </a:spcBef>
              <a:buNone/>
            </a:pPr>
            <a:r>
              <a:t/>
            </a:r>
            <a:endParaRPr b="1" sz="1000" i="1">
              <a:solidFill>
                <a:srgbClr val="FF0000"/>
              </a:solidFill>
              <a:latin typeface="Calibri"/>
              <a:ea typeface="Calibri"/>
              <a:cs typeface="Calibri"/>
              <a:sym typeface="Calibri"/>
            </a:endParaRPr>
          </a:p>
          <a:p>
            <a:pPr rtl="0" lvl="0">
              <a:spcBef>
                <a:spcPts val="0"/>
              </a:spcBef>
              <a:buNone/>
            </a:pPr>
            <a:r>
              <a:rPr b="1" sz="1000" lang="en" i="1">
                <a:latin typeface="Calibri"/>
                <a:ea typeface="Calibri"/>
                <a:cs typeface="Calibri"/>
                <a:sym typeface="Calibri"/>
              </a:rPr>
              <a:t>Mini-Hacks</a:t>
            </a:r>
          </a:p>
          <a:p>
            <a:pPr rtl="0" lvl="0">
              <a:spcBef>
                <a:spcPts val="0"/>
              </a:spcBef>
              <a:buNone/>
            </a:pPr>
            <a:r>
              <a:t/>
            </a:r>
            <a:endParaRPr b="1" sz="1200" i="1">
              <a:solidFill>
                <a:srgbClr val="FF0000"/>
              </a:solidFill>
              <a:latin typeface="Calibri"/>
              <a:ea typeface="Calibri"/>
              <a:cs typeface="Calibri"/>
              <a:sym typeface="Calibri"/>
            </a:endParaRPr>
          </a:p>
          <a:p>
            <a:pPr rtl="0" lvl="0">
              <a:spcBef>
                <a:spcPts val="0"/>
              </a:spcBef>
              <a:buNone/>
            </a:pPr>
            <a:r>
              <a:rPr b="1" sz="1200" lang="en" i="1">
                <a:solidFill>
                  <a:srgbClr val="FF0000"/>
                </a:solidFill>
                <a:latin typeface="Calibri"/>
                <a:ea typeface="Calibri"/>
                <a:cs typeface="Calibri"/>
                <a:sym typeface="Calibri"/>
              </a:rPr>
              <a:t>Not just another </a:t>
            </a:r>
            <a:r>
              <a:rPr b="1" sz="1200" lang="en" i="1">
                <a:latin typeface="Calibri"/>
                <a:ea typeface="Calibri"/>
                <a:cs typeface="Calibri"/>
                <a:sym typeface="Calibri"/>
              </a:rPr>
              <a:t>HR </a:t>
            </a:r>
            <a:r>
              <a:rPr b="1" sz="1200" lang="en" i="1">
                <a:solidFill>
                  <a:srgbClr val="FF0000"/>
                </a:solidFill>
                <a:latin typeface="Calibri"/>
                <a:ea typeface="Calibri"/>
                <a:cs typeface="Calibri"/>
                <a:sym typeface="Calibri"/>
              </a:rPr>
              <a:t>Brick in the wall</a:t>
            </a:r>
          </a:p>
          <a:p>
            <a:pPr rtl="0" lvl="0">
              <a:spcBef>
                <a:spcPts val="0"/>
              </a:spcBef>
              <a:buNone/>
            </a:pPr>
            <a:r>
              <a:t/>
            </a:r>
            <a:endParaRPr b="1" sz="1200" i="1">
              <a:solidFill>
                <a:srgbClr val="FF0000"/>
              </a:solidFill>
              <a:latin typeface="Calibri"/>
              <a:ea typeface="Calibri"/>
              <a:cs typeface="Calibri"/>
              <a:sym typeface="Calibri"/>
            </a:endParaRPr>
          </a:p>
        </p:txBody>
      </p:sp>
      <p:sp>
        <p:nvSpPr>
          <p:cNvPr id="195" name="Shape 195"/>
          <p:cNvSpPr txBox="1"/>
          <p:nvPr/>
        </p:nvSpPr>
        <p:spPr>
          <a:xfrm>
            <a:off y="4291300" x="3088675"/>
            <a:ext cy="2454299" cx="3199499"/>
          </a:xfrm>
          <a:prstGeom prst="rect">
            <a:avLst/>
          </a:prstGeom>
          <a:noFill/>
          <a:ln>
            <a:noFill/>
          </a:ln>
        </p:spPr>
        <p:txBody>
          <a:bodyPr bIns="91425" rIns="91425" lIns="91425" tIns="91425" anchor="t" anchorCtr="0">
            <a:noAutofit/>
          </a:bodyPr>
          <a:lstStyle/>
          <a:p>
            <a:pPr rtl="0" lvl="0">
              <a:spcBef>
                <a:spcPts val="0"/>
              </a:spcBef>
              <a:buNone/>
            </a:pPr>
            <a:r>
              <a:rPr b="1" sz="1000" lang="en" i="1">
                <a:solidFill>
                  <a:srgbClr val="FF0000"/>
                </a:solidFill>
                <a:latin typeface="Calibri"/>
                <a:ea typeface="Calibri"/>
                <a:cs typeface="Calibri"/>
                <a:sym typeface="Calibri"/>
              </a:rPr>
              <a:t>HACHKATON 6</a:t>
            </a:r>
          </a:p>
          <a:p>
            <a:pPr rtl="0" lvl="0">
              <a:spcBef>
                <a:spcPts val="0"/>
              </a:spcBef>
              <a:buNone/>
            </a:pPr>
            <a:r>
              <a:t/>
            </a:r>
            <a:endParaRPr b="1" sz="1000" i="1">
              <a:solidFill>
                <a:srgbClr val="FF0000"/>
              </a:solidFill>
              <a:latin typeface="Calibri"/>
              <a:ea typeface="Calibri"/>
              <a:cs typeface="Calibri"/>
              <a:sym typeface="Calibri"/>
            </a:endParaRPr>
          </a:p>
          <a:p>
            <a:pPr rtl="0" lvl="0">
              <a:spcBef>
                <a:spcPts val="0"/>
              </a:spcBef>
              <a:buNone/>
            </a:pPr>
            <a:r>
              <a:t/>
            </a:r>
            <a:endParaRPr b="1" sz="1000" i="1">
              <a:solidFill>
                <a:srgbClr val="FF0000"/>
              </a:solidFill>
              <a:latin typeface="Calibri"/>
              <a:ea typeface="Calibri"/>
              <a:cs typeface="Calibri"/>
              <a:sym typeface="Calibri"/>
            </a:endParaRPr>
          </a:p>
          <a:p>
            <a:pPr rtl="0" lvl="0">
              <a:spcBef>
                <a:spcPts val="0"/>
              </a:spcBef>
              <a:buNone/>
            </a:pPr>
            <a:r>
              <a:rPr b="1" sz="1000" lang="en" i="1">
                <a:latin typeface="Calibri"/>
                <a:ea typeface="Calibri"/>
                <a:cs typeface="Calibri"/>
                <a:sym typeface="Calibri"/>
              </a:rPr>
              <a:t>MAXI Mini-Hacks SHIFT   co-created (AUDREY DEPEIGE)</a:t>
            </a:r>
          </a:p>
          <a:p>
            <a:pPr rtl="0" lvl="0">
              <a:spcBef>
                <a:spcPts val="0"/>
              </a:spcBef>
              <a:buNone/>
            </a:pPr>
            <a:r>
              <a:t/>
            </a:r>
            <a:endParaRPr b="1" sz="1200" i="1">
              <a:solidFill>
                <a:srgbClr val="FF0000"/>
              </a:solidFill>
              <a:latin typeface="Calibri"/>
              <a:ea typeface="Calibri"/>
              <a:cs typeface="Calibri"/>
              <a:sym typeface="Calibri"/>
            </a:endParaRPr>
          </a:p>
          <a:p>
            <a:pPr rtl="0" lvl="0">
              <a:spcBef>
                <a:spcPts val="0"/>
              </a:spcBef>
              <a:buNone/>
            </a:pPr>
            <a:r>
              <a:rPr b="1" sz="1200" lang="en" i="1">
                <a:solidFill>
                  <a:srgbClr val="FF0000"/>
                </a:solidFill>
                <a:latin typeface="Calibri"/>
                <a:ea typeface="Calibri"/>
                <a:cs typeface="Calibri"/>
                <a:sym typeface="Calibri"/>
              </a:rPr>
              <a:t>"Mode Co"</a:t>
            </a:r>
          </a:p>
          <a:p>
            <a:pPr rtl="0" lvl="0">
              <a:spcBef>
                <a:spcPts val="0"/>
              </a:spcBef>
              <a:buNone/>
            </a:pPr>
            <a:r>
              <a:rPr b="1" sz="1200" lang="en" i="1">
                <a:solidFill>
                  <a:srgbClr val="FF0000"/>
                </a:solidFill>
                <a:latin typeface="Calibri"/>
                <a:ea typeface="Calibri"/>
                <a:cs typeface="Calibri"/>
                <a:sym typeface="Calibri"/>
              </a:rPr>
              <a:t>HR Innvation Framework</a:t>
            </a:r>
          </a:p>
          <a:p>
            <a:pPr rtl="0">
              <a:spcBef>
                <a:spcPts val="0"/>
              </a:spcBef>
              <a:buNone/>
            </a:pPr>
            <a:r>
              <a:rPr b="1" sz="1200" lang="en" i="1">
                <a:latin typeface="Calibri"/>
                <a:ea typeface="Calibri"/>
                <a:cs typeface="Calibri"/>
                <a:sym typeface="Calibri"/>
              </a:rPr>
              <a:t>18 Co-Creation Modes</a:t>
            </a:r>
          </a:p>
          <a:p>
            <a:pPr rtl="0">
              <a:spcBef>
                <a:spcPts val="0"/>
              </a:spcBef>
              <a:buNone/>
            </a:pPr>
            <a:r>
              <a:t/>
            </a:r>
            <a:endParaRPr b="1" sz="1200" i="1">
              <a:latin typeface="Calibri"/>
              <a:ea typeface="Calibri"/>
              <a:cs typeface="Calibri"/>
              <a:sym typeface="Calibri"/>
            </a:endParaRPr>
          </a:p>
          <a:p>
            <a:pPr rtl="0" lvl="0">
              <a:spcBef>
                <a:spcPts val="0"/>
              </a:spcBef>
              <a:buNone/>
            </a:pPr>
            <a:r>
              <a:rPr b="1" sz="1000" lang="en" i="1">
                <a:solidFill>
                  <a:schemeClr val="dk1"/>
                </a:solidFill>
                <a:latin typeface="Calibri"/>
                <a:ea typeface="Calibri"/>
                <a:cs typeface="Calibri"/>
                <a:sym typeface="Calibri"/>
              </a:rPr>
              <a:t>Entangled with </a:t>
            </a:r>
          </a:p>
          <a:p>
            <a:pPr rtl="0" lvl="0">
              <a:spcBef>
                <a:spcPts val="0"/>
              </a:spcBef>
              <a:buClr>
                <a:schemeClr val="dk1"/>
              </a:buClr>
              <a:buFont typeface="Arial"/>
              <a:buNone/>
            </a:pPr>
            <a:r>
              <a:t/>
            </a:r>
            <a:endParaRPr b="1" sz="1000" i="1">
              <a:solidFill>
                <a:schemeClr val="dk1"/>
              </a:solidFill>
              <a:latin typeface="Calibri"/>
              <a:ea typeface="Calibri"/>
              <a:cs typeface="Calibri"/>
              <a:sym typeface="Calibri"/>
            </a:endParaRPr>
          </a:p>
          <a:p>
            <a:pPr rtl="0" lvl="0">
              <a:spcBef>
                <a:spcPts val="0"/>
              </a:spcBef>
              <a:buNone/>
            </a:pPr>
            <a:r>
              <a:rPr b="1" sz="1000" lang="en" i="1">
                <a:solidFill>
                  <a:srgbClr val="0000FF"/>
                </a:solidFill>
                <a:latin typeface="Calibri"/>
                <a:ea typeface="Calibri"/>
                <a:cs typeface="Calibri"/>
                <a:sym typeface="Calibri"/>
              </a:rPr>
              <a:t>Entangled Talents Story</a:t>
            </a:r>
          </a:p>
          <a:p>
            <a:pPr rtl="0" lvl="0">
              <a:spcBef>
                <a:spcPts val="0"/>
              </a:spcBef>
              <a:buNone/>
            </a:pPr>
            <a:r>
              <a:rPr b="1" sz="1000" lang="en" i="1">
                <a:solidFill>
                  <a:srgbClr val="0000FF"/>
                </a:solidFill>
                <a:latin typeface="Calibri"/>
                <a:ea typeface="Calibri"/>
                <a:cs typeface="Calibri"/>
                <a:sym typeface="Calibri"/>
              </a:rPr>
              <a:t>18 Black Holes</a:t>
            </a:r>
          </a:p>
          <a:p>
            <a:pPr rtl="0" lvl="0">
              <a:spcBef>
                <a:spcPts val="0"/>
              </a:spcBef>
              <a:buClr>
                <a:schemeClr val="dk1"/>
              </a:buClr>
              <a:buSzPct val="110000"/>
              <a:buFont typeface="Arial"/>
              <a:buNone/>
            </a:pPr>
            <a:r>
              <a:rPr b="1" sz="1000" lang="en" i="1">
                <a:solidFill>
                  <a:srgbClr val="0000FF"/>
                </a:solidFill>
                <a:latin typeface="Calibri"/>
                <a:ea typeface="Calibri"/>
                <a:cs typeface="Calibri"/>
                <a:sym typeface="Calibri"/>
              </a:rPr>
              <a:t>18 Laps Innovative Innovation</a:t>
            </a:r>
          </a:p>
          <a:p>
            <a:pPr rtl="0" lvl="0">
              <a:spcBef>
                <a:spcPts val="0"/>
              </a:spcBef>
              <a:buClr>
                <a:schemeClr val="dk1"/>
              </a:buClr>
              <a:buSzPct val="110000"/>
              <a:buFont typeface="Arial"/>
              <a:buNone/>
            </a:pPr>
            <a:r>
              <a:rPr b="1" sz="1000" lang="en" i="1">
                <a:solidFill>
                  <a:schemeClr val="dk1"/>
                </a:solidFill>
                <a:latin typeface="Calibri"/>
                <a:ea typeface="Calibri"/>
                <a:cs typeface="Calibri"/>
                <a:sym typeface="Calibri"/>
              </a:rPr>
              <a:t>Echo Chamber  to previous concepts</a:t>
            </a:r>
          </a:p>
          <a:p>
            <a:pPr rtl="0" lvl="0">
              <a:spcBef>
                <a:spcPts val="0"/>
              </a:spcBef>
              <a:buNone/>
            </a:pPr>
            <a:r>
              <a:t/>
            </a:r>
            <a:endParaRPr b="1" sz="1200" i="1">
              <a:latin typeface="Calibri"/>
              <a:ea typeface="Calibri"/>
              <a:cs typeface="Calibri"/>
              <a:sym typeface="Calibri"/>
            </a:endParaRPr>
          </a:p>
          <a:p>
            <a:pPr rtl="0" lvl="0">
              <a:spcBef>
                <a:spcPts val="0"/>
              </a:spcBef>
              <a:buNone/>
            </a:pPr>
            <a:r>
              <a:t/>
            </a:r>
            <a:endParaRPr b="1" sz="1200" i="1">
              <a:latin typeface="Calibri"/>
              <a:ea typeface="Calibri"/>
              <a:cs typeface="Calibri"/>
              <a:sym typeface="Calibri"/>
            </a:endParaRPr>
          </a:p>
          <a:p>
            <a:pPr rtl="0" lvl="0">
              <a:spcBef>
                <a:spcPts val="0"/>
              </a:spcBef>
              <a:buNone/>
            </a:pPr>
            <a:r>
              <a:t/>
            </a:r>
            <a:endParaRPr b="1" sz="1200" i="1">
              <a:solidFill>
                <a:srgbClr val="FF0000"/>
              </a:solidFill>
              <a:latin typeface="Calibri"/>
              <a:ea typeface="Calibri"/>
              <a:cs typeface="Calibri"/>
              <a:sym typeface="Calibri"/>
            </a:endParaRPr>
          </a:p>
        </p:txBody>
      </p:sp>
      <p:sp>
        <p:nvSpPr>
          <p:cNvPr id="196" name="Shape 196"/>
          <p:cNvSpPr txBox="1"/>
          <p:nvPr/>
        </p:nvSpPr>
        <p:spPr>
          <a:xfrm>
            <a:off y="6728550" x="112425"/>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22 th 2014</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y="0" x="0"/>
          <a:ext cy="0" cx="0"/>
          <a:chOff y="0" x="0"/>
          <a:chExt cy="0" cx="0"/>
        </a:xfrm>
      </p:grpSpPr>
      <p:pic>
        <p:nvPicPr>
          <p:cNvPr id="201" name="Shape 201"/>
          <p:cNvPicPr preferRelativeResize="0"/>
          <p:nvPr/>
        </p:nvPicPr>
        <p:blipFill>
          <a:blip r:embed="rId3">
            <a:alphaModFix/>
          </a:blip>
          <a:stretch>
            <a:fillRect/>
          </a:stretch>
        </p:blipFill>
        <p:spPr>
          <a:xfrm>
            <a:off y="489850" x="1509550"/>
            <a:ext cy="6190024" cx="7567149"/>
          </a:xfrm>
          <a:prstGeom prst="rect">
            <a:avLst/>
          </a:prstGeom>
          <a:noFill/>
          <a:ln>
            <a:noFill/>
          </a:ln>
        </p:spPr>
      </p:pic>
      <p:sp>
        <p:nvSpPr>
          <p:cNvPr id="202" name="Shape 202"/>
          <p:cNvSpPr txBox="1"/>
          <p:nvPr/>
        </p:nvSpPr>
        <p:spPr>
          <a:xfrm>
            <a:off y="224925" x="131700"/>
            <a:ext cy="6583200" cx="1727700"/>
          </a:xfrm>
          <a:prstGeom prst="rect">
            <a:avLst/>
          </a:prstGeom>
          <a:noFill/>
          <a:ln>
            <a:noFill/>
          </a:ln>
        </p:spPr>
        <p:txBody>
          <a:bodyPr bIns="91425" rIns="91425" lIns="91425" tIns="91425" anchor="t" anchorCtr="0">
            <a:noAutofit/>
          </a:bodyPr>
          <a:lstStyle/>
          <a:p>
            <a:pPr rtl="0">
              <a:spcBef>
                <a:spcPts val="0"/>
              </a:spcBef>
              <a:buNone/>
            </a:pPr>
            <a:r>
              <a:rPr lang="en">
                <a:solidFill>
                  <a:srgbClr val="0000FF"/>
                </a:solidFill>
                <a:latin typeface="Calibri"/>
                <a:ea typeface="Calibri"/>
                <a:cs typeface="Calibri"/>
                <a:sym typeface="Calibri"/>
              </a:rPr>
              <a:t>19 Files</a:t>
            </a:r>
          </a:p>
          <a:p>
            <a:pPr rtl="0">
              <a:spcBef>
                <a:spcPts val="0"/>
              </a:spcBef>
              <a:buNone/>
            </a:pPr>
            <a:r>
              <a:rPr lang="en">
                <a:solidFill>
                  <a:srgbClr val="0000FF"/>
                </a:solidFill>
                <a:latin typeface="Calibri"/>
                <a:ea typeface="Calibri"/>
                <a:cs typeface="Calibri"/>
                <a:sym typeface="Calibri"/>
              </a:rPr>
              <a:t>1 source+18 laps</a:t>
            </a:r>
          </a:p>
          <a:p>
            <a:pPr rtl="0">
              <a:spcBef>
                <a:spcPts val="0"/>
              </a:spcBef>
              <a:buNone/>
            </a:pPr>
            <a:r>
              <a:t/>
            </a:r>
            <a:endParaRPr>
              <a:solidFill>
                <a:srgbClr val="0000FF"/>
              </a:solidFill>
              <a:latin typeface="Calibri"/>
              <a:ea typeface="Calibri"/>
              <a:cs typeface="Calibri"/>
              <a:sym typeface="Calibri"/>
            </a:endParaRPr>
          </a:p>
          <a:p>
            <a:pPr rtl="0" lvl="0">
              <a:spcBef>
                <a:spcPts val="0"/>
              </a:spcBef>
              <a:buNone/>
            </a:pPr>
            <a:r>
              <a:rPr lang="en">
                <a:solidFill>
                  <a:srgbClr val="0000FF"/>
                </a:solidFill>
                <a:latin typeface="Calibri"/>
                <a:ea typeface="Calibri"/>
                <a:cs typeface="Calibri"/>
                <a:sym typeface="Calibri"/>
              </a:rPr>
              <a:t>Common source : Innovation Pool</a:t>
            </a:r>
          </a:p>
          <a:p>
            <a:pPr rtl="0" lvl="0">
              <a:spcBef>
                <a:spcPts val="0"/>
              </a:spcBef>
              <a:buNone/>
            </a:pPr>
            <a:r>
              <a:t/>
            </a:r>
            <a:endParaRPr>
              <a:latin typeface="Calibri"/>
              <a:ea typeface="Calibri"/>
              <a:cs typeface="Calibri"/>
              <a:sym typeface="Calibri"/>
            </a:endParaRPr>
          </a:p>
          <a:p>
            <a:pPr rtl="0">
              <a:spcBef>
                <a:spcPts val="0"/>
              </a:spcBef>
              <a:buNone/>
            </a:pPr>
            <a:r>
              <a:rPr lang="en">
                <a:latin typeface="Calibri"/>
                <a:ea typeface="Calibri"/>
                <a:cs typeface="Calibri"/>
                <a:sym typeface="Calibri"/>
              </a:rPr>
              <a:t>Process : Innovation Talent development metaphor for medley strokes (skills) and events (pace)</a:t>
            </a:r>
          </a:p>
          <a:p>
            <a:pPr rtl="0">
              <a:spcBef>
                <a:spcPts val="0"/>
              </a:spcBef>
              <a:buNone/>
            </a:pPr>
            <a:r>
              <a:t/>
            </a:r>
            <a:endParaRPr>
              <a:latin typeface="Calibri"/>
              <a:ea typeface="Calibri"/>
              <a:cs typeface="Calibri"/>
              <a:sym typeface="Calibri"/>
            </a:endParaRPr>
          </a:p>
          <a:p>
            <a:pPr rtl="0">
              <a:spcBef>
                <a:spcPts val="0"/>
              </a:spcBef>
              <a:buNone/>
            </a:pPr>
            <a:r>
              <a:t/>
            </a:r>
            <a:endParaRPr>
              <a:latin typeface="Calibri"/>
              <a:ea typeface="Calibri"/>
              <a:cs typeface="Calibri"/>
              <a:sym typeface="Calibri"/>
            </a:endParaRPr>
          </a:p>
          <a:p>
            <a:pPr rtl="0">
              <a:spcBef>
                <a:spcPts val="0"/>
              </a:spcBef>
              <a:buNone/>
            </a:pPr>
            <a:r>
              <a:rPr lang="en">
                <a:latin typeface="Calibri"/>
                <a:ea typeface="Calibri"/>
                <a:cs typeface="Calibri"/>
                <a:sym typeface="Calibri"/>
              </a:rPr>
              <a:t>Live Proof of concept / Demo of flash and agile,</a:t>
            </a:r>
          </a:p>
          <a:p>
            <a:pPr rtl="0">
              <a:spcBef>
                <a:spcPts val="0"/>
              </a:spcBef>
              <a:buNone/>
            </a:pPr>
            <a:r>
              <a:rPr lang="en">
                <a:latin typeface="Calibri"/>
                <a:ea typeface="Calibri"/>
                <a:cs typeface="Calibri"/>
                <a:sym typeface="Calibri"/>
              </a:rPr>
              <a:t>open co-operative intelligence.</a:t>
            </a:r>
          </a:p>
          <a:p>
            <a:pPr rtl="0">
              <a:spcBef>
                <a:spcPts val="0"/>
              </a:spcBef>
              <a:buNone/>
            </a:pPr>
            <a:r>
              <a:t/>
            </a:r>
            <a:endParaRPr>
              <a:latin typeface="Calibri"/>
              <a:ea typeface="Calibri"/>
              <a:cs typeface="Calibri"/>
              <a:sym typeface="Calibri"/>
            </a:endParaRPr>
          </a:p>
          <a:p>
            <a:pPr rtl="0">
              <a:spcBef>
                <a:spcPts val="0"/>
              </a:spcBef>
              <a:buNone/>
            </a:pPr>
            <a:r>
              <a:rPr lang="en">
                <a:latin typeface="Calibri"/>
                <a:ea typeface="Calibri"/>
                <a:cs typeface="Calibri"/>
                <a:sym typeface="Calibri"/>
              </a:rPr>
              <a:t>Mix of true company stories and hacks proposals for bolder approach</a:t>
            </a:r>
          </a:p>
          <a:p>
            <a:pPr rtl="0">
              <a:spcBef>
                <a:spcPts val="0"/>
              </a:spcBef>
              <a:buNone/>
            </a:pPr>
            <a:r>
              <a:t/>
            </a:r>
            <a:endParaRPr>
              <a:latin typeface="Calibri"/>
              <a:ea typeface="Calibri"/>
              <a:cs typeface="Calibri"/>
              <a:sym typeface="Calibri"/>
            </a:endParaRPr>
          </a:p>
          <a:p>
            <a:pPr rtl="0">
              <a:spcBef>
                <a:spcPts val="0"/>
              </a:spcBef>
              <a:buNone/>
            </a:pPr>
            <a:r>
              <a:rPr lang="en">
                <a:latin typeface="Calibri"/>
                <a:ea typeface="Calibri"/>
                <a:cs typeface="Calibri"/>
                <a:sym typeface="Calibri"/>
              </a:rPr>
              <a:t>Mix of surface and drilling</a:t>
            </a:r>
          </a:p>
          <a:p>
            <a:pPr rtl="0" lvl="0">
              <a:spcBef>
                <a:spcPts val="0"/>
              </a:spcBef>
              <a:buNone/>
            </a:pPr>
            <a:r>
              <a:t/>
            </a:r>
            <a:endParaRPr>
              <a:latin typeface="Calibri"/>
              <a:ea typeface="Calibri"/>
              <a:cs typeface="Calibri"/>
              <a:sym typeface="Calibri"/>
            </a:endParaRPr>
          </a:p>
        </p:txBody>
      </p:sp>
      <p:pic>
        <p:nvPicPr>
          <p:cNvPr id="203" name="Shape 203"/>
          <p:cNvPicPr preferRelativeResize="0"/>
          <p:nvPr/>
        </p:nvPicPr>
        <p:blipFill>
          <a:blip r:embed="rId4">
            <a:alphaModFix/>
          </a:blip>
          <a:stretch>
            <a:fillRect/>
          </a:stretch>
        </p:blipFill>
        <p:spPr>
          <a:xfrm>
            <a:off y="5107525" x="7295050"/>
            <a:ext cy="1572350" cx="1572350"/>
          </a:xfrm>
          <a:prstGeom prst="rect">
            <a:avLst/>
          </a:prstGeom>
          <a:noFill/>
          <a:ln>
            <a:noFill/>
          </a:ln>
        </p:spPr>
      </p:pic>
      <p:sp>
        <p:nvSpPr>
          <p:cNvPr id="204" name="Shape 204"/>
          <p:cNvSpPr txBox="1"/>
          <p:nvPr/>
        </p:nvSpPr>
        <p:spPr>
          <a:xfrm>
            <a:off y="5838300" x="5615650"/>
            <a:ext cy="899699" cx="1679400"/>
          </a:xfrm>
          <a:prstGeom prst="rect">
            <a:avLst/>
          </a:prstGeom>
          <a:noFill/>
          <a:ln>
            <a:noFill/>
          </a:ln>
        </p:spPr>
        <p:txBody>
          <a:bodyPr bIns="91425" rIns="91425" lIns="91425" tIns="91425" anchor="t" anchorCtr="0">
            <a:noAutofit/>
          </a:bodyPr>
          <a:lstStyle/>
          <a:p>
            <a:pPr>
              <a:spcBef>
                <a:spcPts val="0"/>
              </a:spcBef>
              <a:buNone/>
            </a:pPr>
            <a:r>
              <a:rPr lang="en"/>
              <a:t>Hacking the 18 pink matrix from Gary and the MIX</a:t>
            </a:r>
          </a:p>
        </p:txBody>
      </p:sp>
      <p:sp>
        <p:nvSpPr>
          <p:cNvPr id="205" name="Shape 205"/>
          <p:cNvSpPr txBox="1"/>
          <p:nvPr/>
        </p:nvSpPr>
        <p:spPr>
          <a:xfrm>
            <a:off y="6728550" x="112425"/>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22 th 2014</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y="0" x="0"/>
          <a:ext cy="0" cx="0"/>
          <a:chOff y="0" x="0"/>
          <a:chExt cy="0" cx="0"/>
        </a:xfrm>
      </p:grpSpPr>
      <p:sp>
        <p:nvSpPr>
          <p:cNvPr id="210" name="Shape 210"/>
          <p:cNvSpPr/>
          <p:nvPr/>
        </p:nvSpPr>
        <p:spPr>
          <a:xfrm>
            <a:off y="2169375" x="3239050"/>
            <a:ext cy="2647499" cx="3139199"/>
          </a:xfrm>
          <a:prstGeom prst="sun">
            <a:avLst>
              <a:gd fmla="val 25000" name="adj"/>
            </a:avLst>
          </a:prstGeom>
          <a:noFill/>
          <a:ln w="19050" cap="flat">
            <a:solidFill>
              <a:srgbClr val="FF00FF"/>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solidFill>
                <a:srgbClr val="9900FF"/>
              </a:solidFill>
            </a:endParaRPr>
          </a:p>
        </p:txBody>
      </p:sp>
      <p:sp>
        <p:nvSpPr>
          <p:cNvPr id="211" name="Shape 211"/>
          <p:cNvSpPr/>
          <p:nvPr/>
        </p:nvSpPr>
        <p:spPr>
          <a:xfrm>
            <a:off y="508625" x="4145500"/>
            <a:ext cy="1420800" cx="1511100"/>
          </a:xfrm>
          <a:prstGeom prst="ellipse">
            <a:avLst/>
          </a:prstGeom>
          <a:noFill/>
          <a:ln w="19050" cap="flat">
            <a:solidFill>
              <a:srgbClr val="0000FF"/>
            </a:solidFill>
            <a:prstDash val="dashDot"/>
            <a:round/>
            <a:headEnd w="med" len="med" type="none"/>
            <a:tailEnd w="med" len="med" type="none"/>
          </a:ln>
        </p:spPr>
        <p:txBody>
          <a:bodyPr bIns="91425" rIns="91425" lIns="91425" tIns="91425" anchor="ctr" anchorCtr="0">
            <a:noAutofit/>
          </a:bodyPr>
          <a:lstStyle/>
          <a:p>
            <a:pPr rtl="0" lvl="0">
              <a:spcBef>
                <a:spcPts val="0"/>
              </a:spcBef>
              <a:buNone/>
            </a:pPr>
            <a:r>
              <a:t/>
            </a:r>
            <a:endParaRPr>
              <a:solidFill>
                <a:srgbClr val="0000FF"/>
              </a:solidFill>
            </a:endParaRPr>
          </a:p>
        </p:txBody>
      </p:sp>
      <p:sp>
        <p:nvSpPr>
          <p:cNvPr id="212" name="Shape 212"/>
          <p:cNvSpPr txBox="1"/>
          <p:nvPr/>
        </p:nvSpPr>
        <p:spPr>
          <a:xfrm>
            <a:off y="2282825" x="2543775"/>
            <a:ext cy="286499" cx="1165199"/>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Velocity</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13" name="Shape 213"/>
          <p:cNvSpPr txBox="1"/>
          <p:nvPr/>
        </p:nvSpPr>
        <p:spPr>
          <a:xfrm>
            <a:off y="3240737" x="4075000"/>
            <a:ext cy="376499" cx="1652100"/>
          </a:xfrm>
          <a:prstGeom prst="rect">
            <a:avLst/>
          </a:prstGeom>
          <a:noFill/>
          <a:ln>
            <a:noFill/>
          </a:ln>
        </p:spPr>
        <p:txBody>
          <a:bodyPr bIns="91425" rIns="91425" lIns="91425" tIns="91425" anchor="t" anchorCtr="0">
            <a:noAutofit/>
          </a:bodyPr>
          <a:lstStyle/>
          <a:p>
            <a:pPr rtl="0" lvl="0">
              <a:spcBef>
                <a:spcPts val="0"/>
              </a:spcBef>
              <a:buNone/>
            </a:pPr>
            <a:r>
              <a:rPr b="1" sz="1200" lang="en" i="1">
                <a:solidFill>
                  <a:srgbClr val="FF0000"/>
                </a:solidFill>
                <a:latin typeface="Calibri"/>
                <a:ea typeface="Calibri"/>
                <a:cs typeface="Calibri"/>
                <a:sym typeface="Calibri"/>
              </a:rPr>
              <a:t>MANAGEMENT  3.0</a:t>
            </a:r>
          </a:p>
        </p:txBody>
      </p:sp>
      <p:sp>
        <p:nvSpPr>
          <p:cNvPr id="214" name="Shape 214"/>
          <p:cNvSpPr txBox="1"/>
          <p:nvPr/>
        </p:nvSpPr>
        <p:spPr>
          <a:xfrm>
            <a:off y="794075" x="4209100"/>
            <a:ext cy="849900" cx="1383899"/>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Under the radars and sensors</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15" name="Shape 215"/>
          <p:cNvSpPr txBox="1"/>
          <p:nvPr/>
        </p:nvSpPr>
        <p:spPr>
          <a:xfrm>
            <a:off y="2029325" x="6057975"/>
            <a:ext cy="540000" cx="1309799"/>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Budget</a:t>
            </a:r>
          </a:p>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Anti-Fragility</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16" name="Shape 216"/>
          <p:cNvSpPr txBox="1"/>
          <p:nvPr/>
        </p:nvSpPr>
        <p:spPr>
          <a:xfrm>
            <a:off y="3223125" x="6570275"/>
            <a:ext cy="540000" cx="1309799"/>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Viral Spread</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17" name="Shape 217"/>
          <p:cNvSpPr txBox="1"/>
          <p:nvPr/>
        </p:nvSpPr>
        <p:spPr>
          <a:xfrm>
            <a:off y="3349875" x="1626500"/>
            <a:ext cy="286499" cx="1165199"/>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Velocity</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18" name="Shape 218"/>
          <p:cNvSpPr txBox="1"/>
          <p:nvPr/>
        </p:nvSpPr>
        <p:spPr>
          <a:xfrm>
            <a:off y="244950" x="176175"/>
            <a:ext cy="2454299" cx="2367600"/>
          </a:xfrm>
          <a:prstGeom prst="rect">
            <a:avLst/>
          </a:prstGeom>
          <a:noFill/>
          <a:ln>
            <a:noFill/>
          </a:ln>
        </p:spPr>
        <p:txBody>
          <a:bodyPr bIns="91425" rIns="91425" lIns="91425" tIns="91425" anchor="t" anchorCtr="0">
            <a:noAutofit/>
          </a:bodyPr>
          <a:lstStyle/>
          <a:p>
            <a:pPr rtl="0" lvl="0">
              <a:spcBef>
                <a:spcPts val="0"/>
              </a:spcBef>
              <a:buNone/>
            </a:pPr>
            <a:r>
              <a:rPr lang="en">
                <a:solidFill>
                  <a:srgbClr val="0000FF"/>
                </a:solidFill>
              </a:rPr>
              <a:t>1 (Massive ) Hack</a:t>
            </a:r>
          </a:p>
          <a:p>
            <a:pPr rtl="0" lvl="0">
              <a:spcBef>
                <a:spcPts val="0"/>
              </a:spcBef>
              <a:buNone/>
            </a:pPr>
            <a:r>
              <a:t/>
            </a:r>
            <a:endParaRPr>
              <a:solidFill>
                <a:srgbClr val="0000FF"/>
              </a:solidFill>
            </a:endParaRPr>
          </a:p>
          <a:p>
            <a:pPr rtl="0" lvl="0">
              <a:spcBef>
                <a:spcPts val="0"/>
              </a:spcBef>
              <a:buNone/>
            </a:pPr>
            <a:r>
              <a:rPr lang="en">
                <a:solidFill>
                  <a:srgbClr val="0000FF"/>
                </a:solidFill>
              </a:rPr>
              <a:t>Common source : Original proposal</a:t>
            </a:r>
          </a:p>
          <a:p>
            <a:pPr rtl="0" lvl="0">
              <a:spcBef>
                <a:spcPts val="0"/>
              </a:spcBef>
              <a:buNone/>
            </a:pPr>
            <a:r>
              <a:t/>
            </a:r>
            <a:endParaRPr/>
          </a:p>
          <a:p>
            <a:pPr rtl="0">
              <a:spcBef>
                <a:spcPts val="0"/>
              </a:spcBef>
              <a:buNone/>
            </a:pPr>
            <a:r>
              <a:rPr lang="en"/>
              <a:t>Process : Concept design</a:t>
            </a:r>
          </a:p>
          <a:p>
            <a:pPr rtl="0">
              <a:spcBef>
                <a:spcPts val="0"/>
              </a:spcBef>
              <a:buNone/>
            </a:pPr>
            <a:r>
              <a:t/>
            </a:r>
            <a:endParaRPr/>
          </a:p>
          <a:p>
            <a:pPr rtl="0">
              <a:spcBef>
                <a:spcPts val="0"/>
              </a:spcBef>
              <a:buNone/>
            </a:pPr>
            <a:r>
              <a:rPr lang="en"/>
              <a:t>Radical</a:t>
            </a:r>
          </a:p>
          <a:p>
            <a:pPr rtl="0">
              <a:spcBef>
                <a:spcPts val="0"/>
              </a:spcBef>
              <a:buNone/>
            </a:pPr>
            <a:r>
              <a:t/>
            </a:r>
            <a:endParaRPr/>
          </a:p>
          <a:p>
            <a:pPr rtl="0" lvl="0">
              <a:spcBef>
                <a:spcPts val="0"/>
              </a:spcBef>
              <a:buNone/>
            </a:pPr>
            <a:r>
              <a:rPr lang="en"/>
              <a:t>1.0 to 3.0 Graph inversion</a:t>
            </a:r>
          </a:p>
        </p:txBody>
      </p:sp>
      <p:sp>
        <p:nvSpPr>
          <p:cNvPr id="219" name="Shape 219"/>
          <p:cNvSpPr txBox="1"/>
          <p:nvPr/>
        </p:nvSpPr>
        <p:spPr>
          <a:xfrm>
            <a:off y="6115325" x="176175"/>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22 th 2014</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y="0" x="0"/>
          <a:ext cy="0" cx="0"/>
          <a:chOff y="0" x="0"/>
          <a:chExt cy="0" cx="0"/>
        </a:xfrm>
      </p:grpSpPr>
      <p:sp>
        <p:nvSpPr>
          <p:cNvPr id="224" name="Shape 224"/>
          <p:cNvSpPr/>
          <p:nvPr/>
        </p:nvSpPr>
        <p:spPr>
          <a:xfrm>
            <a:off y="2389300" x="3688925"/>
            <a:ext cy="2229299" cx="2299199"/>
          </a:xfrm>
          <a:prstGeom prst="flowChartSummingJunction">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25" name="Shape 225"/>
          <p:cNvSpPr/>
          <p:nvPr/>
        </p:nvSpPr>
        <p:spPr>
          <a:xfrm>
            <a:off y="409875" x="4082975"/>
            <a:ext cy="1519500" cx="1677599"/>
          </a:xfrm>
          <a:prstGeom prst="ellipse">
            <a:avLst/>
          </a:prstGeom>
          <a:noFill/>
          <a:ln w="19050" cap="flat">
            <a:solidFill>
              <a:srgbClr val="0000FF"/>
            </a:solidFill>
            <a:prstDash val="dashDot"/>
            <a:round/>
            <a:headEnd w="med" len="med" type="none"/>
            <a:tailEnd w="med" len="med" type="none"/>
          </a:ln>
        </p:spPr>
        <p:txBody>
          <a:bodyPr bIns="91425" rIns="91425" lIns="91425" tIns="91425" anchor="ctr" anchorCtr="0">
            <a:noAutofit/>
          </a:bodyPr>
          <a:lstStyle/>
          <a:p>
            <a:pPr rtl="0" lvl="0">
              <a:spcBef>
                <a:spcPts val="0"/>
              </a:spcBef>
              <a:buNone/>
            </a:pPr>
            <a:r>
              <a:t/>
            </a:r>
            <a:endParaRPr>
              <a:solidFill>
                <a:srgbClr val="0000FF"/>
              </a:solidFill>
            </a:endParaRPr>
          </a:p>
        </p:txBody>
      </p:sp>
      <p:sp>
        <p:nvSpPr>
          <p:cNvPr id="226" name="Shape 226"/>
          <p:cNvSpPr txBox="1"/>
          <p:nvPr/>
        </p:nvSpPr>
        <p:spPr>
          <a:xfrm>
            <a:off y="2389300" x="2973600"/>
            <a:ext cy="286499" cx="1165199"/>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Transmission</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27" name="Shape 227"/>
          <p:cNvSpPr txBox="1"/>
          <p:nvPr/>
        </p:nvSpPr>
        <p:spPr>
          <a:xfrm>
            <a:off y="2793550" x="3801400"/>
            <a:ext cy="1420800" cx="2199299"/>
          </a:xfrm>
          <a:prstGeom prst="rect">
            <a:avLst/>
          </a:prstGeom>
          <a:noFill/>
          <a:ln>
            <a:noFill/>
          </a:ln>
        </p:spPr>
        <p:txBody>
          <a:bodyPr bIns="91425" rIns="91425" lIns="91425" tIns="91425" anchor="t" anchorCtr="0">
            <a:noAutofit/>
          </a:bodyPr>
          <a:lstStyle/>
          <a:p>
            <a:pPr algn="ctr" rtl="0">
              <a:spcBef>
                <a:spcPts val="0"/>
              </a:spcBef>
              <a:buNone/>
            </a:pPr>
            <a:r>
              <a:rPr b="1" sz="1200" lang="en" i="1">
                <a:solidFill>
                  <a:srgbClr val="FF0000"/>
                </a:solidFill>
                <a:latin typeface="Calibri"/>
                <a:ea typeface="Calibri"/>
                <a:cs typeface="Calibri"/>
                <a:sym typeface="Calibri"/>
              </a:rPr>
              <a:t>ENTANGLED</a:t>
            </a:r>
          </a:p>
          <a:p>
            <a:pPr algn="ctr" rtl="0">
              <a:spcBef>
                <a:spcPts val="0"/>
              </a:spcBef>
              <a:buNone/>
            </a:pPr>
            <a:r>
              <a:t/>
            </a:r>
            <a:endParaRPr b="1" sz="1200" i="1">
              <a:solidFill>
                <a:srgbClr val="FF0000"/>
              </a:solidFill>
              <a:latin typeface="Calibri"/>
              <a:ea typeface="Calibri"/>
              <a:cs typeface="Calibri"/>
              <a:sym typeface="Calibri"/>
            </a:endParaRPr>
          </a:p>
          <a:p>
            <a:pPr algn="ctr" rtl="0">
              <a:spcBef>
                <a:spcPts val="0"/>
              </a:spcBef>
              <a:buNone/>
            </a:pPr>
            <a:r>
              <a:t/>
            </a:r>
            <a:endParaRPr b="1" sz="1200" i="1">
              <a:solidFill>
                <a:srgbClr val="FF0000"/>
              </a:solidFill>
              <a:latin typeface="Calibri"/>
              <a:ea typeface="Calibri"/>
              <a:cs typeface="Calibri"/>
              <a:sym typeface="Calibri"/>
            </a:endParaRPr>
          </a:p>
          <a:p>
            <a:pPr algn="ctr" rtl="0">
              <a:spcBef>
                <a:spcPts val="0"/>
              </a:spcBef>
              <a:buNone/>
            </a:pPr>
            <a:r>
              <a:t/>
            </a:r>
            <a:endParaRPr b="1" sz="1200" i="1">
              <a:solidFill>
                <a:srgbClr val="FF0000"/>
              </a:solidFill>
              <a:latin typeface="Calibri"/>
              <a:ea typeface="Calibri"/>
              <a:cs typeface="Calibri"/>
              <a:sym typeface="Calibri"/>
            </a:endParaRPr>
          </a:p>
          <a:p>
            <a:pPr algn="ctr" rtl="0">
              <a:spcBef>
                <a:spcPts val="0"/>
              </a:spcBef>
              <a:buNone/>
            </a:pPr>
            <a:r>
              <a:t/>
            </a:r>
            <a:endParaRPr b="1" sz="1200" i="1">
              <a:solidFill>
                <a:srgbClr val="FF0000"/>
              </a:solidFill>
              <a:latin typeface="Calibri"/>
              <a:ea typeface="Calibri"/>
              <a:cs typeface="Calibri"/>
              <a:sym typeface="Calibri"/>
            </a:endParaRPr>
          </a:p>
          <a:p>
            <a:pPr algn="ctr" rtl="0">
              <a:spcBef>
                <a:spcPts val="0"/>
              </a:spcBef>
              <a:buNone/>
            </a:pPr>
            <a:r>
              <a:rPr b="1" sz="1200" lang="en" i="1">
                <a:solidFill>
                  <a:srgbClr val="FF0000"/>
                </a:solidFill>
                <a:latin typeface="Calibri"/>
                <a:ea typeface="Calibri"/>
                <a:cs typeface="Calibri"/>
                <a:sym typeface="Calibri"/>
              </a:rPr>
              <a:t> </a:t>
            </a:r>
          </a:p>
          <a:p>
            <a:pPr algn="ctr" rtl="0" lvl="0">
              <a:spcBef>
                <a:spcPts val="0"/>
              </a:spcBef>
              <a:buNone/>
            </a:pPr>
            <a:r>
              <a:rPr b="1" sz="1200" lang="en" i="1">
                <a:solidFill>
                  <a:srgbClr val="FF0000"/>
                </a:solidFill>
                <a:latin typeface="Calibri"/>
                <a:ea typeface="Calibri"/>
                <a:cs typeface="Calibri"/>
                <a:sym typeface="Calibri"/>
              </a:rPr>
              <a:t>TALENTS</a:t>
            </a:r>
          </a:p>
        </p:txBody>
      </p:sp>
      <p:sp>
        <p:nvSpPr>
          <p:cNvPr id="228" name="Shape 228"/>
          <p:cNvSpPr txBox="1"/>
          <p:nvPr/>
        </p:nvSpPr>
        <p:spPr>
          <a:xfrm>
            <a:off y="634125" x="4209100"/>
            <a:ext cy="849900" cx="1383899"/>
          </a:xfrm>
          <a:prstGeom prst="rect">
            <a:avLst/>
          </a:prstGeom>
          <a:noFill/>
          <a:ln>
            <a:noFill/>
          </a:ln>
        </p:spPr>
        <p:txBody>
          <a:bodyPr bIns="91425" rIns="91425" lIns="91425" tIns="91425" anchor="t" anchorCtr="0">
            <a:noAutofit/>
          </a:bodyPr>
          <a:lstStyle/>
          <a:p>
            <a:pPr algn="ctr" rtl="0" lvl="0">
              <a:spcBef>
                <a:spcPts val="0"/>
              </a:spcBef>
              <a:buClr>
                <a:schemeClr val="dk1"/>
              </a:buClr>
              <a:buSzPct val="91666"/>
              <a:buFont typeface="Arial"/>
              <a:buNone/>
            </a:pPr>
            <a:r>
              <a:rPr b="1" sz="1200" lang="en">
                <a:latin typeface="Calibri"/>
                <a:ea typeface="Calibri"/>
                <a:cs typeface="Calibri"/>
                <a:sym typeface="Calibri"/>
              </a:rPr>
              <a:t>Budget Constraints</a:t>
            </a:r>
          </a:p>
          <a:p>
            <a:pPr algn="ctr" rtl="0" lvl="0">
              <a:spcBef>
                <a:spcPts val="0"/>
              </a:spcBef>
              <a:buClr>
                <a:schemeClr val="dk1"/>
              </a:buClr>
              <a:buFont typeface="Arial"/>
              <a:buNone/>
            </a:pPr>
            <a:r>
              <a:t/>
            </a:r>
            <a:endParaRPr b="1" sz="1200">
              <a:latin typeface="Calibri"/>
              <a:ea typeface="Calibri"/>
              <a:cs typeface="Calibri"/>
              <a:sym typeface="Calibri"/>
            </a:endParaRPr>
          </a:p>
          <a:p>
            <a:pPr algn="ctr" rtl="0" lvl="0">
              <a:spcBef>
                <a:spcPts val="0"/>
              </a:spcBef>
              <a:buClr>
                <a:schemeClr val="dk1"/>
              </a:buClr>
              <a:buSzPct val="91666"/>
              <a:buFont typeface="Arial"/>
              <a:buNone/>
            </a:pPr>
            <a:r>
              <a:rPr b="1" sz="1200" lang="en">
                <a:latin typeface="Calibri"/>
                <a:ea typeface="Calibri"/>
                <a:cs typeface="Calibri"/>
                <a:sym typeface="Calibri"/>
              </a:rPr>
              <a:t>Sustainability</a:t>
            </a:r>
          </a:p>
          <a:p>
            <a:pPr algn="ctr" rtl="0" lvl="0">
              <a:spcBef>
                <a:spcPts val="0"/>
              </a:spcBef>
              <a:buClr>
                <a:schemeClr val="dk1"/>
              </a:buClr>
              <a:buFont typeface="Arial"/>
              <a:buNone/>
            </a:pPr>
            <a:r>
              <a:t/>
            </a:r>
            <a:endParaRPr b="1" sz="1200">
              <a:latin typeface="Calibri"/>
              <a:ea typeface="Calibri"/>
              <a:cs typeface="Calibri"/>
              <a:sym typeface="Calibri"/>
            </a:endParaRPr>
          </a:p>
          <a:p>
            <a:pPr algn="ctr" rtl="0" lvl="0">
              <a:spcBef>
                <a:spcPts val="0"/>
              </a:spcBef>
              <a:buClr>
                <a:schemeClr val="dk1"/>
              </a:buClr>
              <a:buSzPct val="91666"/>
              <a:buFont typeface="Arial"/>
              <a:buNone/>
            </a:pPr>
            <a:r>
              <a:rPr b="1" sz="1200" lang="en">
                <a:latin typeface="Calibri"/>
                <a:ea typeface="Calibri"/>
                <a:cs typeface="Calibri"/>
                <a:sym typeface="Calibri"/>
              </a:rPr>
              <a:t>Anti-Fragility</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29" name="Shape 229"/>
          <p:cNvSpPr txBox="1"/>
          <p:nvPr/>
        </p:nvSpPr>
        <p:spPr>
          <a:xfrm>
            <a:off y="3159000" x="4798325"/>
            <a:ext cy="540000" cx="1309799"/>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Mirror </a:t>
            </a:r>
          </a:p>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Power</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30" name="Shape 230"/>
          <p:cNvSpPr txBox="1"/>
          <p:nvPr/>
        </p:nvSpPr>
        <p:spPr>
          <a:xfrm>
            <a:off y="4214350" x="5610525"/>
            <a:ext cy="540000" cx="1309799"/>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Viral Spread</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31" name="Shape 231"/>
          <p:cNvSpPr txBox="1"/>
          <p:nvPr/>
        </p:nvSpPr>
        <p:spPr>
          <a:xfrm>
            <a:off y="4332100" x="2746175"/>
            <a:ext cy="708900" cx="1165199"/>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Unexpected connections</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32" name="Shape 232"/>
          <p:cNvSpPr txBox="1"/>
          <p:nvPr/>
        </p:nvSpPr>
        <p:spPr>
          <a:xfrm>
            <a:off y="0" x="120600"/>
            <a:ext cy="3233999" cx="2852999"/>
          </a:xfrm>
          <a:prstGeom prst="rect">
            <a:avLst/>
          </a:prstGeom>
          <a:noFill/>
          <a:ln>
            <a:noFill/>
          </a:ln>
        </p:spPr>
        <p:txBody>
          <a:bodyPr bIns="91425" rIns="91425" lIns="91425" tIns="91425" anchor="t" anchorCtr="0">
            <a:noAutofit/>
          </a:bodyPr>
          <a:lstStyle/>
          <a:p>
            <a:pPr rtl="0" lvl="0">
              <a:spcBef>
                <a:spcPts val="0"/>
              </a:spcBef>
              <a:buNone/>
            </a:pPr>
            <a:r>
              <a:rPr lang="en">
                <a:solidFill>
                  <a:srgbClr val="0000FF"/>
                </a:solidFill>
                <a:latin typeface="Calibri"/>
                <a:ea typeface="Calibri"/>
                <a:cs typeface="Calibri"/>
                <a:sym typeface="Calibri"/>
              </a:rPr>
              <a:t>1 (Real) Story +1 Update</a:t>
            </a:r>
          </a:p>
          <a:p>
            <a:pPr rtl="0" lvl="0">
              <a:spcBef>
                <a:spcPts val="0"/>
              </a:spcBef>
              <a:buNone/>
            </a:pPr>
            <a:r>
              <a:t/>
            </a:r>
            <a:endParaRPr>
              <a:solidFill>
                <a:srgbClr val="0000FF"/>
              </a:solidFill>
              <a:latin typeface="Calibri"/>
              <a:ea typeface="Calibri"/>
              <a:cs typeface="Calibri"/>
              <a:sym typeface="Calibri"/>
            </a:endParaRPr>
          </a:p>
          <a:p>
            <a:pPr rtl="0">
              <a:spcBef>
                <a:spcPts val="0"/>
              </a:spcBef>
              <a:buNone/>
            </a:pPr>
            <a:r>
              <a:rPr lang="en">
                <a:solidFill>
                  <a:srgbClr val="0000FF"/>
                </a:solidFill>
                <a:latin typeface="Calibri"/>
                <a:ea typeface="Calibri"/>
                <a:cs typeface="Calibri"/>
                <a:sym typeface="Calibri"/>
              </a:rPr>
              <a:t>Common source : Hacked training request becoming Learning Organization </a:t>
            </a:r>
          </a:p>
          <a:p>
            <a:pPr rtl="0" lvl="0">
              <a:spcBef>
                <a:spcPts val="0"/>
              </a:spcBef>
              <a:buNone/>
            </a:pPr>
            <a:r>
              <a:rPr lang="en">
                <a:solidFill>
                  <a:srgbClr val="0000FF"/>
                </a:solidFill>
                <a:latin typeface="Calibri"/>
                <a:ea typeface="Calibri"/>
                <a:cs typeface="Calibri"/>
                <a:sym typeface="Calibri"/>
              </a:rPr>
              <a:t>LOFT Season 1</a:t>
            </a:r>
          </a:p>
          <a:p>
            <a:pPr rtl="0" lvl="0">
              <a:spcBef>
                <a:spcPts val="0"/>
              </a:spcBef>
              <a:buNone/>
            </a:pPr>
            <a:r>
              <a:t/>
            </a:r>
            <a:endParaRPr>
              <a:latin typeface="Calibri"/>
              <a:ea typeface="Calibri"/>
              <a:cs typeface="Calibri"/>
              <a:sym typeface="Calibri"/>
            </a:endParaRPr>
          </a:p>
          <a:p>
            <a:pPr rtl="0" lvl="0">
              <a:spcBef>
                <a:spcPts val="0"/>
              </a:spcBef>
              <a:buNone/>
            </a:pPr>
            <a:r>
              <a:rPr lang="en">
                <a:latin typeface="Calibri"/>
                <a:ea typeface="Calibri"/>
                <a:cs typeface="Calibri"/>
                <a:sym typeface="Calibri"/>
              </a:rPr>
              <a:t>Process : Story-Telling and under the radar maagement shift experience</a:t>
            </a:r>
          </a:p>
          <a:p>
            <a:pPr rtl="0" lvl="0">
              <a:spcBef>
                <a:spcPts val="0"/>
              </a:spcBef>
              <a:buNone/>
            </a:pPr>
            <a:r>
              <a:t/>
            </a:r>
            <a:endParaRPr>
              <a:latin typeface="Calibri"/>
              <a:ea typeface="Calibri"/>
              <a:cs typeface="Calibri"/>
              <a:sym typeface="Calibri"/>
            </a:endParaRPr>
          </a:p>
          <a:p>
            <a:pPr rtl="0">
              <a:spcBef>
                <a:spcPts val="0"/>
              </a:spcBef>
              <a:buNone/>
            </a:pPr>
            <a:r>
              <a:rPr b="1" lang="en">
                <a:latin typeface="Calibri"/>
                <a:ea typeface="Calibri"/>
                <a:cs typeface="Calibri"/>
                <a:sym typeface="Calibri"/>
              </a:rPr>
              <a:t>1.21st Century Social Learning</a:t>
            </a:r>
          </a:p>
          <a:p>
            <a:pPr rtl="0">
              <a:spcBef>
                <a:spcPts val="0"/>
              </a:spcBef>
              <a:buNone/>
            </a:pPr>
            <a:r>
              <a:rPr sz="1200" lang="en">
                <a:solidFill>
                  <a:srgbClr val="FF0000"/>
                </a:solidFill>
                <a:latin typeface="Calibri"/>
                <a:ea typeface="Calibri"/>
                <a:cs typeface="Calibri"/>
                <a:sym typeface="Calibri"/>
              </a:rPr>
              <a:t>Human Capital Value</a:t>
            </a:r>
          </a:p>
          <a:p>
            <a:pPr rtl="0">
              <a:spcBef>
                <a:spcPts val="0"/>
              </a:spcBef>
              <a:buNone/>
            </a:pPr>
            <a:r>
              <a:t/>
            </a:r>
            <a:endParaRPr sz="1200">
              <a:solidFill>
                <a:srgbClr val="FF0000"/>
              </a:solidFill>
              <a:latin typeface="Calibri"/>
              <a:ea typeface="Calibri"/>
              <a:cs typeface="Calibri"/>
              <a:sym typeface="Calibri"/>
            </a:endParaRPr>
          </a:p>
          <a:p>
            <a:pPr rtl="0">
              <a:spcBef>
                <a:spcPts val="0"/>
              </a:spcBef>
              <a:buNone/>
            </a:pPr>
            <a:r>
              <a:rPr b="1" sz="1200" lang="en">
                <a:latin typeface="Calibri"/>
                <a:ea typeface="Calibri"/>
                <a:cs typeface="Calibri"/>
                <a:sym typeface="Calibri"/>
              </a:rPr>
              <a:t>2.Adaptive Optics : </a:t>
            </a:r>
            <a:r>
              <a:rPr b="1" sz="1200" lang="en" i="1">
                <a:latin typeface="Calibri"/>
                <a:ea typeface="Calibri"/>
                <a:cs typeface="Calibri"/>
                <a:sym typeface="Calibri"/>
              </a:rPr>
              <a:t>What's new Coach ?</a:t>
            </a:r>
          </a:p>
          <a:p>
            <a:pPr rtl="0">
              <a:spcBef>
                <a:spcPts val="0"/>
              </a:spcBef>
              <a:buNone/>
            </a:pPr>
            <a:r>
              <a:rPr sz="1200" lang="en" i="1">
                <a:solidFill>
                  <a:srgbClr val="FF0000"/>
                </a:solidFill>
                <a:latin typeface="Calibri"/>
                <a:ea typeface="Calibri"/>
                <a:cs typeface="Calibri"/>
                <a:sym typeface="Calibri"/>
              </a:rPr>
              <a:t>Follow-up status</a:t>
            </a:r>
          </a:p>
          <a:p>
            <a:pPr rtl="0" lvl="0">
              <a:spcBef>
                <a:spcPts val="0"/>
              </a:spcBef>
              <a:buNone/>
            </a:pPr>
            <a:r>
              <a:t/>
            </a:r>
            <a:endParaRPr sz="1200">
              <a:solidFill>
                <a:srgbClr val="FF0000"/>
              </a:solidFill>
              <a:latin typeface="Calibri"/>
              <a:ea typeface="Calibri"/>
              <a:cs typeface="Calibri"/>
              <a:sym typeface="Calibri"/>
            </a:endParaRPr>
          </a:p>
        </p:txBody>
      </p:sp>
      <p:sp>
        <p:nvSpPr>
          <p:cNvPr id="233" name="Shape 233"/>
          <p:cNvSpPr txBox="1"/>
          <p:nvPr/>
        </p:nvSpPr>
        <p:spPr>
          <a:xfrm>
            <a:off y="4928575" x="4318450"/>
            <a:ext cy="1029599" cx="1309799"/>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FF0000"/>
                </a:solidFill>
                <a:latin typeface="Calibri"/>
                <a:ea typeface="Calibri"/>
                <a:cs typeface="Calibri"/>
                <a:sym typeface="Calibri"/>
              </a:rPr>
              <a:t>Individuals</a:t>
            </a:r>
          </a:p>
          <a:p>
            <a:pPr algn="ctr" rtl="0" lvl="0">
              <a:spcBef>
                <a:spcPts val="0"/>
              </a:spcBef>
              <a:buClr>
                <a:schemeClr val="dk1"/>
              </a:buClr>
              <a:buSzPct val="78571"/>
              <a:buFont typeface="Arial"/>
              <a:buNone/>
            </a:pPr>
            <a:r>
              <a:rPr b="1" lang="en">
                <a:solidFill>
                  <a:srgbClr val="FF0000"/>
                </a:solidFill>
                <a:latin typeface="Calibri"/>
                <a:ea typeface="Calibri"/>
                <a:cs typeface="Calibri"/>
                <a:sym typeface="Calibri"/>
              </a:rPr>
              <a:t>Pairs and Peers Blooming</a:t>
            </a:r>
          </a:p>
          <a:p>
            <a:pPr algn="ctr" rtl="0" lvl="0">
              <a:spcBef>
                <a:spcPts val="0"/>
              </a:spcBef>
              <a:buClr>
                <a:schemeClr val="dk1"/>
              </a:buClr>
              <a:buFont typeface="Arial"/>
              <a:buNone/>
            </a:pPr>
            <a:r>
              <a:t/>
            </a:r>
            <a:endParaRPr b="1">
              <a:solidFill>
                <a:srgbClr val="FF0000"/>
              </a:solidFill>
              <a:latin typeface="Calibri"/>
              <a:ea typeface="Calibri"/>
              <a:cs typeface="Calibri"/>
              <a:sym typeface="Calibri"/>
            </a:endParaRPr>
          </a:p>
          <a:p>
            <a:pPr algn="ctr" rtl="0" lvl="0">
              <a:spcBef>
                <a:spcPts val="0"/>
              </a:spcBef>
              <a:buNone/>
            </a:pPr>
            <a:r>
              <a:t/>
            </a:r>
            <a:endParaRPr>
              <a:solidFill>
                <a:srgbClr val="FF0000"/>
              </a:solidFill>
              <a:latin typeface="Calibri"/>
              <a:ea typeface="Calibri"/>
              <a:cs typeface="Calibri"/>
              <a:sym typeface="Calibri"/>
            </a:endParaRPr>
          </a:p>
          <a:p>
            <a:pPr algn="ctr" rtl="0" lvl="0">
              <a:spcBef>
                <a:spcPts val="0"/>
              </a:spcBef>
              <a:buNone/>
            </a:pPr>
            <a:r>
              <a:t/>
            </a:r>
            <a:endParaRPr sz="1200">
              <a:solidFill>
                <a:srgbClr val="FF0000"/>
              </a:solidFill>
              <a:latin typeface="Calibri"/>
              <a:ea typeface="Calibri"/>
              <a:cs typeface="Calibri"/>
              <a:sym typeface="Calibri"/>
            </a:endParaRPr>
          </a:p>
        </p:txBody>
      </p:sp>
      <p:sp>
        <p:nvSpPr>
          <p:cNvPr id="234" name="Shape 234"/>
          <p:cNvSpPr txBox="1"/>
          <p:nvPr/>
        </p:nvSpPr>
        <p:spPr>
          <a:xfrm>
            <a:off y="2389300" x="5509875"/>
            <a:ext cy="708900" cx="1511100"/>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Empowerment</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35" name="Shape 235"/>
          <p:cNvSpPr txBox="1"/>
          <p:nvPr/>
        </p:nvSpPr>
        <p:spPr>
          <a:xfrm>
            <a:off y="3233950" x="3568500"/>
            <a:ext cy="540000" cx="1309799"/>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Polarization</a:t>
            </a:r>
          </a:p>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Passion</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36" name="Shape 236"/>
          <p:cNvSpPr/>
          <p:nvPr/>
        </p:nvSpPr>
        <p:spPr>
          <a:xfrm>
            <a:off y="4732975" x="994875"/>
            <a:ext cy="1420800" cx="1677599"/>
          </a:xfrm>
          <a:prstGeom prst="wedgeEllipseCallout">
            <a:avLst>
              <a:gd fmla="val -20833" name="adj1"/>
              <a:gd fmla="val 62500" name="adj2"/>
            </a:avLst>
          </a:prstGeom>
          <a:solidFill>
            <a:srgbClr val="FFFF00"/>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37" name="Shape 237"/>
          <p:cNvSpPr txBox="1"/>
          <p:nvPr/>
        </p:nvSpPr>
        <p:spPr>
          <a:xfrm>
            <a:off y="5107525" x="1078125"/>
            <a:ext cy="671700" cx="1677599"/>
          </a:xfrm>
          <a:prstGeom prst="rect">
            <a:avLst/>
          </a:prstGeom>
          <a:noFill/>
          <a:ln>
            <a:noFill/>
          </a:ln>
        </p:spPr>
        <p:txBody>
          <a:bodyPr bIns="91425" rIns="91425" lIns="91425" tIns="91425" anchor="t" anchorCtr="0">
            <a:noAutofit/>
          </a:bodyPr>
          <a:lstStyle/>
          <a:p>
            <a:pPr rtl="0" lvl="0">
              <a:spcBef>
                <a:spcPts val="0"/>
              </a:spcBef>
              <a:buNone/>
            </a:pPr>
            <a:r>
              <a:rPr b="1" sz="1200" lang="en" i="1">
                <a:solidFill>
                  <a:schemeClr val="dk1"/>
                </a:solidFill>
                <a:latin typeface="Calibri"/>
                <a:ea typeface="Calibri"/>
                <a:cs typeface="Calibri"/>
                <a:sym typeface="Calibri"/>
              </a:rPr>
              <a:t>What's new Coach ?</a:t>
            </a:r>
          </a:p>
          <a:p>
            <a:pPr rtl="0" lvl="0">
              <a:spcBef>
                <a:spcPts val="0"/>
              </a:spcBef>
              <a:buClr>
                <a:schemeClr val="dk1"/>
              </a:buClr>
              <a:buSzPct val="91666"/>
              <a:buFont typeface="Arial"/>
              <a:buNone/>
            </a:pPr>
            <a:r>
              <a:rPr sz="1200" lang="en" i="1">
                <a:solidFill>
                  <a:srgbClr val="0000FF"/>
                </a:solidFill>
                <a:latin typeface="Calibri"/>
                <a:ea typeface="Calibri"/>
                <a:cs typeface="Calibri"/>
                <a:sym typeface="Calibri"/>
              </a:rPr>
              <a:t>LOFT Season 6</a:t>
            </a:r>
          </a:p>
          <a:p>
            <a:pPr>
              <a:spcBef>
                <a:spcPts val="0"/>
              </a:spcBef>
              <a:buNone/>
            </a:pPr>
            <a:r>
              <a:t/>
            </a:r>
            <a:endParaRPr/>
          </a:p>
        </p:txBody>
      </p:sp>
      <p:sp>
        <p:nvSpPr>
          <p:cNvPr id="238" name="Shape 238"/>
          <p:cNvSpPr txBox="1"/>
          <p:nvPr/>
        </p:nvSpPr>
        <p:spPr>
          <a:xfrm>
            <a:off y="6503700" x="120600"/>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22 th 2014</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y="0" x="0"/>
          <a:ext cy="0" cx="0"/>
          <a:chOff y="0" x="0"/>
          <a:chExt cy="0" cx="0"/>
        </a:xfrm>
      </p:grpSpPr>
      <p:sp>
        <p:nvSpPr>
          <p:cNvPr id="243" name="Shape 243"/>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Details</a:t>
            </a:r>
          </a:p>
        </p:txBody>
      </p:sp>
      <p:sp>
        <p:nvSpPr>
          <p:cNvPr id="244" name="Shape 244"/>
          <p:cNvSpPr txBox="1"/>
          <p:nvPr>
            <p:ph idx="1" type="body"/>
          </p:nvPr>
        </p:nvSpPr>
        <p:spPr>
          <a:xfrm>
            <a:off y="1600200" x="457200"/>
            <a:ext cy="2695799" cx="7266300"/>
          </a:xfrm>
          <a:prstGeom prst="rect">
            <a:avLst/>
          </a:prstGeom>
        </p:spPr>
        <p:txBody>
          <a:bodyPr bIns="91425" rIns="91425" lIns="91425" tIns="91425" anchor="t" anchorCtr="0">
            <a:noAutofit/>
          </a:bodyPr>
          <a:lstStyle/>
          <a:p>
            <a:pPr rtl="0">
              <a:spcBef>
                <a:spcPts val="0"/>
              </a:spcBef>
              <a:buNone/>
            </a:pPr>
            <a:r>
              <a:rPr lang="en">
                <a:latin typeface="Calibri"/>
                <a:ea typeface="Calibri"/>
                <a:cs typeface="Calibri"/>
                <a:sym typeface="Calibri"/>
              </a:rPr>
              <a:t>Following slides are more specifics</a:t>
            </a:r>
          </a:p>
          <a:p>
            <a:pPr rtl="0">
              <a:spcBef>
                <a:spcPts val="0"/>
              </a:spcBef>
              <a:buNone/>
            </a:pPr>
            <a:r>
              <a:t/>
            </a:r>
            <a:endParaRPr>
              <a:latin typeface="Calibri"/>
              <a:ea typeface="Calibri"/>
              <a:cs typeface="Calibri"/>
              <a:sym typeface="Calibri"/>
            </a:endParaRPr>
          </a:p>
          <a:p>
            <a:pPr>
              <a:spcBef>
                <a:spcPts val="0"/>
              </a:spcBef>
              <a:buNone/>
            </a:pPr>
            <a:r>
              <a:rPr lang="en">
                <a:latin typeface="Calibri"/>
                <a:ea typeface="Calibri"/>
                <a:cs typeface="Calibri"/>
                <a:sym typeface="Calibri"/>
              </a:rPr>
              <a:t>Some kind of "Pixeling Mode"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y="0" x="0"/>
          <a:ext cy="0" cx="0"/>
          <a:chOff y="0" x="0"/>
          <a:chExt cy="0" cx="0"/>
        </a:xfrm>
      </p:grpSpPr>
      <p:sp>
        <p:nvSpPr>
          <p:cNvPr id="249" name="Shape 249"/>
          <p:cNvSpPr/>
          <p:nvPr/>
        </p:nvSpPr>
        <p:spPr>
          <a:xfrm>
            <a:off y="2849175" x="3612300"/>
            <a:ext cy="1739400" cx="1919400"/>
          </a:xfrm>
          <a:prstGeom prst="rect">
            <a:avLst/>
          </a:prstGeom>
          <a:noFill/>
          <a:ln w="19050" cap="flat">
            <a:solidFill>
              <a:srgbClr val="CCCCCC"/>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50" name="Shape 250"/>
          <p:cNvSpPr txBox="1"/>
          <p:nvPr/>
        </p:nvSpPr>
        <p:spPr>
          <a:xfrm>
            <a:off y="2282825" x="2543775"/>
            <a:ext cy="286499" cx="1165199"/>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Maniacs</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51" name="Shape 251"/>
          <p:cNvSpPr txBox="1"/>
          <p:nvPr/>
        </p:nvSpPr>
        <p:spPr>
          <a:xfrm>
            <a:off y="3020848" x="3745950"/>
            <a:ext cy="1077899" cx="1652100"/>
          </a:xfrm>
          <a:prstGeom prst="rect">
            <a:avLst/>
          </a:prstGeom>
          <a:noFill/>
          <a:ln>
            <a:noFill/>
          </a:ln>
        </p:spPr>
        <p:txBody>
          <a:bodyPr bIns="91425" rIns="91425" lIns="91425" tIns="91425" anchor="t" anchorCtr="0">
            <a:noAutofit/>
          </a:bodyPr>
          <a:lstStyle/>
          <a:p>
            <a:pPr rtl="0" lvl="0">
              <a:spcBef>
                <a:spcPts val="0"/>
              </a:spcBef>
              <a:buNone/>
            </a:pPr>
            <a:r>
              <a:rPr b="1" sz="1200" lang="en" i="1">
                <a:solidFill>
                  <a:srgbClr val="FF0000"/>
                </a:solidFill>
                <a:latin typeface="Calibri"/>
                <a:ea typeface="Calibri"/>
                <a:cs typeface="Calibri"/>
                <a:sym typeface="Calibri"/>
              </a:rPr>
              <a:t>HACHKATON:</a:t>
            </a:r>
          </a:p>
          <a:p>
            <a:pPr rtl="0" lvl="0">
              <a:spcBef>
                <a:spcPts val="0"/>
              </a:spcBef>
              <a:buNone/>
            </a:pPr>
            <a:r>
              <a:t/>
            </a:r>
            <a:endParaRPr b="1" sz="1200" i="1">
              <a:solidFill>
                <a:srgbClr val="FF0000"/>
              </a:solidFill>
              <a:latin typeface="Calibri"/>
              <a:ea typeface="Calibri"/>
              <a:cs typeface="Calibri"/>
              <a:sym typeface="Calibri"/>
            </a:endParaRPr>
          </a:p>
          <a:p>
            <a:pPr rtl="0">
              <a:spcBef>
                <a:spcPts val="0"/>
              </a:spcBef>
              <a:buNone/>
            </a:pPr>
            <a:r>
              <a:rPr b="1" sz="1200" lang="en" i="1">
                <a:latin typeface="Calibri"/>
                <a:ea typeface="Calibri"/>
                <a:cs typeface="Calibri"/>
                <a:sym typeface="Calibri"/>
              </a:rPr>
              <a:t>Mini-Hack</a:t>
            </a:r>
          </a:p>
          <a:p>
            <a:pPr rtl="0">
              <a:spcBef>
                <a:spcPts val="0"/>
              </a:spcBef>
              <a:buNone/>
            </a:pPr>
            <a:r>
              <a:t/>
            </a:r>
            <a:endParaRPr b="1" sz="1200" i="1">
              <a:solidFill>
                <a:srgbClr val="FF0000"/>
              </a:solidFill>
              <a:latin typeface="Calibri"/>
              <a:ea typeface="Calibri"/>
              <a:cs typeface="Calibri"/>
              <a:sym typeface="Calibri"/>
            </a:endParaRPr>
          </a:p>
          <a:p>
            <a:pPr rtl="0" lvl="0">
              <a:spcBef>
                <a:spcPts val="0"/>
              </a:spcBef>
              <a:buNone/>
            </a:pPr>
            <a:r>
              <a:rPr b="1" sz="1200" lang="en" i="1">
                <a:solidFill>
                  <a:srgbClr val="FF0000"/>
                </a:solidFill>
                <a:latin typeface="Calibri"/>
                <a:ea typeface="Calibri"/>
                <a:cs typeface="Calibri"/>
                <a:sym typeface="Calibri"/>
              </a:rPr>
              <a:t>(H) ack Knowledge</a:t>
            </a:r>
          </a:p>
          <a:p>
            <a:pPr rtl="0" lvl="0">
              <a:spcBef>
                <a:spcPts val="0"/>
              </a:spcBef>
              <a:buNone/>
            </a:pPr>
            <a:r>
              <a:t/>
            </a:r>
            <a:endParaRPr b="1" sz="1200" i="1">
              <a:solidFill>
                <a:srgbClr val="FF0000"/>
              </a:solidFill>
              <a:latin typeface="Calibri"/>
              <a:ea typeface="Calibri"/>
              <a:cs typeface="Calibri"/>
              <a:sym typeface="Calibri"/>
            </a:endParaRPr>
          </a:p>
        </p:txBody>
      </p:sp>
      <p:sp>
        <p:nvSpPr>
          <p:cNvPr id="252" name="Shape 252"/>
          <p:cNvSpPr txBox="1"/>
          <p:nvPr/>
        </p:nvSpPr>
        <p:spPr>
          <a:xfrm>
            <a:off y="4774525" x="6135175"/>
            <a:ext cy="286499" cx="1165199"/>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Mini-Hacks</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53" name="Shape 253"/>
          <p:cNvSpPr txBox="1"/>
          <p:nvPr/>
        </p:nvSpPr>
        <p:spPr>
          <a:xfrm>
            <a:off y="1967800" x="5947650"/>
            <a:ext cy="711300" cx="1839900"/>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Ultra-simplicity</a:t>
            </a:r>
          </a:p>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Tweet culture</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54" name="Shape 254"/>
          <p:cNvSpPr txBox="1"/>
          <p:nvPr/>
        </p:nvSpPr>
        <p:spPr>
          <a:xfrm>
            <a:off y="244950" x="176175"/>
            <a:ext cy="2454299" cx="2367600"/>
          </a:xfrm>
          <a:prstGeom prst="rect">
            <a:avLst/>
          </a:prstGeom>
          <a:noFill/>
          <a:ln>
            <a:noFill/>
          </a:ln>
        </p:spPr>
        <p:txBody>
          <a:bodyPr bIns="91425" rIns="91425" lIns="91425" tIns="91425" anchor="t" anchorCtr="0">
            <a:noAutofit/>
          </a:bodyPr>
          <a:lstStyle/>
          <a:p>
            <a:pPr rtl="0" lvl="0">
              <a:spcBef>
                <a:spcPts val="0"/>
              </a:spcBef>
              <a:buNone/>
            </a:pPr>
            <a:r>
              <a:rPr lang="en">
                <a:solidFill>
                  <a:srgbClr val="0000FF"/>
                </a:solidFill>
                <a:latin typeface="Calibri"/>
                <a:ea typeface="Calibri"/>
                <a:cs typeface="Calibri"/>
                <a:sym typeface="Calibri"/>
              </a:rPr>
              <a:t>1(Mini) Hack </a:t>
            </a:r>
          </a:p>
          <a:p>
            <a:pPr rtl="0" lvl="0">
              <a:spcBef>
                <a:spcPts val="0"/>
              </a:spcBef>
              <a:buNone/>
            </a:pPr>
            <a:r>
              <a:rPr sz="1000" lang="en">
                <a:solidFill>
                  <a:srgbClr val="FF0000"/>
                </a:solidFill>
                <a:latin typeface="Calibri"/>
                <a:ea typeface="Calibri"/>
                <a:cs typeface="Calibri"/>
                <a:sym typeface="Calibri"/>
              </a:rPr>
              <a:t>= Opposite of Neutrinos 3.0 massive attack</a:t>
            </a:r>
          </a:p>
          <a:p>
            <a:pPr rtl="0" lvl="0">
              <a:spcBef>
                <a:spcPts val="0"/>
              </a:spcBef>
              <a:buNone/>
            </a:pPr>
            <a:r>
              <a:t/>
            </a:r>
            <a:endParaRPr>
              <a:solidFill>
                <a:srgbClr val="0000FF"/>
              </a:solidFill>
              <a:latin typeface="Calibri"/>
              <a:ea typeface="Calibri"/>
              <a:cs typeface="Calibri"/>
              <a:sym typeface="Calibri"/>
            </a:endParaRPr>
          </a:p>
          <a:p>
            <a:pPr rtl="0" lvl="0">
              <a:spcBef>
                <a:spcPts val="0"/>
              </a:spcBef>
              <a:buNone/>
            </a:pPr>
            <a:r>
              <a:rPr lang="en">
                <a:solidFill>
                  <a:srgbClr val="0000FF"/>
                </a:solidFill>
                <a:latin typeface="Calibri"/>
                <a:ea typeface="Calibri"/>
                <a:cs typeface="Calibri"/>
                <a:sym typeface="Calibri"/>
              </a:rPr>
              <a:t>Common source : Original proposal</a:t>
            </a:r>
          </a:p>
          <a:p>
            <a:pPr rtl="0" lvl="0">
              <a:spcBef>
                <a:spcPts val="0"/>
              </a:spcBef>
              <a:buNone/>
            </a:pPr>
            <a:r>
              <a:t/>
            </a:r>
            <a:endParaRPr>
              <a:latin typeface="Calibri"/>
              <a:ea typeface="Calibri"/>
              <a:cs typeface="Calibri"/>
              <a:sym typeface="Calibri"/>
            </a:endParaRPr>
          </a:p>
          <a:p>
            <a:pPr rtl="0">
              <a:spcBef>
                <a:spcPts val="0"/>
              </a:spcBef>
              <a:buNone/>
            </a:pPr>
            <a:r>
              <a:rPr lang="en">
                <a:latin typeface="Calibri"/>
                <a:ea typeface="Calibri"/>
                <a:cs typeface="Calibri"/>
                <a:sym typeface="Calibri"/>
              </a:rPr>
              <a:t>Process : Shift to KM (Content) &amp; Shift of framework (XS size)</a:t>
            </a:r>
          </a:p>
          <a:p>
            <a:pPr rtl="0">
              <a:spcBef>
                <a:spcPts val="0"/>
              </a:spcBef>
              <a:buNone/>
            </a:pPr>
            <a:r>
              <a:t/>
            </a:r>
            <a:endParaRPr>
              <a:latin typeface="Calibri"/>
              <a:ea typeface="Calibri"/>
              <a:cs typeface="Calibri"/>
              <a:sym typeface="Calibri"/>
            </a:endParaRPr>
          </a:p>
          <a:p>
            <a:pPr rtl="0">
              <a:spcBef>
                <a:spcPts val="0"/>
              </a:spcBef>
              <a:buNone/>
            </a:pPr>
            <a:r>
              <a:rPr b="1" lang="en">
                <a:latin typeface="Calibri"/>
                <a:ea typeface="Calibri"/>
                <a:cs typeface="Calibri"/>
                <a:sym typeface="Calibri"/>
              </a:rPr>
              <a:t>Hack HR core processes</a:t>
            </a:r>
          </a:p>
          <a:p>
            <a:pPr rtl="0">
              <a:spcBef>
                <a:spcPts val="0"/>
              </a:spcBef>
              <a:buNone/>
            </a:pPr>
            <a:r>
              <a:rPr b="1" lang="en">
                <a:latin typeface="Calibri"/>
                <a:ea typeface="Calibri"/>
                <a:cs typeface="Calibri"/>
                <a:sym typeface="Calibri"/>
              </a:rPr>
              <a:t>Re-invent Knowledge Management and talent Management</a:t>
            </a:r>
          </a:p>
          <a:p>
            <a:pPr rtl="0" lvl="0">
              <a:spcBef>
                <a:spcPts val="0"/>
              </a:spcBef>
              <a:buNone/>
            </a:pPr>
            <a:r>
              <a:t/>
            </a:r>
            <a:endParaRPr>
              <a:latin typeface="Calibri"/>
              <a:ea typeface="Calibri"/>
              <a:cs typeface="Calibri"/>
              <a:sym typeface="Calibri"/>
            </a:endParaRPr>
          </a:p>
        </p:txBody>
      </p:sp>
      <p:sp>
        <p:nvSpPr>
          <p:cNvPr id="255" name="Shape 255"/>
          <p:cNvSpPr txBox="1"/>
          <p:nvPr/>
        </p:nvSpPr>
        <p:spPr>
          <a:xfrm>
            <a:off y="6503675" x="51100"/>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22 th 2014</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y="0" x="0"/>
          <a:ext cy="0" cx="0"/>
          <a:chOff y="0" x="0"/>
          <a:chExt cy="0" cx="0"/>
        </a:xfrm>
      </p:grpSpPr>
      <p:sp>
        <p:nvSpPr>
          <p:cNvPr id="260" name="Shape 260"/>
          <p:cNvSpPr/>
          <p:nvPr/>
        </p:nvSpPr>
        <p:spPr>
          <a:xfrm>
            <a:off y="2849175" x="3612300"/>
            <a:ext cy="1739400" cx="1919400"/>
          </a:xfrm>
          <a:prstGeom prst="rect">
            <a:avLst/>
          </a:prstGeom>
          <a:noFill/>
          <a:ln w="19050" cap="flat">
            <a:solidFill>
              <a:srgbClr val="CCCCCC"/>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261" name="Shape 261"/>
          <p:cNvSpPr txBox="1"/>
          <p:nvPr/>
        </p:nvSpPr>
        <p:spPr>
          <a:xfrm>
            <a:off y="1967800" x="2347200"/>
            <a:ext cy="566400" cx="1265100"/>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Holistic Approach</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62" name="Shape 262"/>
          <p:cNvSpPr txBox="1"/>
          <p:nvPr/>
        </p:nvSpPr>
        <p:spPr>
          <a:xfrm>
            <a:off y="3020850" x="3745950"/>
            <a:ext cy="1507800" cx="1652100"/>
          </a:xfrm>
          <a:prstGeom prst="rect">
            <a:avLst/>
          </a:prstGeom>
          <a:noFill/>
          <a:ln>
            <a:noFill/>
          </a:ln>
        </p:spPr>
        <p:txBody>
          <a:bodyPr bIns="91425" rIns="91425" lIns="91425" tIns="91425" anchor="t" anchorCtr="0">
            <a:noAutofit/>
          </a:bodyPr>
          <a:lstStyle/>
          <a:p>
            <a:pPr rtl="0" lvl="0">
              <a:spcBef>
                <a:spcPts val="0"/>
              </a:spcBef>
              <a:buNone/>
            </a:pPr>
            <a:r>
              <a:rPr b="1" sz="1200" lang="en" i="1">
                <a:solidFill>
                  <a:srgbClr val="FF0000"/>
                </a:solidFill>
                <a:latin typeface="Calibri"/>
                <a:ea typeface="Calibri"/>
                <a:cs typeface="Calibri"/>
                <a:sym typeface="Calibri"/>
              </a:rPr>
              <a:t>HACHKATON:</a:t>
            </a:r>
          </a:p>
          <a:p>
            <a:pPr rtl="0" lvl="0">
              <a:spcBef>
                <a:spcPts val="0"/>
              </a:spcBef>
              <a:buNone/>
            </a:pPr>
            <a:r>
              <a:t/>
            </a:r>
            <a:endParaRPr b="1" sz="1200" i="1">
              <a:solidFill>
                <a:srgbClr val="FF0000"/>
              </a:solidFill>
              <a:latin typeface="Calibri"/>
              <a:ea typeface="Calibri"/>
              <a:cs typeface="Calibri"/>
              <a:sym typeface="Calibri"/>
            </a:endParaRPr>
          </a:p>
          <a:p>
            <a:pPr rtl="0" lvl="0">
              <a:spcBef>
                <a:spcPts val="0"/>
              </a:spcBef>
              <a:buNone/>
            </a:pPr>
            <a:r>
              <a:rPr b="1" sz="1200" lang="en" i="1">
                <a:latin typeface="Calibri"/>
                <a:ea typeface="Calibri"/>
                <a:cs typeface="Calibri"/>
                <a:sym typeface="Calibri"/>
              </a:rPr>
              <a:t>Mini-Hack</a:t>
            </a:r>
          </a:p>
          <a:p>
            <a:pPr rtl="0" lvl="0">
              <a:spcBef>
                <a:spcPts val="0"/>
              </a:spcBef>
              <a:buNone/>
            </a:pPr>
            <a:r>
              <a:t/>
            </a:r>
            <a:endParaRPr b="1" sz="1200" i="1">
              <a:solidFill>
                <a:srgbClr val="FF0000"/>
              </a:solidFill>
              <a:latin typeface="Calibri"/>
              <a:ea typeface="Calibri"/>
              <a:cs typeface="Calibri"/>
              <a:sym typeface="Calibri"/>
            </a:endParaRPr>
          </a:p>
          <a:p>
            <a:pPr rtl="0" lvl="0">
              <a:spcBef>
                <a:spcPts val="0"/>
              </a:spcBef>
              <a:buNone/>
            </a:pPr>
            <a:r>
              <a:rPr b="1" sz="1200" lang="en" i="1">
                <a:solidFill>
                  <a:srgbClr val="FF0000"/>
                </a:solidFill>
                <a:latin typeface="Calibri"/>
                <a:ea typeface="Calibri"/>
                <a:cs typeface="Calibri"/>
                <a:sym typeface="Calibri"/>
              </a:rPr>
              <a:t>HR as "Holistic resources ?</a:t>
            </a:r>
          </a:p>
          <a:p>
            <a:pPr rtl="0" lvl="0">
              <a:spcBef>
                <a:spcPts val="0"/>
              </a:spcBef>
              <a:buNone/>
            </a:pPr>
            <a:r>
              <a:t/>
            </a:r>
            <a:endParaRPr b="1" sz="1200" i="1">
              <a:solidFill>
                <a:srgbClr val="FF0000"/>
              </a:solidFill>
              <a:latin typeface="Calibri"/>
              <a:ea typeface="Calibri"/>
              <a:cs typeface="Calibri"/>
              <a:sym typeface="Calibri"/>
            </a:endParaRPr>
          </a:p>
        </p:txBody>
      </p:sp>
      <p:sp>
        <p:nvSpPr>
          <p:cNvPr id="263" name="Shape 263"/>
          <p:cNvSpPr txBox="1"/>
          <p:nvPr/>
        </p:nvSpPr>
        <p:spPr>
          <a:xfrm>
            <a:off y="4774525" x="6135175"/>
            <a:ext cy="286499" cx="1165199"/>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Mini-Hacks</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64" name="Shape 264"/>
          <p:cNvSpPr txBox="1"/>
          <p:nvPr/>
        </p:nvSpPr>
        <p:spPr>
          <a:xfrm>
            <a:off y="1967800" x="5947650"/>
            <a:ext cy="711300" cx="1839900"/>
          </a:xfrm>
          <a:prstGeom prst="rect">
            <a:avLst/>
          </a:prstGeom>
          <a:noFill/>
          <a:ln>
            <a:noFill/>
          </a:ln>
        </p:spPr>
        <p:txBody>
          <a:bodyPr bIns="91425" rIns="91425" lIns="91425" tIns="91425" anchor="t" anchorCtr="0">
            <a:noAutofit/>
          </a:bodyPr>
          <a:lstStyle/>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Ultra-simplicity</a:t>
            </a:r>
          </a:p>
          <a:p>
            <a:pPr algn="ctr" rtl="0" lvl="0">
              <a:spcBef>
                <a:spcPts val="0"/>
              </a:spcBef>
              <a:buClr>
                <a:schemeClr val="dk1"/>
              </a:buClr>
              <a:buSzPct val="78571"/>
              <a:buFont typeface="Arial"/>
              <a:buNone/>
            </a:pPr>
            <a:r>
              <a:rPr b="1" lang="en">
                <a:solidFill>
                  <a:srgbClr val="0000FF"/>
                </a:solidFill>
                <a:latin typeface="Calibri"/>
                <a:ea typeface="Calibri"/>
                <a:cs typeface="Calibri"/>
                <a:sym typeface="Calibri"/>
              </a:rPr>
              <a:t>Tweet culture</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65" name="Shape 265"/>
          <p:cNvSpPr txBox="1"/>
          <p:nvPr/>
        </p:nvSpPr>
        <p:spPr>
          <a:xfrm>
            <a:off y="244950" x="176175"/>
            <a:ext cy="2454299" cx="2367600"/>
          </a:xfrm>
          <a:prstGeom prst="rect">
            <a:avLst/>
          </a:prstGeom>
          <a:noFill/>
          <a:ln>
            <a:noFill/>
          </a:ln>
        </p:spPr>
        <p:txBody>
          <a:bodyPr bIns="91425" rIns="91425" lIns="91425" tIns="91425" anchor="t" anchorCtr="0">
            <a:noAutofit/>
          </a:bodyPr>
          <a:lstStyle/>
          <a:p>
            <a:pPr rtl="0" lvl="0">
              <a:spcBef>
                <a:spcPts val="0"/>
              </a:spcBef>
              <a:buNone/>
            </a:pPr>
            <a:r>
              <a:rPr lang="en">
                <a:solidFill>
                  <a:srgbClr val="0000FF"/>
                </a:solidFill>
                <a:latin typeface="Calibri"/>
                <a:ea typeface="Calibri"/>
                <a:cs typeface="Calibri"/>
                <a:sym typeface="Calibri"/>
              </a:rPr>
              <a:t>1(Mini) Hack </a:t>
            </a:r>
          </a:p>
          <a:p>
            <a:pPr rtl="0" lvl="0">
              <a:spcBef>
                <a:spcPts val="0"/>
              </a:spcBef>
              <a:buNone/>
            </a:pPr>
            <a:r>
              <a:rPr sz="1000" lang="en">
                <a:solidFill>
                  <a:srgbClr val="FF0000"/>
                </a:solidFill>
                <a:latin typeface="Calibri"/>
                <a:ea typeface="Calibri"/>
                <a:cs typeface="Calibri"/>
                <a:sym typeface="Calibri"/>
              </a:rPr>
              <a:t>= Opposite of Neutrinos 3.0 massive attack</a:t>
            </a:r>
          </a:p>
          <a:p>
            <a:pPr rtl="0" lvl="0">
              <a:spcBef>
                <a:spcPts val="0"/>
              </a:spcBef>
              <a:buNone/>
            </a:pPr>
            <a:r>
              <a:t/>
            </a:r>
            <a:endParaRPr>
              <a:solidFill>
                <a:srgbClr val="0000FF"/>
              </a:solidFill>
              <a:latin typeface="Calibri"/>
              <a:ea typeface="Calibri"/>
              <a:cs typeface="Calibri"/>
              <a:sym typeface="Calibri"/>
            </a:endParaRPr>
          </a:p>
          <a:p>
            <a:pPr rtl="0" lvl="0">
              <a:spcBef>
                <a:spcPts val="0"/>
              </a:spcBef>
              <a:buNone/>
            </a:pPr>
            <a:r>
              <a:rPr lang="en">
                <a:solidFill>
                  <a:srgbClr val="0000FF"/>
                </a:solidFill>
                <a:latin typeface="Calibri"/>
                <a:ea typeface="Calibri"/>
                <a:cs typeface="Calibri"/>
                <a:sym typeface="Calibri"/>
              </a:rPr>
              <a:t>Common source : Original proposal</a:t>
            </a:r>
          </a:p>
          <a:p>
            <a:pPr rtl="0" lvl="0">
              <a:spcBef>
                <a:spcPts val="0"/>
              </a:spcBef>
              <a:buNone/>
            </a:pPr>
            <a:r>
              <a:t/>
            </a:r>
            <a:endParaRPr>
              <a:latin typeface="Calibri"/>
              <a:ea typeface="Calibri"/>
              <a:cs typeface="Calibri"/>
              <a:sym typeface="Calibri"/>
            </a:endParaRPr>
          </a:p>
          <a:p>
            <a:pPr rtl="0" lvl="0">
              <a:spcBef>
                <a:spcPts val="0"/>
              </a:spcBef>
              <a:buNone/>
            </a:pPr>
            <a:r>
              <a:rPr lang="en">
                <a:latin typeface="Calibri"/>
                <a:ea typeface="Calibri"/>
                <a:cs typeface="Calibri"/>
                <a:sym typeface="Calibri"/>
              </a:rPr>
              <a:t>Process : Shift to HR 3.0 Proposals</a:t>
            </a:r>
          </a:p>
          <a:p>
            <a:pPr rtl="0" lvl="0">
              <a:spcBef>
                <a:spcPts val="0"/>
              </a:spcBef>
              <a:buNone/>
            </a:pPr>
            <a:r>
              <a:t/>
            </a:r>
            <a:endParaRPr>
              <a:latin typeface="Calibri"/>
              <a:ea typeface="Calibri"/>
              <a:cs typeface="Calibri"/>
              <a:sym typeface="Calibri"/>
            </a:endParaRPr>
          </a:p>
        </p:txBody>
      </p:sp>
      <p:sp>
        <p:nvSpPr>
          <p:cNvPr id="266" name="Shape 266"/>
          <p:cNvSpPr txBox="1"/>
          <p:nvPr/>
        </p:nvSpPr>
        <p:spPr>
          <a:xfrm>
            <a:off y="6391275" x="71550"/>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22 th 2014</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y="0" x="0"/>
          <a:ext cy="0" cx="0"/>
          <a:chOff y="0" x="0"/>
          <a:chExt cy="0" cx="0"/>
        </a:xfrm>
      </p:grpSpPr>
      <p:sp>
        <p:nvSpPr>
          <p:cNvPr id="271" name="Shape 271"/>
          <p:cNvSpPr/>
          <p:nvPr/>
        </p:nvSpPr>
        <p:spPr>
          <a:xfrm>
            <a:off y="2669225" x="3778900"/>
            <a:ext cy="2111699" cx="2249400"/>
          </a:xfrm>
          <a:prstGeom prst="ellipse">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272" name="Shape 272"/>
          <p:cNvCxnSpPr>
            <a:stCxn id="271" idx="0"/>
          </p:cNvCxnSpPr>
          <p:nvPr/>
        </p:nvCxnSpPr>
        <p:spPr>
          <a:xfrm rot="10800000">
            <a:off y="1929425" x="4898500"/>
            <a:ext cy="739800" cx="5100"/>
          </a:xfrm>
          <a:prstGeom prst="straightConnector1">
            <a:avLst/>
          </a:prstGeom>
          <a:noFill/>
          <a:ln w="19050" cap="flat">
            <a:solidFill>
              <a:schemeClr val="dk2"/>
            </a:solidFill>
            <a:prstDash val="solid"/>
            <a:round/>
            <a:headEnd w="lg" len="lg" type="none"/>
            <a:tailEnd w="lg" len="lg" type="none"/>
          </a:ln>
        </p:spPr>
      </p:cxnSp>
      <p:sp>
        <p:nvSpPr>
          <p:cNvPr id="273" name="Shape 273"/>
          <p:cNvSpPr txBox="1"/>
          <p:nvPr/>
        </p:nvSpPr>
        <p:spPr>
          <a:xfrm>
            <a:off y="1019700" x="4111300"/>
            <a:ext cy="849900" cx="1459499"/>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1</a:t>
            </a:r>
          </a:p>
          <a:p>
            <a:pPr algn="ctr" rtl="0" lvl="0">
              <a:spcBef>
                <a:spcPts val="0"/>
              </a:spcBef>
              <a:buNone/>
            </a:pPr>
            <a:r>
              <a:rPr sz="1200" lang="en">
                <a:latin typeface="Calibri"/>
                <a:ea typeface="Calibri"/>
                <a:cs typeface="Calibri"/>
                <a:sym typeface="Calibri"/>
              </a:rPr>
              <a:t>DOPPLER EFFECT</a:t>
            </a:r>
          </a:p>
          <a:p>
            <a:pPr algn="ctr" rtl="0" lvl="0">
              <a:spcBef>
                <a:spcPts val="0"/>
              </a:spcBef>
              <a:buNone/>
            </a:pPr>
            <a:r>
              <a:rPr sz="1000" lang="en">
                <a:latin typeface="Calibri"/>
                <a:ea typeface="Calibri"/>
                <a:cs typeface="Calibri"/>
                <a:sym typeface="Calibri"/>
              </a:rPr>
              <a:t>3 Parts on the curve</a:t>
            </a:r>
          </a:p>
          <a:p>
            <a:pPr algn="ctr" rtl="0" lvl="0">
              <a:spcBef>
                <a:spcPts val="0"/>
              </a:spcBef>
              <a:buNone/>
            </a:pPr>
            <a:r>
              <a:rPr sz="1000" lang="en">
                <a:solidFill>
                  <a:srgbClr val="0000FF"/>
                </a:solidFill>
                <a:latin typeface="Calibri"/>
                <a:ea typeface="Calibri"/>
                <a:cs typeface="Calibri"/>
                <a:sym typeface="Calibri"/>
              </a:rPr>
              <a:t>Blue</a:t>
            </a:r>
            <a:r>
              <a:rPr sz="1000" lang="en">
                <a:latin typeface="Calibri"/>
                <a:ea typeface="Calibri"/>
                <a:cs typeface="Calibri"/>
                <a:sym typeface="Calibri"/>
              </a:rPr>
              <a:t> to </a:t>
            </a:r>
            <a:r>
              <a:rPr sz="1000" lang="en">
                <a:solidFill>
                  <a:srgbClr val="FF0000"/>
                </a:solidFill>
                <a:latin typeface="Calibri"/>
                <a:ea typeface="Calibri"/>
                <a:cs typeface="Calibri"/>
                <a:sym typeface="Calibri"/>
              </a:rPr>
              <a:t>Red</a:t>
            </a:r>
            <a:r>
              <a:rPr sz="1000" lang="en">
                <a:latin typeface="Calibri"/>
                <a:ea typeface="Calibri"/>
                <a:cs typeface="Calibri"/>
                <a:sym typeface="Calibri"/>
              </a:rPr>
              <a:t> shift</a:t>
            </a:r>
          </a:p>
        </p:txBody>
      </p:sp>
      <p:cxnSp>
        <p:nvCxnSpPr>
          <p:cNvPr id="274" name="Shape 274"/>
          <p:cNvCxnSpPr/>
          <p:nvPr/>
        </p:nvCxnSpPr>
        <p:spPr>
          <a:xfrm flipH="1">
            <a:off y="4159575" x="3089175"/>
            <a:ext cy="468000" cx="824699"/>
          </a:xfrm>
          <a:prstGeom prst="straightConnector1">
            <a:avLst/>
          </a:prstGeom>
          <a:noFill/>
          <a:ln w="19050" cap="flat">
            <a:solidFill>
              <a:schemeClr val="dk2"/>
            </a:solidFill>
            <a:prstDash val="solid"/>
            <a:round/>
            <a:headEnd w="lg" len="lg" type="none"/>
            <a:tailEnd w="lg" len="lg" type="none"/>
          </a:ln>
        </p:spPr>
      </p:cxnSp>
      <p:cxnSp>
        <p:nvCxnSpPr>
          <p:cNvPr id="275" name="Shape 275"/>
          <p:cNvCxnSpPr/>
          <p:nvPr/>
        </p:nvCxnSpPr>
        <p:spPr>
          <a:xfrm rot="10800000" flipH="1">
            <a:off y="2841600" x="5888275"/>
            <a:ext cy="377399" cx="614999"/>
          </a:xfrm>
          <a:prstGeom prst="straightConnector1">
            <a:avLst/>
          </a:prstGeom>
          <a:noFill/>
          <a:ln w="19050" cap="flat">
            <a:solidFill>
              <a:schemeClr val="dk2"/>
            </a:solidFill>
            <a:prstDash val="solid"/>
            <a:round/>
            <a:headEnd w="lg" len="lg" type="none"/>
            <a:tailEnd w="lg" len="lg" type="none"/>
          </a:ln>
        </p:spPr>
      </p:cxnSp>
      <p:sp>
        <p:nvSpPr>
          <p:cNvPr id="276" name="Shape 276"/>
          <p:cNvSpPr txBox="1"/>
          <p:nvPr/>
        </p:nvSpPr>
        <p:spPr>
          <a:xfrm>
            <a:off y="2031825" x="6473075"/>
            <a:ext cy="849900" cx="1459499"/>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2</a:t>
            </a:r>
          </a:p>
          <a:p>
            <a:pPr algn="ctr" rtl="0" lvl="0">
              <a:spcBef>
                <a:spcPts val="0"/>
              </a:spcBef>
              <a:buNone/>
            </a:pPr>
            <a:r>
              <a:rPr b="1" lang="en">
                <a:latin typeface="Calibri"/>
                <a:ea typeface="Calibri"/>
                <a:cs typeface="Calibri"/>
                <a:sym typeface="Calibri"/>
              </a:rPr>
              <a:t>NO COMMENT</a:t>
            </a:r>
          </a:p>
          <a:p>
            <a:pPr algn="ctr" rtl="0" lvl="0">
              <a:spcBef>
                <a:spcPts val="0"/>
              </a:spcBef>
              <a:buNone/>
            </a:pPr>
            <a:r>
              <a:rPr b="1" sz="1200" lang="en">
                <a:solidFill>
                  <a:srgbClr val="0000FF"/>
                </a:solidFill>
                <a:latin typeface="Calibri"/>
                <a:ea typeface="Calibri"/>
                <a:cs typeface="Calibri"/>
                <a:sym typeface="Calibri"/>
              </a:rPr>
              <a:t>Qualified</a:t>
            </a:r>
            <a:r>
              <a:rPr sz="1200" lang="en">
                <a:latin typeface="Calibri"/>
                <a:ea typeface="Calibri"/>
                <a:cs typeface="Calibri"/>
                <a:sym typeface="Calibri"/>
              </a:rPr>
              <a:t> inputs</a:t>
            </a:r>
          </a:p>
          <a:p>
            <a:pPr algn="ctr" rtl="0" lvl="0">
              <a:spcBef>
                <a:spcPts val="0"/>
              </a:spcBef>
              <a:buNone/>
            </a:pPr>
            <a:r>
              <a:rPr sz="1200" lang="en">
                <a:latin typeface="Calibri"/>
                <a:ea typeface="Calibri"/>
                <a:cs typeface="Calibri"/>
                <a:sym typeface="Calibri"/>
              </a:rPr>
              <a:t>Valuation</a:t>
            </a:r>
          </a:p>
        </p:txBody>
      </p:sp>
      <p:sp>
        <p:nvSpPr>
          <p:cNvPr id="277" name="Shape 277"/>
          <p:cNvSpPr txBox="1"/>
          <p:nvPr/>
        </p:nvSpPr>
        <p:spPr>
          <a:xfrm>
            <a:off y="4473525" x="6598100"/>
            <a:ext cy="849900" cx="1869299"/>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3</a:t>
            </a:r>
          </a:p>
          <a:p>
            <a:pPr algn="ctr" rtl="0" lvl="0">
              <a:spcBef>
                <a:spcPts val="0"/>
              </a:spcBef>
              <a:buNone/>
            </a:pPr>
            <a:r>
              <a:rPr sz="1200" lang="en">
                <a:latin typeface="Calibri"/>
                <a:ea typeface="Calibri"/>
                <a:cs typeface="Calibri"/>
                <a:sym typeface="Calibri"/>
              </a:rPr>
              <a:t>ECHOES</a:t>
            </a:r>
          </a:p>
          <a:p>
            <a:pPr algn="ctr" rtl="0" lvl="0">
              <a:spcBef>
                <a:spcPts val="0"/>
              </a:spcBef>
              <a:buNone/>
            </a:pPr>
            <a:r>
              <a:t/>
            </a:r>
            <a:endParaRPr sz="1200">
              <a:latin typeface="Calibri"/>
              <a:ea typeface="Calibri"/>
              <a:cs typeface="Calibri"/>
              <a:sym typeface="Calibri"/>
            </a:endParaRPr>
          </a:p>
        </p:txBody>
      </p:sp>
      <p:cxnSp>
        <p:nvCxnSpPr>
          <p:cNvPr id="278" name="Shape 278"/>
          <p:cNvCxnSpPr/>
          <p:nvPr/>
        </p:nvCxnSpPr>
        <p:spPr>
          <a:xfrm>
            <a:off y="4218775" x="5888275"/>
            <a:ext cy="469799" cx="889800"/>
          </a:xfrm>
          <a:prstGeom prst="straightConnector1">
            <a:avLst/>
          </a:prstGeom>
          <a:noFill/>
          <a:ln w="19050" cap="flat">
            <a:solidFill>
              <a:schemeClr val="dk2"/>
            </a:solidFill>
            <a:prstDash val="solid"/>
            <a:round/>
            <a:headEnd w="lg" len="lg" type="none"/>
            <a:tailEnd w="lg" len="lg" type="none"/>
          </a:ln>
        </p:spPr>
      </p:cxnSp>
      <p:cxnSp>
        <p:nvCxnSpPr>
          <p:cNvPr id="279" name="Shape 279"/>
          <p:cNvCxnSpPr>
            <a:endCxn id="280" idx="0"/>
          </p:cNvCxnSpPr>
          <p:nvPr/>
        </p:nvCxnSpPr>
        <p:spPr>
          <a:xfrm flipH="1">
            <a:off y="4688550" x="4903600"/>
            <a:ext cy="879600" cx="16800"/>
          </a:xfrm>
          <a:prstGeom prst="straightConnector1">
            <a:avLst/>
          </a:prstGeom>
          <a:noFill/>
          <a:ln w="19050" cap="flat">
            <a:solidFill>
              <a:schemeClr val="dk2"/>
            </a:solidFill>
            <a:prstDash val="solid"/>
            <a:round/>
            <a:headEnd w="lg" len="lg" type="none"/>
            <a:tailEnd w="lg" len="lg" type="none"/>
          </a:ln>
        </p:spPr>
      </p:cxnSp>
      <p:sp>
        <p:nvSpPr>
          <p:cNvPr id="280" name="Shape 280"/>
          <p:cNvSpPr txBox="1"/>
          <p:nvPr/>
        </p:nvSpPr>
        <p:spPr>
          <a:xfrm>
            <a:off y="5568150" x="3778900"/>
            <a:ext cy="849900" cx="2249400"/>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4</a:t>
            </a:r>
          </a:p>
          <a:p>
            <a:pPr algn="ctr" rtl="0" lvl="0">
              <a:spcBef>
                <a:spcPts val="0"/>
              </a:spcBef>
              <a:buNone/>
            </a:pPr>
            <a:r>
              <a:rPr sz="1200" lang="en">
                <a:latin typeface="Calibri"/>
                <a:ea typeface="Calibri"/>
                <a:cs typeface="Calibri"/>
                <a:sym typeface="Calibri"/>
              </a:rPr>
              <a:t>PURPLE ECHOES </a:t>
            </a:r>
          </a:p>
          <a:p>
            <a:pPr algn="ctr" rtl="0" lvl="0">
              <a:spcBef>
                <a:spcPts val="0"/>
              </a:spcBef>
              <a:buNone/>
            </a:pPr>
            <a:r>
              <a:t/>
            </a:r>
            <a:endParaRPr sz="1100">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81" name="Shape 281"/>
          <p:cNvSpPr txBox="1"/>
          <p:nvPr/>
        </p:nvSpPr>
        <p:spPr>
          <a:xfrm>
            <a:off y="4328775" x="789775"/>
            <a:ext cy="849900" cx="2498100"/>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5</a:t>
            </a:r>
          </a:p>
          <a:p>
            <a:pPr algn="ctr" rtl="0" lvl="0">
              <a:spcBef>
                <a:spcPts val="0"/>
              </a:spcBef>
              <a:buNone/>
            </a:pPr>
            <a:r>
              <a:rPr sz="1200" lang="en">
                <a:latin typeface="Calibri"/>
                <a:ea typeface="Calibri"/>
                <a:cs typeface="Calibri"/>
                <a:sym typeface="Calibri"/>
              </a:rPr>
              <a:t>FM BREAK</a:t>
            </a:r>
          </a:p>
          <a:p>
            <a:pPr algn="ctr" rtl="0" lvl="0">
              <a:spcBef>
                <a:spcPts val="0"/>
              </a:spcBef>
              <a:buNone/>
            </a:pPr>
            <a:r>
              <a:t/>
            </a:r>
            <a:endParaRPr sz="1100">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cxnSp>
        <p:nvCxnSpPr>
          <p:cNvPr id="282" name="Shape 282"/>
          <p:cNvCxnSpPr/>
          <p:nvPr/>
        </p:nvCxnSpPr>
        <p:spPr>
          <a:xfrm rot="10800000">
            <a:off y="2609100" x="2884025"/>
            <a:ext cy="609899" cx="1039799"/>
          </a:xfrm>
          <a:prstGeom prst="straightConnector1">
            <a:avLst/>
          </a:prstGeom>
          <a:noFill/>
          <a:ln w="19050" cap="flat">
            <a:solidFill>
              <a:schemeClr val="dk2"/>
            </a:solidFill>
            <a:prstDash val="solid"/>
            <a:round/>
            <a:headEnd w="lg" len="lg" type="none"/>
            <a:tailEnd w="lg" len="lg" type="none"/>
          </a:ln>
        </p:spPr>
      </p:cxnSp>
      <p:sp>
        <p:nvSpPr>
          <p:cNvPr id="283" name="Shape 283"/>
          <p:cNvSpPr txBox="1"/>
          <p:nvPr/>
        </p:nvSpPr>
        <p:spPr>
          <a:xfrm>
            <a:off y="2121800" x="1099750"/>
            <a:ext cy="849900" cx="2099400"/>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6</a:t>
            </a:r>
          </a:p>
          <a:p>
            <a:pPr algn="ctr" rtl="0" lvl="0">
              <a:spcBef>
                <a:spcPts val="0"/>
              </a:spcBef>
              <a:buNone/>
            </a:pPr>
            <a:r>
              <a:rPr sz="1200" lang="en">
                <a:latin typeface="Calibri"/>
                <a:ea typeface="Calibri"/>
                <a:cs typeface="Calibri"/>
                <a:sym typeface="Calibri"/>
              </a:rPr>
              <a:t>Diver SHIFT i</a:t>
            </a: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284" name="Shape 284"/>
          <p:cNvSpPr txBox="1"/>
          <p:nvPr/>
        </p:nvSpPr>
        <p:spPr>
          <a:xfrm>
            <a:off y="3460569" x="4285000"/>
            <a:ext cy="376499" cx="1232099"/>
          </a:xfrm>
          <a:prstGeom prst="rect">
            <a:avLst/>
          </a:prstGeom>
          <a:noFill/>
          <a:ln>
            <a:noFill/>
          </a:ln>
        </p:spPr>
        <p:txBody>
          <a:bodyPr bIns="91425" rIns="91425" lIns="91425" tIns="91425" anchor="t" anchorCtr="0">
            <a:noAutofit/>
          </a:bodyPr>
          <a:lstStyle/>
          <a:p>
            <a:pPr rtl="0" lvl="0">
              <a:spcBef>
                <a:spcPts val="0"/>
              </a:spcBef>
              <a:buNone/>
            </a:pPr>
            <a:r>
              <a:rPr lang="en" i="1">
                <a:latin typeface="Calibri"/>
                <a:ea typeface="Calibri"/>
                <a:cs typeface="Calibri"/>
                <a:sym typeface="Calibri"/>
              </a:rPr>
              <a:t>VALUE</a:t>
            </a:r>
            <a:r>
              <a:rPr lang="en">
                <a:latin typeface="Calibri"/>
                <a:ea typeface="Calibri"/>
                <a:cs typeface="Calibri"/>
                <a:sym typeface="Calibri"/>
              </a:rPr>
              <a:t> </a:t>
            </a:r>
            <a:r>
              <a:rPr b="1" lang="en">
                <a:solidFill>
                  <a:srgbClr val="0000FF"/>
                </a:solidFill>
                <a:latin typeface="Calibri"/>
                <a:ea typeface="Calibri"/>
                <a:cs typeface="Calibri"/>
                <a:sym typeface="Calibri"/>
              </a:rPr>
              <a:t>SH</a:t>
            </a:r>
            <a:r>
              <a:rPr b="1" lang="en">
                <a:latin typeface="Calibri"/>
                <a:ea typeface="Calibri"/>
                <a:cs typeface="Calibri"/>
                <a:sym typeface="Calibri"/>
              </a:rPr>
              <a:t>IF</a:t>
            </a:r>
            <a:r>
              <a:rPr b="1" lang="en">
                <a:solidFill>
                  <a:srgbClr val="FF0000"/>
                </a:solidFill>
                <a:latin typeface="Calibri"/>
                <a:ea typeface="Calibri"/>
                <a:cs typeface="Calibri"/>
                <a:sym typeface="Calibri"/>
              </a:rPr>
              <a:t>TS</a:t>
            </a:r>
          </a:p>
        </p:txBody>
      </p:sp>
      <p:sp>
        <p:nvSpPr>
          <p:cNvPr id="285" name="Shape 285"/>
          <p:cNvSpPr/>
          <p:nvPr/>
        </p:nvSpPr>
        <p:spPr>
          <a:xfrm>
            <a:off y="1696425" x="6415250"/>
            <a:ext cy="1470600" cx="1680599"/>
          </a:xfrm>
          <a:prstGeom prst="ellipse">
            <a:avLst/>
          </a:prstGeom>
          <a:noFill/>
          <a:ln w="19050" cap="flat">
            <a:solidFill>
              <a:srgbClr val="FF0000"/>
            </a:solidFill>
            <a:prstDash val="dashDot"/>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86" name="Shape 286"/>
          <p:cNvSpPr txBox="1"/>
          <p:nvPr/>
        </p:nvSpPr>
        <p:spPr>
          <a:xfrm>
            <a:off y="0" x="0"/>
            <a:ext cy="1869599" cx="3000000"/>
          </a:xfrm>
          <a:prstGeom prst="rect">
            <a:avLst/>
          </a:prstGeom>
          <a:noFill/>
          <a:ln>
            <a:noFill/>
          </a:ln>
        </p:spPr>
        <p:txBody>
          <a:bodyPr bIns="91425" rIns="91425" lIns="91425" tIns="91425" anchor="ctr" anchorCtr="0">
            <a:noAutofit/>
          </a:bodyPr>
          <a:lstStyle/>
          <a:p>
            <a:pPr rtl="0" lvl="0">
              <a:spcBef>
                <a:spcPts val="0"/>
              </a:spcBef>
              <a:buNone/>
            </a:pPr>
            <a:r>
              <a:rPr lang="en">
                <a:solidFill>
                  <a:schemeClr val="dk1"/>
                </a:solidFill>
                <a:latin typeface="Calibri"/>
                <a:ea typeface="Calibri"/>
                <a:cs typeface="Calibri"/>
                <a:sym typeface="Calibri"/>
              </a:rPr>
              <a:t>Process : Shift from individual innovation to co-creation.</a:t>
            </a:r>
          </a:p>
          <a:p>
            <a:pPr rtl="0" lvl="0">
              <a:spcBef>
                <a:spcPts val="0"/>
              </a:spcBef>
              <a:buNone/>
            </a:pPr>
            <a:r>
              <a:rPr lang="en">
                <a:solidFill>
                  <a:schemeClr val="dk1"/>
                </a:solidFill>
                <a:latin typeface="Calibri"/>
                <a:ea typeface="Calibri"/>
                <a:cs typeface="Calibri"/>
                <a:sym typeface="Calibri"/>
              </a:rPr>
              <a:t>Comments being considered of high value,</a:t>
            </a:r>
          </a:p>
          <a:p>
            <a:pPr rtl="0" lvl="0">
              <a:spcBef>
                <a:spcPts val="0"/>
              </a:spcBef>
              <a:buNone/>
            </a:pPr>
            <a:r>
              <a:t/>
            </a:r>
            <a:endParaRPr>
              <a:solidFill>
                <a:schemeClr val="dk1"/>
              </a:solidFill>
              <a:latin typeface="Calibri"/>
              <a:ea typeface="Calibri"/>
              <a:cs typeface="Calibri"/>
              <a:sym typeface="Calibri"/>
            </a:endParaRPr>
          </a:p>
          <a:p>
            <a:pPr rtl="0" lvl="0">
              <a:spcBef>
                <a:spcPts val="0"/>
              </a:spcBef>
              <a:buNone/>
            </a:pPr>
            <a:r>
              <a:rPr b="1" lang="en">
                <a:solidFill>
                  <a:schemeClr val="dk1"/>
                </a:solidFill>
                <a:latin typeface="Calibri"/>
                <a:ea typeface="Calibri"/>
                <a:cs typeface="Calibri"/>
                <a:sym typeface="Calibri"/>
              </a:rPr>
              <a:t>Comments ratio being a strong indicator of maturity (or lack of) a co-creation community.</a:t>
            </a:r>
          </a:p>
        </p:txBody>
      </p:sp>
      <p:sp>
        <p:nvSpPr>
          <p:cNvPr id="287" name="Shape 287"/>
          <p:cNvSpPr txBox="1"/>
          <p:nvPr/>
        </p:nvSpPr>
        <p:spPr>
          <a:xfrm>
            <a:off y="6503675" x="51100"/>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23 th 2014</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y="0" x="0"/>
          <a:ext cy="0" cx="0"/>
          <a:chOff y="0" x="0"/>
          <a:chExt cy="0" cx="0"/>
        </a:xfrm>
      </p:grpSpPr>
      <p:sp>
        <p:nvSpPr>
          <p:cNvPr id="36" name="Shape 36"/>
          <p:cNvSpPr txBox="1"/>
          <p:nvPr>
            <p:ph type="title"/>
          </p:nvPr>
        </p:nvSpPr>
        <p:spPr>
          <a:xfrm>
            <a:off y="100894" x="457200"/>
            <a:ext cy="628199" cx="8229600"/>
          </a:xfrm>
          <a:prstGeom prst="rect">
            <a:avLst/>
          </a:prstGeom>
        </p:spPr>
        <p:txBody>
          <a:bodyPr bIns="91425" rIns="91425" lIns="91425" tIns="91425" anchor="b" anchorCtr="0">
            <a:noAutofit/>
          </a:bodyPr>
          <a:lstStyle/>
          <a:p>
            <a:pPr>
              <a:spcBef>
                <a:spcPts val="0"/>
              </a:spcBef>
              <a:buNone/>
            </a:pPr>
            <a:r>
              <a:rPr b="0" sz="3000" lang="en">
                <a:solidFill>
                  <a:srgbClr val="0000FF"/>
                </a:solidFill>
                <a:latin typeface="Calibri"/>
                <a:ea typeface="Calibri"/>
                <a:cs typeface="Calibri"/>
                <a:sym typeface="Calibri"/>
              </a:rPr>
              <a:t>GPS</a:t>
            </a:r>
            <a:r>
              <a:rPr b="0" sz="1400" lang="en">
                <a:solidFill>
                  <a:srgbClr val="0000FF"/>
                </a:solidFill>
                <a:latin typeface="Calibri"/>
                <a:ea typeface="Calibri"/>
                <a:cs typeface="Calibri"/>
                <a:sym typeface="Calibri"/>
              </a:rPr>
              <a:t> / </a:t>
            </a:r>
            <a:r>
              <a:rPr b="0" sz="2400" lang="en">
                <a:solidFill>
                  <a:srgbClr val="0000FF"/>
                </a:solidFill>
                <a:latin typeface="Calibri"/>
                <a:ea typeface="Calibri"/>
                <a:cs typeface="Calibri"/>
                <a:sym typeface="Calibri"/>
              </a:rPr>
              <a:t>The FJL </a:t>
            </a:r>
            <a:r>
              <a:rPr b="0" sz="2400" lang="en">
                <a:solidFill>
                  <a:srgbClr val="000000"/>
                </a:solidFill>
                <a:latin typeface="Calibri"/>
                <a:ea typeface="Calibri"/>
                <a:cs typeface="Calibri"/>
                <a:sym typeface="Calibri"/>
              </a:rPr>
              <a:t>Freeway</a:t>
            </a:r>
            <a:r>
              <a:rPr b="0" sz="2400" lang="en">
                <a:solidFill>
                  <a:srgbClr val="0000FF"/>
                </a:solidFill>
                <a:latin typeface="Calibri"/>
                <a:ea typeface="Calibri"/>
                <a:cs typeface="Calibri"/>
                <a:sym typeface="Calibri"/>
              </a:rPr>
              <a:t> </a:t>
            </a:r>
            <a:r>
              <a:rPr b="0" sz="2400" lang="en">
                <a:solidFill>
                  <a:srgbClr val="000000"/>
                </a:solidFill>
                <a:latin typeface="Calibri"/>
                <a:ea typeface="Calibri"/>
                <a:cs typeface="Calibri"/>
                <a:sym typeface="Calibri"/>
              </a:rPr>
              <a:t>Map</a:t>
            </a:r>
          </a:p>
        </p:txBody>
      </p:sp>
      <p:sp>
        <p:nvSpPr>
          <p:cNvPr id="37" name="Shape 37"/>
          <p:cNvSpPr txBox="1"/>
          <p:nvPr>
            <p:ph idx="1" type="body"/>
          </p:nvPr>
        </p:nvSpPr>
        <p:spPr>
          <a:xfrm>
            <a:off y="677975" x="457200"/>
            <a:ext cy="4762799" cx="8229600"/>
          </a:xfrm>
          <a:prstGeom prst="rect">
            <a:avLst/>
          </a:prstGeom>
        </p:spPr>
        <p:txBody>
          <a:bodyPr bIns="91425" rIns="91425" lIns="91425" tIns="91425" anchor="t" anchorCtr="0">
            <a:noAutofit/>
          </a:bodyPr>
          <a:lstStyle/>
          <a:p>
            <a:pPr rtl="0">
              <a:spcBef>
                <a:spcPts val="0"/>
              </a:spcBef>
              <a:buNone/>
            </a:pPr>
            <a:r>
              <a:rPr sz="1400" lang="en">
                <a:latin typeface="Calibri"/>
                <a:ea typeface="Calibri"/>
                <a:cs typeface="Calibri"/>
                <a:sym typeface="Calibri"/>
              </a:rPr>
              <a:t>This file is to help you to find your way into a</a:t>
            </a:r>
            <a:r>
              <a:rPr b="1" sz="1400" lang="en">
                <a:latin typeface="Calibri"/>
                <a:ea typeface="Calibri"/>
                <a:cs typeface="Calibri"/>
                <a:sym typeface="Calibri"/>
              </a:rPr>
              <a:t> </a:t>
            </a:r>
            <a:r>
              <a:rPr b="1" sz="1400" lang="en">
                <a:solidFill>
                  <a:srgbClr val="0000FF"/>
                </a:solidFill>
                <a:latin typeface="Calibri"/>
                <a:ea typeface="Calibri"/>
                <a:cs typeface="Calibri"/>
                <a:sym typeface="Calibri"/>
              </a:rPr>
              <a:t>grid of hacks and stories.</a:t>
            </a:r>
          </a:p>
          <a:p>
            <a:pPr rtl="0">
              <a:spcBef>
                <a:spcPts val="0"/>
              </a:spcBef>
              <a:buNone/>
            </a:pPr>
            <a:r>
              <a:rPr sz="1400" lang="en">
                <a:latin typeface="Calibri"/>
                <a:ea typeface="Calibri"/>
                <a:cs typeface="Calibri"/>
                <a:sym typeface="Calibri"/>
              </a:rPr>
              <a:t>It is a set of </a:t>
            </a:r>
            <a:r>
              <a:rPr b="1" sz="1400" lang="en">
                <a:latin typeface="Calibri"/>
                <a:ea typeface="Calibri"/>
                <a:cs typeface="Calibri"/>
                <a:sym typeface="Calibri"/>
              </a:rPr>
              <a:t>30 as of today</a:t>
            </a:r>
            <a:r>
              <a:rPr sz="1400" lang="en">
                <a:latin typeface="Calibri"/>
                <a:ea typeface="Calibri"/>
                <a:cs typeface="Calibri"/>
                <a:sym typeface="Calibri"/>
              </a:rPr>
              <a:t>.(out of which 20 under different co-authoring modes)</a:t>
            </a:r>
          </a:p>
          <a:p>
            <a:pPr rtl="0">
              <a:spcBef>
                <a:spcPts val="0"/>
              </a:spcBef>
              <a:buNone/>
            </a:pPr>
            <a:r>
              <a:rPr sz="1400" lang="en">
                <a:latin typeface="Calibri"/>
                <a:ea typeface="Calibri"/>
                <a:cs typeface="Calibri"/>
                <a:sym typeface="Calibri"/>
              </a:rPr>
              <a:t>Some sort of "serial hacker" confessions.</a:t>
            </a:r>
          </a:p>
          <a:p>
            <a:pPr rtl="0">
              <a:spcBef>
                <a:spcPts val="0"/>
              </a:spcBef>
              <a:buNone/>
            </a:pPr>
            <a:r>
              <a:rPr sz="1400" lang="en">
                <a:latin typeface="Calibri"/>
                <a:ea typeface="Calibri"/>
                <a:cs typeface="Calibri"/>
                <a:sym typeface="Calibri"/>
              </a:rPr>
              <a:t>Hacks may be directly connected, like belong to a Serie, or interconnected via one specific angle, features, a direction, a picture, a graph.</a:t>
            </a:r>
          </a:p>
          <a:p>
            <a:pPr rtl="0">
              <a:spcBef>
                <a:spcPts val="0"/>
              </a:spcBef>
              <a:buNone/>
            </a:pPr>
            <a:r>
              <a:rPr sz="1400" lang="en">
                <a:latin typeface="Calibri"/>
                <a:ea typeface="Calibri"/>
                <a:cs typeface="Calibri"/>
                <a:sym typeface="Calibri"/>
              </a:rPr>
              <a:t>Some are entangled, or derived from each other, as a whole or only for parts.</a:t>
            </a:r>
          </a:p>
          <a:p>
            <a:pPr rtl="0">
              <a:spcBef>
                <a:spcPts val="0"/>
              </a:spcBef>
              <a:buNone/>
            </a:pPr>
            <a:r>
              <a:rPr sz="1400" lang="en">
                <a:latin typeface="Calibri"/>
                <a:ea typeface="Calibri"/>
                <a:cs typeface="Calibri"/>
                <a:sym typeface="Calibri"/>
              </a:rPr>
              <a:t>It means that even separated texts in topics and timeline are exchanging properties and get cross updated. </a:t>
            </a:r>
          </a:p>
          <a:p>
            <a:pPr rtl="0">
              <a:spcBef>
                <a:spcPts val="0"/>
              </a:spcBef>
              <a:buNone/>
            </a:pPr>
            <a:r>
              <a:rPr sz="1400" lang="en">
                <a:latin typeface="Calibri"/>
                <a:ea typeface="Calibri"/>
                <a:cs typeface="Calibri"/>
                <a:sym typeface="Calibri"/>
              </a:rPr>
              <a:t>Another level is the entanglement of authors, as a co-creation mode.</a:t>
            </a:r>
          </a:p>
          <a:p>
            <a:pPr rtl="0">
              <a:spcBef>
                <a:spcPts val="0"/>
              </a:spcBef>
              <a:buNone/>
            </a:pPr>
            <a:r>
              <a:rPr sz="1400" lang="en">
                <a:latin typeface="Calibri"/>
                <a:ea typeface="Calibri"/>
                <a:cs typeface="Calibri"/>
                <a:sym typeface="Calibri"/>
              </a:rPr>
              <a:t>Each can be read a stand alone, or related and therfore a peace of the whole.</a:t>
            </a:r>
          </a:p>
          <a:p>
            <a:pPr rtl="0">
              <a:spcBef>
                <a:spcPts val="0"/>
              </a:spcBef>
              <a:buNone/>
            </a:pPr>
            <a:r>
              <a:rPr sz="1400" lang="en">
                <a:latin typeface="Calibri"/>
                <a:ea typeface="Calibri"/>
                <a:cs typeface="Calibri"/>
                <a:sym typeface="Calibri"/>
              </a:rPr>
              <a:t>One can view it as clues in some quest, a kind of Da vinci code type of enigma and deciphering game. You need to recognize patterns, like in nature.Fractal architecture can be a lead.</a:t>
            </a:r>
          </a:p>
          <a:p>
            <a:pPr rtl="0">
              <a:spcBef>
                <a:spcPts val="0"/>
              </a:spcBef>
              <a:buNone/>
            </a:pPr>
            <a:r>
              <a:t/>
            </a:r>
            <a:endParaRPr sz="1400">
              <a:latin typeface="Calibri"/>
              <a:ea typeface="Calibri"/>
              <a:cs typeface="Calibri"/>
              <a:sym typeface="Calibri"/>
            </a:endParaRPr>
          </a:p>
          <a:p>
            <a:pPr rtl="0">
              <a:spcBef>
                <a:spcPts val="0"/>
              </a:spcBef>
              <a:buNone/>
            </a:pPr>
            <a:r>
              <a:rPr sz="1400" lang="en">
                <a:latin typeface="Calibri"/>
                <a:ea typeface="Calibri"/>
                <a:cs typeface="Calibri"/>
                <a:sym typeface="Calibri"/>
              </a:rPr>
              <a:t>The horizontal axis of the map is the time, that gives indication about the chronology of ideas, while vertical is a personal attempt to guide between groundfloor stories, easy to read and more bold proposals.</a:t>
            </a:r>
          </a:p>
          <a:p>
            <a:pPr rtl="0">
              <a:spcBef>
                <a:spcPts val="0"/>
              </a:spcBef>
              <a:buNone/>
            </a:pPr>
            <a:r>
              <a:t/>
            </a:r>
            <a:endParaRPr sz="1400">
              <a:latin typeface="Calibri"/>
              <a:ea typeface="Calibri"/>
              <a:cs typeface="Calibri"/>
              <a:sym typeface="Calibri"/>
            </a:endParaRPr>
          </a:p>
          <a:p>
            <a:pPr rtl="0">
              <a:spcBef>
                <a:spcPts val="0"/>
              </a:spcBef>
              <a:buNone/>
            </a:pPr>
            <a:r>
              <a:t/>
            </a:r>
            <a:endParaRPr sz="1400">
              <a:latin typeface="Calibri"/>
              <a:ea typeface="Calibri"/>
              <a:cs typeface="Calibri"/>
              <a:sym typeface="Calibri"/>
            </a:endParaRPr>
          </a:p>
          <a:p>
            <a:pPr rtl="0">
              <a:spcBef>
                <a:spcPts val="0"/>
              </a:spcBef>
              <a:buNone/>
            </a:pPr>
            <a:r>
              <a:rPr sz="1400" lang="en">
                <a:latin typeface="Calibri"/>
                <a:ea typeface="Calibri"/>
                <a:cs typeface="Calibri"/>
                <a:sym typeface="Calibri"/>
              </a:rPr>
              <a:t>I wish it helps. Enjoy. Have Fun and mind busting hunt.</a:t>
            </a:r>
          </a:p>
          <a:p>
            <a:pPr rtl="0">
              <a:spcBef>
                <a:spcPts val="0"/>
              </a:spcBef>
              <a:buNone/>
            </a:pPr>
            <a:r>
              <a:t/>
            </a:r>
            <a:endParaRPr sz="1400">
              <a:latin typeface="Calibri"/>
              <a:ea typeface="Calibri"/>
              <a:cs typeface="Calibri"/>
              <a:sym typeface="Calibri"/>
            </a:endParaRPr>
          </a:p>
          <a:p>
            <a:pPr rtl="0">
              <a:spcBef>
                <a:spcPts val="0"/>
              </a:spcBef>
              <a:buNone/>
            </a:pPr>
            <a:r>
              <a:t/>
            </a:r>
            <a:endParaRPr sz="1400">
              <a:latin typeface="Calibri"/>
              <a:ea typeface="Calibri"/>
              <a:cs typeface="Calibri"/>
              <a:sym typeface="Calibri"/>
            </a:endParaRPr>
          </a:p>
          <a:p>
            <a:pPr rtl="0">
              <a:spcBef>
                <a:spcPts val="0"/>
              </a:spcBef>
              <a:buNone/>
            </a:pPr>
            <a:r>
              <a:t/>
            </a:r>
            <a:endParaRPr sz="2400">
              <a:latin typeface="Calibri"/>
              <a:ea typeface="Calibri"/>
              <a:cs typeface="Calibri"/>
              <a:sym typeface="Calibri"/>
            </a:endParaRPr>
          </a:p>
          <a:p>
            <a:pPr>
              <a:spcBef>
                <a:spcPts val="0"/>
              </a:spcBef>
              <a:buNone/>
            </a:pPr>
            <a:r>
              <a:rPr sz="1200" lang="en">
                <a:latin typeface="Calibri"/>
                <a:ea typeface="Calibri"/>
                <a:cs typeface="Calibri"/>
                <a:sym typeface="Calibri"/>
              </a:rPr>
              <a:t>Update : Nov 22 th 2014</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y="0" x="0"/>
          <a:ext cy="0" cx="0"/>
          <a:chOff y="0" x="0"/>
          <a:chExt cy="0" cx="0"/>
        </a:xfrm>
      </p:grpSpPr>
      <p:sp>
        <p:nvSpPr>
          <p:cNvPr id="292" name="Shape 292"/>
          <p:cNvSpPr/>
          <p:nvPr/>
        </p:nvSpPr>
        <p:spPr>
          <a:xfrm>
            <a:off y="4018425" x="6778075"/>
            <a:ext cy="1470600" cx="1680599"/>
          </a:xfrm>
          <a:prstGeom prst="ellipse">
            <a:avLst/>
          </a:prstGeom>
          <a:noFill/>
          <a:ln w="19050" cap="flat">
            <a:solidFill>
              <a:srgbClr val="FF0000"/>
            </a:solidFill>
            <a:prstDash val="dashDot"/>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93" name="Shape 293"/>
          <p:cNvSpPr/>
          <p:nvPr/>
        </p:nvSpPr>
        <p:spPr>
          <a:xfrm>
            <a:off y="2669225" x="3778900"/>
            <a:ext cy="2111699" cx="2249400"/>
          </a:xfrm>
          <a:prstGeom prst="ellipse">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294" name="Shape 294"/>
          <p:cNvCxnSpPr>
            <a:stCxn id="293" idx="0"/>
          </p:cNvCxnSpPr>
          <p:nvPr/>
        </p:nvCxnSpPr>
        <p:spPr>
          <a:xfrm rot="10800000">
            <a:off y="1929425" x="4898500"/>
            <a:ext cy="739800" cx="5100"/>
          </a:xfrm>
          <a:prstGeom prst="straightConnector1">
            <a:avLst/>
          </a:prstGeom>
          <a:noFill/>
          <a:ln w="19050" cap="flat">
            <a:solidFill>
              <a:schemeClr val="dk2"/>
            </a:solidFill>
            <a:prstDash val="solid"/>
            <a:round/>
            <a:headEnd w="lg" len="lg" type="none"/>
            <a:tailEnd w="lg" len="lg" type="none"/>
          </a:ln>
        </p:spPr>
      </p:cxnSp>
      <p:sp>
        <p:nvSpPr>
          <p:cNvPr id="295" name="Shape 295"/>
          <p:cNvSpPr txBox="1"/>
          <p:nvPr/>
        </p:nvSpPr>
        <p:spPr>
          <a:xfrm>
            <a:off y="1019700" x="4111300"/>
            <a:ext cy="849900" cx="1459499"/>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1</a:t>
            </a:r>
          </a:p>
          <a:p>
            <a:pPr algn="ctr" rtl="0" lvl="0">
              <a:spcBef>
                <a:spcPts val="0"/>
              </a:spcBef>
              <a:buNone/>
            </a:pPr>
            <a:r>
              <a:rPr sz="1200" lang="en">
                <a:latin typeface="Calibri"/>
                <a:ea typeface="Calibri"/>
                <a:cs typeface="Calibri"/>
                <a:sym typeface="Calibri"/>
              </a:rPr>
              <a:t>DOPPLER EFFECT</a:t>
            </a:r>
          </a:p>
          <a:p>
            <a:pPr algn="ctr" rtl="0" lvl="0">
              <a:spcBef>
                <a:spcPts val="0"/>
              </a:spcBef>
              <a:buNone/>
            </a:pPr>
            <a:r>
              <a:rPr sz="1000" lang="en">
                <a:latin typeface="Calibri"/>
                <a:ea typeface="Calibri"/>
                <a:cs typeface="Calibri"/>
                <a:sym typeface="Calibri"/>
              </a:rPr>
              <a:t>3 Parts on the curve</a:t>
            </a:r>
          </a:p>
          <a:p>
            <a:pPr algn="ctr" rtl="0" lvl="0">
              <a:spcBef>
                <a:spcPts val="0"/>
              </a:spcBef>
              <a:buNone/>
            </a:pPr>
            <a:r>
              <a:rPr sz="1000" lang="en">
                <a:solidFill>
                  <a:srgbClr val="0000FF"/>
                </a:solidFill>
                <a:latin typeface="Calibri"/>
                <a:ea typeface="Calibri"/>
                <a:cs typeface="Calibri"/>
                <a:sym typeface="Calibri"/>
              </a:rPr>
              <a:t>Blue</a:t>
            </a:r>
            <a:r>
              <a:rPr sz="1000" lang="en">
                <a:latin typeface="Calibri"/>
                <a:ea typeface="Calibri"/>
                <a:cs typeface="Calibri"/>
                <a:sym typeface="Calibri"/>
              </a:rPr>
              <a:t> to </a:t>
            </a:r>
            <a:r>
              <a:rPr sz="1000" lang="en">
                <a:solidFill>
                  <a:srgbClr val="FF0000"/>
                </a:solidFill>
                <a:latin typeface="Calibri"/>
                <a:ea typeface="Calibri"/>
                <a:cs typeface="Calibri"/>
                <a:sym typeface="Calibri"/>
              </a:rPr>
              <a:t>Red</a:t>
            </a:r>
            <a:r>
              <a:rPr sz="1000" lang="en">
                <a:latin typeface="Calibri"/>
                <a:ea typeface="Calibri"/>
                <a:cs typeface="Calibri"/>
                <a:sym typeface="Calibri"/>
              </a:rPr>
              <a:t> shift</a:t>
            </a:r>
          </a:p>
        </p:txBody>
      </p:sp>
      <p:cxnSp>
        <p:nvCxnSpPr>
          <p:cNvPr id="296" name="Shape 296"/>
          <p:cNvCxnSpPr/>
          <p:nvPr/>
        </p:nvCxnSpPr>
        <p:spPr>
          <a:xfrm flipH="1">
            <a:off y="4159575" x="3089175"/>
            <a:ext cy="468000" cx="824699"/>
          </a:xfrm>
          <a:prstGeom prst="straightConnector1">
            <a:avLst/>
          </a:prstGeom>
          <a:noFill/>
          <a:ln w="19050" cap="flat">
            <a:solidFill>
              <a:schemeClr val="dk2"/>
            </a:solidFill>
            <a:prstDash val="solid"/>
            <a:round/>
            <a:headEnd w="lg" len="lg" type="none"/>
            <a:tailEnd w="lg" len="lg" type="none"/>
          </a:ln>
        </p:spPr>
      </p:cxnSp>
      <p:cxnSp>
        <p:nvCxnSpPr>
          <p:cNvPr id="297" name="Shape 297"/>
          <p:cNvCxnSpPr/>
          <p:nvPr/>
        </p:nvCxnSpPr>
        <p:spPr>
          <a:xfrm rot="10800000" flipH="1">
            <a:off y="2841600" x="5888275"/>
            <a:ext cy="377399" cx="614999"/>
          </a:xfrm>
          <a:prstGeom prst="straightConnector1">
            <a:avLst/>
          </a:prstGeom>
          <a:noFill/>
          <a:ln w="19050" cap="flat">
            <a:solidFill>
              <a:schemeClr val="dk2"/>
            </a:solidFill>
            <a:prstDash val="solid"/>
            <a:round/>
            <a:headEnd w="lg" len="lg" type="none"/>
            <a:tailEnd w="lg" len="lg" type="none"/>
          </a:ln>
        </p:spPr>
      </p:cxnSp>
      <p:sp>
        <p:nvSpPr>
          <p:cNvPr id="298" name="Shape 298"/>
          <p:cNvSpPr txBox="1"/>
          <p:nvPr/>
        </p:nvSpPr>
        <p:spPr>
          <a:xfrm>
            <a:off y="2031825" x="6473075"/>
            <a:ext cy="849900" cx="1459499"/>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2</a:t>
            </a:r>
          </a:p>
          <a:p>
            <a:pPr algn="ctr" rtl="0" lvl="0">
              <a:spcBef>
                <a:spcPts val="0"/>
              </a:spcBef>
              <a:buNone/>
            </a:pPr>
            <a:r>
              <a:rPr sz="1200" lang="en">
                <a:latin typeface="Calibri"/>
                <a:ea typeface="Calibri"/>
                <a:cs typeface="Calibri"/>
                <a:sym typeface="Calibri"/>
              </a:rPr>
              <a:t>NO COMMENT</a:t>
            </a:r>
          </a:p>
          <a:p>
            <a:pPr algn="ctr" rtl="0" lvl="0">
              <a:spcBef>
                <a:spcPts val="0"/>
              </a:spcBef>
              <a:buNone/>
            </a:pPr>
            <a:r>
              <a:rPr b="1" sz="1200" lang="en">
                <a:solidFill>
                  <a:srgbClr val="0000FF"/>
                </a:solidFill>
                <a:latin typeface="Calibri"/>
                <a:ea typeface="Calibri"/>
                <a:cs typeface="Calibri"/>
                <a:sym typeface="Calibri"/>
              </a:rPr>
              <a:t>Qualified</a:t>
            </a:r>
            <a:r>
              <a:rPr sz="1200" lang="en">
                <a:latin typeface="Calibri"/>
                <a:ea typeface="Calibri"/>
                <a:cs typeface="Calibri"/>
                <a:sym typeface="Calibri"/>
              </a:rPr>
              <a:t> inputs</a:t>
            </a:r>
          </a:p>
          <a:p>
            <a:pPr algn="ctr" rtl="0" lvl="0">
              <a:spcBef>
                <a:spcPts val="0"/>
              </a:spcBef>
              <a:buNone/>
            </a:pPr>
            <a:r>
              <a:rPr sz="1200" lang="en">
                <a:latin typeface="Calibri"/>
                <a:ea typeface="Calibri"/>
                <a:cs typeface="Calibri"/>
                <a:sym typeface="Calibri"/>
              </a:rPr>
              <a:t>Valuation</a:t>
            </a:r>
          </a:p>
        </p:txBody>
      </p:sp>
      <p:sp>
        <p:nvSpPr>
          <p:cNvPr id="299" name="Shape 299"/>
          <p:cNvSpPr txBox="1"/>
          <p:nvPr/>
        </p:nvSpPr>
        <p:spPr>
          <a:xfrm>
            <a:off y="4328775" x="6747200"/>
            <a:ext cy="849900" cx="1869299"/>
          </a:xfrm>
          <a:prstGeom prst="rect">
            <a:avLst/>
          </a:prstGeom>
          <a:noFill/>
          <a:ln>
            <a:noFill/>
          </a:ln>
        </p:spPr>
        <p:txBody>
          <a:bodyPr bIns="91425" rIns="91425" lIns="91425" tIns="91425" anchor="t" anchorCtr="0">
            <a:noAutofit/>
          </a:bodyPr>
          <a:lstStyle/>
          <a:p>
            <a:pPr algn="ctr" rtl="0" lvl="0">
              <a:spcBef>
                <a:spcPts val="0"/>
              </a:spcBef>
              <a:buNone/>
            </a:pPr>
            <a:r>
              <a:rPr sz="1200" lang="en">
                <a:solidFill>
                  <a:srgbClr val="0000FF"/>
                </a:solidFill>
                <a:latin typeface="Calibri"/>
                <a:ea typeface="Calibri"/>
                <a:cs typeface="Calibri"/>
                <a:sym typeface="Calibri"/>
              </a:rPr>
              <a:t>EPISODE 3</a:t>
            </a:r>
          </a:p>
          <a:p>
            <a:pPr algn="ctr" rtl="0">
              <a:spcBef>
                <a:spcPts val="0"/>
              </a:spcBef>
              <a:buNone/>
            </a:pPr>
            <a:r>
              <a:rPr b="1" lang="en">
                <a:latin typeface="Calibri"/>
                <a:ea typeface="Calibri"/>
                <a:cs typeface="Calibri"/>
                <a:sym typeface="Calibri"/>
              </a:rPr>
              <a:t>ECHOES</a:t>
            </a:r>
          </a:p>
          <a:p>
            <a:pPr algn="ctr" rtl="0">
              <a:spcBef>
                <a:spcPts val="0"/>
              </a:spcBef>
              <a:buNone/>
            </a:pPr>
            <a:r>
              <a:rPr sz="1200" lang="en">
                <a:solidFill>
                  <a:schemeClr val="dk1"/>
                </a:solidFill>
                <a:latin typeface="Calibri"/>
                <a:ea typeface="Calibri"/>
                <a:cs typeface="Calibri"/>
                <a:sym typeface="Calibri"/>
              </a:rPr>
              <a:t>Bouncing Back </a:t>
            </a:r>
          </a:p>
          <a:p>
            <a:pPr algn="ctr" rtl="0" lvl="0">
              <a:spcBef>
                <a:spcPts val="0"/>
              </a:spcBef>
              <a:buNone/>
            </a:pPr>
            <a:r>
              <a:rPr sz="1200" lang="en">
                <a:solidFill>
                  <a:schemeClr val="dk1"/>
                </a:solidFill>
                <a:latin typeface="Calibri"/>
                <a:ea typeface="Calibri"/>
                <a:cs typeface="Calibri"/>
                <a:sym typeface="Calibri"/>
              </a:rPr>
              <a:t>Value</a:t>
            </a:r>
          </a:p>
          <a:p>
            <a:pPr algn="ctr" rtl="0" lvl="0">
              <a:spcBef>
                <a:spcPts val="0"/>
              </a:spcBef>
              <a:buNone/>
            </a:pPr>
            <a:r>
              <a:t/>
            </a:r>
            <a:endParaRPr sz="1200">
              <a:latin typeface="Calibri"/>
              <a:ea typeface="Calibri"/>
              <a:cs typeface="Calibri"/>
              <a:sym typeface="Calibri"/>
            </a:endParaRPr>
          </a:p>
        </p:txBody>
      </p:sp>
      <p:cxnSp>
        <p:nvCxnSpPr>
          <p:cNvPr id="300" name="Shape 300"/>
          <p:cNvCxnSpPr/>
          <p:nvPr/>
        </p:nvCxnSpPr>
        <p:spPr>
          <a:xfrm>
            <a:off y="4218775" x="5888275"/>
            <a:ext cy="469799" cx="889800"/>
          </a:xfrm>
          <a:prstGeom prst="straightConnector1">
            <a:avLst/>
          </a:prstGeom>
          <a:noFill/>
          <a:ln w="19050" cap="flat">
            <a:solidFill>
              <a:schemeClr val="dk2"/>
            </a:solidFill>
            <a:prstDash val="solid"/>
            <a:round/>
            <a:headEnd w="lg" len="lg" type="none"/>
            <a:tailEnd w="lg" len="lg" type="none"/>
          </a:ln>
        </p:spPr>
      </p:cxnSp>
      <p:cxnSp>
        <p:nvCxnSpPr>
          <p:cNvPr id="301" name="Shape 301"/>
          <p:cNvCxnSpPr>
            <a:endCxn id="302" idx="0"/>
          </p:cNvCxnSpPr>
          <p:nvPr/>
        </p:nvCxnSpPr>
        <p:spPr>
          <a:xfrm flipH="1">
            <a:off y="4688550" x="4903600"/>
            <a:ext cy="879600" cx="16800"/>
          </a:xfrm>
          <a:prstGeom prst="straightConnector1">
            <a:avLst/>
          </a:prstGeom>
          <a:noFill/>
          <a:ln w="19050" cap="flat">
            <a:solidFill>
              <a:schemeClr val="dk2"/>
            </a:solidFill>
            <a:prstDash val="solid"/>
            <a:round/>
            <a:headEnd w="lg" len="lg" type="none"/>
            <a:tailEnd w="lg" len="lg" type="none"/>
          </a:ln>
        </p:spPr>
      </p:cxnSp>
      <p:sp>
        <p:nvSpPr>
          <p:cNvPr id="302" name="Shape 302"/>
          <p:cNvSpPr txBox="1"/>
          <p:nvPr/>
        </p:nvSpPr>
        <p:spPr>
          <a:xfrm>
            <a:off y="5568150" x="3778900"/>
            <a:ext cy="849900" cx="2249400"/>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4</a:t>
            </a:r>
          </a:p>
          <a:p>
            <a:pPr algn="ctr" rtl="0" lvl="0">
              <a:spcBef>
                <a:spcPts val="0"/>
              </a:spcBef>
              <a:buNone/>
            </a:pPr>
            <a:r>
              <a:rPr sz="1200" lang="en">
                <a:latin typeface="Calibri"/>
                <a:ea typeface="Calibri"/>
                <a:cs typeface="Calibri"/>
                <a:sym typeface="Calibri"/>
              </a:rPr>
              <a:t>PURPLE ECHOES </a:t>
            </a:r>
          </a:p>
          <a:p>
            <a:pPr algn="ctr" rtl="0" lvl="0">
              <a:spcBef>
                <a:spcPts val="0"/>
              </a:spcBef>
              <a:buNone/>
            </a:pPr>
            <a:r>
              <a:t/>
            </a:r>
            <a:endParaRPr sz="1100">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303" name="Shape 303"/>
          <p:cNvSpPr txBox="1"/>
          <p:nvPr/>
        </p:nvSpPr>
        <p:spPr>
          <a:xfrm>
            <a:off y="4328775" x="789775"/>
            <a:ext cy="849900" cx="2498100"/>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5</a:t>
            </a:r>
          </a:p>
          <a:p>
            <a:pPr algn="ctr" rtl="0" lvl="0">
              <a:spcBef>
                <a:spcPts val="0"/>
              </a:spcBef>
              <a:buNone/>
            </a:pPr>
            <a:r>
              <a:rPr sz="1200" lang="en">
                <a:latin typeface="Calibri"/>
                <a:ea typeface="Calibri"/>
                <a:cs typeface="Calibri"/>
                <a:sym typeface="Calibri"/>
              </a:rPr>
              <a:t>FM BREAK</a:t>
            </a:r>
          </a:p>
          <a:p>
            <a:pPr algn="ctr" rtl="0" lvl="0">
              <a:spcBef>
                <a:spcPts val="0"/>
              </a:spcBef>
              <a:buNone/>
            </a:pPr>
            <a:r>
              <a:t/>
            </a:r>
            <a:endParaRPr sz="1100">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cxnSp>
        <p:nvCxnSpPr>
          <p:cNvPr id="304" name="Shape 304"/>
          <p:cNvCxnSpPr/>
          <p:nvPr/>
        </p:nvCxnSpPr>
        <p:spPr>
          <a:xfrm rot="10800000">
            <a:off y="2609100" x="2884025"/>
            <a:ext cy="609899" cx="1039799"/>
          </a:xfrm>
          <a:prstGeom prst="straightConnector1">
            <a:avLst/>
          </a:prstGeom>
          <a:noFill/>
          <a:ln w="19050" cap="flat">
            <a:solidFill>
              <a:schemeClr val="dk2"/>
            </a:solidFill>
            <a:prstDash val="solid"/>
            <a:round/>
            <a:headEnd w="lg" len="lg" type="none"/>
            <a:tailEnd w="lg" len="lg" type="none"/>
          </a:ln>
        </p:spPr>
      </p:cxnSp>
      <p:sp>
        <p:nvSpPr>
          <p:cNvPr id="305" name="Shape 305"/>
          <p:cNvSpPr txBox="1"/>
          <p:nvPr/>
        </p:nvSpPr>
        <p:spPr>
          <a:xfrm>
            <a:off y="2121800" x="1099750"/>
            <a:ext cy="849900" cx="2099400"/>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6</a:t>
            </a:r>
          </a:p>
          <a:p>
            <a:pPr algn="ctr" rtl="0" lvl="0">
              <a:spcBef>
                <a:spcPts val="0"/>
              </a:spcBef>
              <a:buNone/>
            </a:pPr>
            <a:r>
              <a:rPr sz="1200" lang="en">
                <a:latin typeface="Calibri"/>
                <a:ea typeface="Calibri"/>
                <a:cs typeface="Calibri"/>
                <a:sym typeface="Calibri"/>
              </a:rPr>
              <a:t>Diver SHIFT i</a:t>
            </a: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306" name="Shape 306"/>
          <p:cNvSpPr txBox="1"/>
          <p:nvPr/>
        </p:nvSpPr>
        <p:spPr>
          <a:xfrm>
            <a:off y="3460569" x="4285000"/>
            <a:ext cy="376499" cx="1232099"/>
          </a:xfrm>
          <a:prstGeom prst="rect">
            <a:avLst/>
          </a:prstGeom>
          <a:noFill/>
          <a:ln>
            <a:noFill/>
          </a:ln>
        </p:spPr>
        <p:txBody>
          <a:bodyPr bIns="91425" rIns="91425" lIns="91425" tIns="91425" anchor="t" anchorCtr="0">
            <a:noAutofit/>
          </a:bodyPr>
          <a:lstStyle/>
          <a:p>
            <a:pPr rtl="0" lvl="0">
              <a:spcBef>
                <a:spcPts val="0"/>
              </a:spcBef>
              <a:buNone/>
            </a:pPr>
            <a:r>
              <a:rPr lang="en" i="1">
                <a:latin typeface="Calibri"/>
                <a:ea typeface="Calibri"/>
                <a:cs typeface="Calibri"/>
                <a:sym typeface="Calibri"/>
              </a:rPr>
              <a:t>VALUE</a:t>
            </a:r>
            <a:r>
              <a:rPr lang="en">
                <a:latin typeface="Calibri"/>
                <a:ea typeface="Calibri"/>
                <a:cs typeface="Calibri"/>
                <a:sym typeface="Calibri"/>
              </a:rPr>
              <a:t> </a:t>
            </a:r>
            <a:r>
              <a:rPr b="1" lang="en">
                <a:solidFill>
                  <a:srgbClr val="0000FF"/>
                </a:solidFill>
                <a:latin typeface="Calibri"/>
                <a:ea typeface="Calibri"/>
                <a:cs typeface="Calibri"/>
                <a:sym typeface="Calibri"/>
              </a:rPr>
              <a:t>SH</a:t>
            </a:r>
            <a:r>
              <a:rPr b="1" lang="en">
                <a:latin typeface="Calibri"/>
                <a:ea typeface="Calibri"/>
                <a:cs typeface="Calibri"/>
                <a:sym typeface="Calibri"/>
              </a:rPr>
              <a:t>IF</a:t>
            </a:r>
            <a:r>
              <a:rPr b="1" lang="en">
                <a:solidFill>
                  <a:srgbClr val="FF0000"/>
                </a:solidFill>
                <a:latin typeface="Calibri"/>
                <a:ea typeface="Calibri"/>
                <a:cs typeface="Calibri"/>
                <a:sym typeface="Calibri"/>
              </a:rPr>
              <a:t>TS</a:t>
            </a:r>
          </a:p>
        </p:txBody>
      </p:sp>
      <p:sp>
        <p:nvSpPr>
          <p:cNvPr id="307" name="Shape 307"/>
          <p:cNvSpPr txBox="1"/>
          <p:nvPr/>
        </p:nvSpPr>
        <p:spPr>
          <a:xfrm>
            <a:off y="0" x="0"/>
            <a:ext cy="1869599" cx="3000000"/>
          </a:xfrm>
          <a:prstGeom prst="rect">
            <a:avLst/>
          </a:prstGeom>
          <a:noFill/>
          <a:ln>
            <a:noFill/>
          </a:ln>
        </p:spPr>
        <p:txBody>
          <a:bodyPr bIns="91425" rIns="91425" lIns="91425" tIns="91425" anchor="ctr" anchorCtr="0">
            <a:noAutofit/>
          </a:bodyPr>
          <a:lstStyle/>
          <a:p>
            <a:pPr rtl="0" lvl="0">
              <a:spcBef>
                <a:spcPts val="0"/>
              </a:spcBef>
              <a:buNone/>
            </a:pPr>
            <a:r>
              <a:rPr lang="en">
                <a:solidFill>
                  <a:schemeClr val="dk1"/>
                </a:solidFill>
                <a:latin typeface="Calibri"/>
                <a:ea typeface="Calibri"/>
                <a:cs typeface="Calibri"/>
                <a:sym typeface="Calibri"/>
              </a:rPr>
              <a:t>Process : Shift from individual innovation to co-creation.</a:t>
            </a:r>
          </a:p>
          <a:p>
            <a:pPr rtl="0" lvl="0">
              <a:spcBef>
                <a:spcPts val="0"/>
              </a:spcBef>
              <a:buNone/>
            </a:pPr>
            <a:r>
              <a:rPr lang="en">
                <a:solidFill>
                  <a:schemeClr val="dk1"/>
                </a:solidFill>
                <a:latin typeface="Calibri"/>
                <a:ea typeface="Calibri"/>
                <a:cs typeface="Calibri"/>
                <a:sym typeface="Calibri"/>
              </a:rPr>
              <a:t>Comments being considered of high value,</a:t>
            </a:r>
          </a:p>
          <a:p>
            <a:pPr rtl="0" lvl="0">
              <a:spcBef>
                <a:spcPts val="0"/>
              </a:spcBef>
              <a:buNone/>
            </a:pPr>
            <a:r>
              <a:t/>
            </a:r>
            <a:endParaRPr>
              <a:solidFill>
                <a:schemeClr val="dk1"/>
              </a:solidFill>
              <a:latin typeface="Calibri"/>
              <a:ea typeface="Calibri"/>
              <a:cs typeface="Calibri"/>
              <a:sym typeface="Calibri"/>
            </a:endParaRPr>
          </a:p>
          <a:p>
            <a:pPr rtl="0" lvl="0">
              <a:spcBef>
                <a:spcPts val="0"/>
              </a:spcBef>
              <a:buNone/>
            </a:pPr>
            <a:r>
              <a:rPr b="1" lang="en">
                <a:solidFill>
                  <a:schemeClr val="dk1"/>
                </a:solidFill>
                <a:latin typeface="Calibri"/>
                <a:ea typeface="Calibri"/>
                <a:cs typeface="Calibri"/>
                <a:sym typeface="Calibri"/>
              </a:rPr>
              <a:t>Interr-coonectivity and stories or dieas entanglement ratio being a strong indicator of maturity (or lack of) a co-creation community.</a:t>
            </a:r>
          </a:p>
        </p:txBody>
      </p:sp>
      <p:sp>
        <p:nvSpPr>
          <p:cNvPr id="308" name="Shape 308"/>
          <p:cNvSpPr txBox="1"/>
          <p:nvPr/>
        </p:nvSpPr>
        <p:spPr>
          <a:xfrm>
            <a:off y="6503675" x="51100"/>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23 th 2014</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y="0" x="0"/>
          <a:ext cy="0" cx="0"/>
          <a:chOff y="0" x="0"/>
          <a:chExt cy="0" cx="0"/>
        </a:xfrm>
      </p:grpSpPr>
      <p:sp>
        <p:nvSpPr>
          <p:cNvPr id="313" name="Shape 313"/>
          <p:cNvSpPr/>
          <p:nvPr/>
        </p:nvSpPr>
        <p:spPr>
          <a:xfrm>
            <a:off y="5335500" x="4172175"/>
            <a:ext cy="1420800" cx="1511100"/>
          </a:xfrm>
          <a:prstGeom prst="ellipse">
            <a:avLst/>
          </a:prstGeom>
          <a:noFill/>
          <a:ln w="19050" cap="flat">
            <a:solidFill>
              <a:srgbClr val="FF0000"/>
            </a:solidFill>
            <a:prstDash val="dashDot"/>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314" name="Shape 314"/>
          <p:cNvSpPr/>
          <p:nvPr/>
        </p:nvSpPr>
        <p:spPr>
          <a:xfrm>
            <a:off y="2669225" x="3778900"/>
            <a:ext cy="2111699" cx="2249400"/>
          </a:xfrm>
          <a:prstGeom prst="ellipse">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315" name="Shape 315"/>
          <p:cNvCxnSpPr>
            <a:stCxn id="314" idx="0"/>
          </p:cNvCxnSpPr>
          <p:nvPr/>
        </p:nvCxnSpPr>
        <p:spPr>
          <a:xfrm rot="10800000">
            <a:off y="1929425" x="4898500"/>
            <a:ext cy="739800" cx="5100"/>
          </a:xfrm>
          <a:prstGeom prst="straightConnector1">
            <a:avLst/>
          </a:prstGeom>
          <a:noFill/>
          <a:ln w="19050" cap="flat">
            <a:solidFill>
              <a:schemeClr val="dk2"/>
            </a:solidFill>
            <a:prstDash val="solid"/>
            <a:round/>
            <a:headEnd w="lg" len="lg" type="none"/>
            <a:tailEnd w="lg" len="lg" type="none"/>
          </a:ln>
        </p:spPr>
      </p:cxnSp>
      <p:sp>
        <p:nvSpPr>
          <p:cNvPr id="316" name="Shape 316"/>
          <p:cNvSpPr txBox="1"/>
          <p:nvPr/>
        </p:nvSpPr>
        <p:spPr>
          <a:xfrm>
            <a:off y="1019700" x="4111300"/>
            <a:ext cy="849900" cx="1459499"/>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1</a:t>
            </a:r>
          </a:p>
          <a:p>
            <a:pPr algn="ctr" rtl="0" lvl="0">
              <a:spcBef>
                <a:spcPts val="0"/>
              </a:spcBef>
              <a:buNone/>
            </a:pPr>
            <a:r>
              <a:rPr sz="1200" lang="en">
                <a:latin typeface="Calibri"/>
                <a:ea typeface="Calibri"/>
                <a:cs typeface="Calibri"/>
                <a:sym typeface="Calibri"/>
              </a:rPr>
              <a:t>DOPPLER EFFECT</a:t>
            </a:r>
          </a:p>
          <a:p>
            <a:pPr algn="ctr" rtl="0" lvl="0">
              <a:spcBef>
                <a:spcPts val="0"/>
              </a:spcBef>
              <a:buNone/>
            </a:pPr>
            <a:r>
              <a:rPr sz="1000" lang="en">
                <a:latin typeface="Calibri"/>
                <a:ea typeface="Calibri"/>
                <a:cs typeface="Calibri"/>
                <a:sym typeface="Calibri"/>
              </a:rPr>
              <a:t>3 Parts on the curve</a:t>
            </a:r>
          </a:p>
          <a:p>
            <a:pPr algn="ctr" rtl="0" lvl="0">
              <a:spcBef>
                <a:spcPts val="0"/>
              </a:spcBef>
              <a:buNone/>
            </a:pPr>
            <a:r>
              <a:rPr sz="1000" lang="en">
                <a:solidFill>
                  <a:srgbClr val="0000FF"/>
                </a:solidFill>
                <a:latin typeface="Calibri"/>
                <a:ea typeface="Calibri"/>
                <a:cs typeface="Calibri"/>
                <a:sym typeface="Calibri"/>
              </a:rPr>
              <a:t>Blue</a:t>
            </a:r>
            <a:r>
              <a:rPr sz="1000" lang="en">
                <a:latin typeface="Calibri"/>
                <a:ea typeface="Calibri"/>
                <a:cs typeface="Calibri"/>
                <a:sym typeface="Calibri"/>
              </a:rPr>
              <a:t> to </a:t>
            </a:r>
            <a:r>
              <a:rPr sz="1000" lang="en">
                <a:solidFill>
                  <a:srgbClr val="FF0000"/>
                </a:solidFill>
                <a:latin typeface="Calibri"/>
                <a:ea typeface="Calibri"/>
                <a:cs typeface="Calibri"/>
                <a:sym typeface="Calibri"/>
              </a:rPr>
              <a:t>Red</a:t>
            </a:r>
            <a:r>
              <a:rPr sz="1000" lang="en">
                <a:latin typeface="Calibri"/>
                <a:ea typeface="Calibri"/>
                <a:cs typeface="Calibri"/>
                <a:sym typeface="Calibri"/>
              </a:rPr>
              <a:t> shift</a:t>
            </a:r>
          </a:p>
        </p:txBody>
      </p:sp>
      <p:cxnSp>
        <p:nvCxnSpPr>
          <p:cNvPr id="317" name="Shape 317"/>
          <p:cNvCxnSpPr/>
          <p:nvPr/>
        </p:nvCxnSpPr>
        <p:spPr>
          <a:xfrm flipH="1">
            <a:off y="4159575" x="3089175"/>
            <a:ext cy="468000" cx="824699"/>
          </a:xfrm>
          <a:prstGeom prst="straightConnector1">
            <a:avLst/>
          </a:prstGeom>
          <a:noFill/>
          <a:ln w="19050" cap="flat">
            <a:solidFill>
              <a:schemeClr val="dk2"/>
            </a:solidFill>
            <a:prstDash val="solid"/>
            <a:round/>
            <a:headEnd w="lg" len="lg" type="none"/>
            <a:tailEnd w="lg" len="lg" type="none"/>
          </a:ln>
        </p:spPr>
      </p:cxnSp>
      <p:cxnSp>
        <p:nvCxnSpPr>
          <p:cNvPr id="318" name="Shape 318"/>
          <p:cNvCxnSpPr/>
          <p:nvPr/>
        </p:nvCxnSpPr>
        <p:spPr>
          <a:xfrm rot="10800000" flipH="1">
            <a:off y="2841600" x="5888275"/>
            <a:ext cy="377399" cx="614999"/>
          </a:xfrm>
          <a:prstGeom prst="straightConnector1">
            <a:avLst/>
          </a:prstGeom>
          <a:noFill/>
          <a:ln w="19050" cap="flat">
            <a:solidFill>
              <a:schemeClr val="dk2"/>
            </a:solidFill>
            <a:prstDash val="solid"/>
            <a:round/>
            <a:headEnd w="lg" len="lg" type="none"/>
            <a:tailEnd w="lg" len="lg" type="none"/>
          </a:ln>
        </p:spPr>
      </p:cxnSp>
      <p:sp>
        <p:nvSpPr>
          <p:cNvPr id="319" name="Shape 319"/>
          <p:cNvSpPr txBox="1"/>
          <p:nvPr/>
        </p:nvSpPr>
        <p:spPr>
          <a:xfrm>
            <a:off y="2031825" x="6473075"/>
            <a:ext cy="849900" cx="1459499"/>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2</a:t>
            </a:r>
          </a:p>
          <a:p>
            <a:pPr algn="ctr" rtl="0" lvl="0">
              <a:spcBef>
                <a:spcPts val="0"/>
              </a:spcBef>
              <a:buNone/>
            </a:pPr>
            <a:r>
              <a:rPr sz="1200" lang="en">
                <a:latin typeface="Calibri"/>
                <a:ea typeface="Calibri"/>
                <a:cs typeface="Calibri"/>
                <a:sym typeface="Calibri"/>
              </a:rPr>
              <a:t>NO COMMENT</a:t>
            </a:r>
          </a:p>
          <a:p>
            <a:pPr algn="ctr" rtl="0" lvl="0">
              <a:spcBef>
                <a:spcPts val="0"/>
              </a:spcBef>
              <a:buNone/>
            </a:pPr>
            <a:r>
              <a:rPr sz="1100" lang="en">
                <a:solidFill>
                  <a:srgbClr val="0000FF"/>
                </a:solidFill>
                <a:latin typeface="Calibri"/>
                <a:ea typeface="Calibri"/>
                <a:cs typeface="Calibri"/>
                <a:sym typeface="Calibri"/>
              </a:rPr>
              <a:t>Qualified</a:t>
            </a:r>
            <a:r>
              <a:rPr sz="1100" lang="en">
                <a:latin typeface="Calibri"/>
                <a:ea typeface="Calibri"/>
                <a:cs typeface="Calibri"/>
                <a:sym typeface="Calibri"/>
              </a:rPr>
              <a:t> inputs</a:t>
            </a:r>
          </a:p>
          <a:p>
            <a:pPr algn="ctr" rtl="0" lvl="0">
              <a:spcBef>
                <a:spcPts val="0"/>
              </a:spcBef>
              <a:buNone/>
            </a:pPr>
            <a:r>
              <a:rPr sz="1100" lang="en">
                <a:latin typeface="Calibri"/>
                <a:ea typeface="Calibri"/>
                <a:cs typeface="Calibri"/>
                <a:sym typeface="Calibri"/>
              </a:rPr>
              <a:t>Valuation</a:t>
            </a:r>
          </a:p>
        </p:txBody>
      </p:sp>
      <p:sp>
        <p:nvSpPr>
          <p:cNvPr id="320" name="Shape 320"/>
          <p:cNvSpPr txBox="1"/>
          <p:nvPr/>
        </p:nvSpPr>
        <p:spPr>
          <a:xfrm>
            <a:off y="4328775" x="6747200"/>
            <a:ext cy="849900" cx="1869299"/>
          </a:xfrm>
          <a:prstGeom prst="rect">
            <a:avLst/>
          </a:prstGeom>
          <a:noFill/>
          <a:ln>
            <a:noFill/>
          </a:ln>
        </p:spPr>
        <p:txBody>
          <a:bodyPr bIns="91425" rIns="91425" lIns="91425" tIns="91425" anchor="t" anchorCtr="0">
            <a:noAutofit/>
          </a:bodyPr>
          <a:lstStyle/>
          <a:p>
            <a:pPr algn="ctr" rtl="0" lvl="0">
              <a:spcBef>
                <a:spcPts val="0"/>
              </a:spcBef>
              <a:buNone/>
            </a:pPr>
            <a:r>
              <a:rPr sz="1200" lang="en">
                <a:solidFill>
                  <a:srgbClr val="0000FF"/>
                </a:solidFill>
                <a:latin typeface="Calibri"/>
                <a:ea typeface="Calibri"/>
                <a:cs typeface="Calibri"/>
                <a:sym typeface="Calibri"/>
              </a:rPr>
              <a:t>EPISODE 3</a:t>
            </a:r>
          </a:p>
          <a:p>
            <a:pPr algn="ctr" rtl="0" lvl="0">
              <a:spcBef>
                <a:spcPts val="0"/>
              </a:spcBef>
              <a:buNone/>
            </a:pPr>
            <a:r>
              <a:rPr sz="1200" lang="en">
                <a:latin typeface="Calibri"/>
                <a:ea typeface="Calibri"/>
                <a:cs typeface="Calibri"/>
                <a:sym typeface="Calibri"/>
              </a:rPr>
              <a:t>ECHOES</a:t>
            </a:r>
          </a:p>
          <a:p>
            <a:pPr algn="ctr" rtl="0" lvl="0">
              <a:spcBef>
                <a:spcPts val="0"/>
              </a:spcBef>
              <a:buNone/>
            </a:pPr>
            <a:r>
              <a:rPr sz="1100" lang="en">
                <a:solidFill>
                  <a:schemeClr val="dk1"/>
                </a:solidFill>
                <a:latin typeface="Calibri"/>
                <a:ea typeface="Calibri"/>
                <a:cs typeface="Calibri"/>
                <a:sym typeface="Calibri"/>
              </a:rPr>
              <a:t>Bouncing Back </a:t>
            </a:r>
          </a:p>
          <a:p>
            <a:pPr algn="ctr" rtl="0" lvl="0">
              <a:spcBef>
                <a:spcPts val="0"/>
              </a:spcBef>
              <a:buNone/>
            </a:pPr>
            <a:r>
              <a:rPr sz="1100" lang="en">
                <a:solidFill>
                  <a:schemeClr val="dk1"/>
                </a:solidFill>
                <a:latin typeface="Calibri"/>
                <a:ea typeface="Calibri"/>
                <a:cs typeface="Calibri"/>
                <a:sym typeface="Calibri"/>
              </a:rPr>
              <a:t>Value</a:t>
            </a:r>
          </a:p>
          <a:p>
            <a:pPr algn="ctr" rtl="0" lvl="0">
              <a:spcBef>
                <a:spcPts val="0"/>
              </a:spcBef>
              <a:buNone/>
            </a:pPr>
            <a:r>
              <a:t/>
            </a:r>
            <a:endParaRPr sz="1200">
              <a:latin typeface="Calibri"/>
              <a:ea typeface="Calibri"/>
              <a:cs typeface="Calibri"/>
              <a:sym typeface="Calibri"/>
            </a:endParaRPr>
          </a:p>
        </p:txBody>
      </p:sp>
      <p:cxnSp>
        <p:nvCxnSpPr>
          <p:cNvPr id="321" name="Shape 321"/>
          <p:cNvCxnSpPr/>
          <p:nvPr/>
        </p:nvCxnSpPr>
        <p:spPr>
          <a:xfrm>
            <a:off y="4218775" x="5888275"/>
            <a:ext cy="469799" cx="889800"/>
          </a:xfrm>
          <a:prstGeom prst="straightConnector1">
            <a:avLst/>
          </a:prstGeom>
          <a:noFill/>
          <a:ln w="19050" cap="flat">
            <a:solidFill>
              <a:schemeClr val="dk2"/>
            </a:solidFill>
            <a:prstDash val="solid"/>
            <a:round/>
            <a:headEnd w="lg" len="lg" type="none"/>
            <a:tailEnd w="lg" len="lg" type="none"/>
          </a:ln>
        </p:spPr>
      </p:cxnSp>
      <p:cxnSp>
        <p:nvCxnSpPr>
          <p:cNvPr id="322" name="Shape 322"/>
          <p:cNvCxnSpPr>
            <a:endCxn id="313" idx="0"/>
          </p:cNvCxnSpPr>
          <p:nvPr/>
        </p:nvCxnSpPr>
        <p:spPr>
          <a:xfrm flipH="1">
            <a:off y="4830599" x="4927725"/>
            <a:ext cy="504900" cx="11100"/>
          </a:xfrm>
          <a:prstGeom prst="straightConnector1">
            <a:avLst/>
          </a:prstGeom>
          <a:noFill/>
          <a:ln w="19050" cap="flat">
            <a:solidFill>
              <a:schemeClr val="dk2"/>
            </a:solidFill>
            <a:prstDash val="solid"/>
            <a:round/>
            <a:headEnd w="lg" len="lg" type="none"/>
            <a:tailEnd w="lg" len="lg" type="none"/>
          </a:ln>
        </p:spPr>
      </p:cxnSp>
      <p:sp>
        <p:nvSpPr>
          <p:cNvPr id="323" name="Shape 323"/>
          <p:cNvSpPr txBox="1"/>
          <p:nvPr/>
        </p:nvSpPr>
        <p:spPr>
          <a:xfrm>
            <a:off y="5580550" x="3808575"/>
            <a:ext cy="849900" cx="2249400"/>
          </a:xfrm>
          <a:prstGeom prst="rect">
            <a:avLst/>
          </a:prstGeom>
          <a:noFill/>
          <a:ln>
            <a:noFill/>
          </a:ln>
        </p:spPr>
        <p:txBody>
          <a:bodyPr bIns="91425" rIns="91425" lIns="91425" tIns="91425" anchor="t" anchorCtr="0">
            <a:noAutofit/>
          </a:bodyPr>
          <a:lstStyle/>
          <a:p>
            <a:pPr algn="ctr" rtl="0" lvl="0">
              <a:spcBef>
                <a:spcPts val="0"/>
              </a:spcBef>
              <a:buNone/>
            </a:pPr>
            <a:r>
              <a:rPr sz="1200" lang="en">
                <a:solidFill>
                  <a:srgbClr val="0000FF"/>
                </a:solidFill>
                <a:latin typeface="Calibri"/>
                <a:ea typeface="Calibri"/>
                <a:cs typeface="Calibri"/>
                <a:sym typeface="Calibri"/>
              </a:rPr>
              <a:t>EPISODE 4</a:t>
            </a:r>
          </a:p>
          <a:p>
            <a:pPr algn="ctr" rtl="0">
              <a:spcBef>
                <a:spcPts val="0"/>
              </a:spcBef>
              <a:buNone/>
            </a:pPr>
            <a:r>
              <a:rPr b="1" lang="en">
                <a:latin typeface="Calibri"/>
                <a:ea typeface="Calibri"/>
                <a:cs typeface="Calibri"/>
                <a:sym typeface="Calibri"/>
              </a:rPr>
              <a:t>PURPLE ECHOES</a:t>
            </a:r>
          </a:p>
          <a:p>
            <a:pPr algn="ctr" rtl="0" lvl="0">
              <a:spcBef>
                <a:spcPts val="0"/>
              </a:spcBef>
              <a:buNone/>
            </a:pPr>
            <a:r>
              <a:rPr b="1" sz="1200" lang="en">
                <a:solidFill>
                  <a:srgbClr val="0000FF"/>
                </a:solidFill>
                <a:latin typeface="Calibri"/>
                <a:ea typeface="Calibri"/>
                <a:cs typeface="Calibri"/>
                <a:sym typeface="Calibri"/>
              </a:rPr>
              <a:t>Fractal</a:t>
            </a:r>
            <a:r>
              <a:rPr sz="1200" lang="en">
                <a:solidFill>
                  <a:srgbClr val="0000FF"/>
                </a:solidFill>
                <a:latin typeface="Calibri"/>
                <a:ea typeface="Calibri"/>
                <a:cs typeface="Calibri"/>
                <a:sym typeface="Calibri"/>
              </a:rPr>
              <a:t> </a:t>
            </a:r>
            <a:r>
              <a:rPr b="1" sz="1200" lang="en">
                <a:solidFill>
                  <a:srgbClr val="FF0000"/>
                </a:solidFill>
                <a:latin typeface="Calibri"/>
                <a:ea typeface="Calibri"/>
                <a:cs typeface="Calibri"/>
                <a:sym typeface="Calibri"/>
              </a:rPr>
              <a:t>Trading</a:t>
            </a:r>
            <a:r>
              <a:rPr sz="1200" lang="en">
                <a:solidFill>
                  <a:srgbClr val="FF0000"/>
                </a:solidFill>
                <a:latin typeface="Calibri"/>
                <a:ea typeface="Calibri"/>
                <a:cs typeface="Calibri"/>
                <a:sym typeface="Calibri"/>
              </a:rPr>
              <a:t> </a:t>
            </a:r>
          </a:p>
          <a:p>
            <a:pPr algn="ctr" rtl="0" lvl="0">
              <a:spcBef>
                <a:spcPts val="0"/>
              </a:spcBef>
              <a:buNone/>
            </a:pPr>
            <a:r>
              <a:t/>
            </a:r>
            <a:endParaRPr sz="1100">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324" name="Shape 324"/>
          <p:cNvSpPr txBox="1"/>
          <p:nvPr/>
        </p:nvSpPr>
        <p:spPr>
          <a:xfrm>
            <a:off y="4328775" x="789775"/>
            <a:ext cy="849900" cx="2498100"/>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5</a:t>
            </a:r>
          </a:p>
          <a:p>
            <a:pPr algn="ctr" rtl="0" lvl="0">
              <a:spcBef>
                <a:spcPts val="0"/>
              </a:spcBef>
              <a:buNone/>
            </a:pPr>
            <a:r>
              <a:rPr sz="1200" lang="en">
                <a:latin typeface="Calibri"/>
                <a:ea typeface="Calibri"/>
                <a:cs typeface="Calibri"/>
                <a:sym typeface="Calibri"/>
              </a:rPr>
              <a:t>FM BREAK</a:t>
            </a:r>
          </a:p>
          <a:p>
            <a:pPr algn="ctr" rtl="0" lvl="0">
              <a:spcBef>
                <a:spcPts val="0"/>
              </a:spcBef>
              <a:buNone/>
            </a:pPr>
            <a:r>
              <a:t/>
            </a:r>
            <a:endParaRPr sz="1100">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cxnSp>
        <p:nvCxnSpPr>
          <p:cNvPr id="325" name="Shape 325"/>
          <p:cNvCxnSpPr/>
          <p:nvPr/>
        </p:nvCxnSpPr>
        <p:spPr>
          <a:xfrm rot="10800000">
            <a:off y="2609100" x="2884025"/>
            <a:ext cy="609899" cx="1039799"/>
          </a:xfrm>
          <a:prstGeom prst="straightConnector1">
            <a:avLst/>
          </a:prstGeom>
          <a:noFill/>
          <a:ln w="19050" cap="flat">
            <a:solidFill>
              <a:schemeClr val="dk2"/>
            </a:solidFill>
            <a:prstDash val="solid"/>
            <a:round/>
            <a:headEnd w="lg" len="lg" type="none"/>
            <a:tailEnd w="lg" len="lg" type="none"/>
          </a:ln>
        </p:spPr>
      </p:cxnSp>
      <p:sp>
        <p:nvSpPr>
          <p:cNvPr id="326" name="Shape 326"/>
          <p:cNvSpPr txBox="1"/>
          <p:nvPr/>
        </p:nvSpPr>
        <p:spPr>
          <a:xfrm>
            <a:off y="2121800" x="1099750"/>
            <a:ext cy="849900" cx="2099400"/>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6</a:t>
            </a:r>
          </a:p>
          <a:p>
            <a:pPr algn="ctr" rtl="0" lvl="0">
              <a:spcBef>
                <a:spcPts val="0"/>
              </a:spcBef>
              <a:buNone/>
            </a:pPr>
            <a:r>
              <a:rPr sz="1200" lang="en">
                <a:latin typeface="Calibri"/>
                <a:ea typeface="Calibri"/>
                <a:cs typeface="Calibri"/>
                <a:sym typeface="Calibri"/>
              </a:rPr>
              <a:t>Diver SHIFT i</a:t>
            </a: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327" name="Shape 327"/>
          <p:cNvSpPr txBox="1"/>
          <p:nvPr/>
        </p:nvSpPr>
        <p:spPr>
          <a:xfrm>
            <a:off y="3460569" x="4285000"/>
            <a:ext cy="376499" cx="1232099"/>
          </a:xfrm>
          <a:prstGeom prst="rect">
            <a:avLst/>
          </a:prstGeom>
          <a:noFill/>
          <a:ln>
            <a:noFill/>
          </a:ln>
        </p:spPr>
        <p:txBody>
          <a:bodyPr bIns="91425" rIns="91425" lIns="91425" tIns="91425" anchor="t" anchorCtr="0">
            <a:noAutofit/>
          </a:bodyPr>
          <a:lstStyle/>
          <a:p>
            <a:pPr rtl="0" lvl="0">
              <a:spcBef>
                <a:spcPts val="0"/>
              </a:spcBef>
              <a:buNone/>
            </a:pPr>
            <a:r>
              <a:rPr lang="en" i="1">
                <a:latin typeface="Calibri"/>
                <a:ea typeface="Calibri"/>
                <a:cs typeface="Calibri"/>
                <a:sym typeface="Calibri"/>
              </a:rPr>
              <a:t>VALUE</a:t>
            </a:r>
            <a:r>
              <a:rPr lang="en">
                <a:latin typeface="Calibri"/>
                <a:ea typeface="Calibri"/>
                <a:cs typeface="Calibri"/>
                <a:sym typeface="Calibri"/>
              </a:rPr>
              <a:t> </a:t>
            </a:r>
            <a:r>
              <a:rPr b="1" lang="en">
                <a:solidFill>
                  <a:srgbClr val="0000FF"/>
                </a:solidFill>
                <a:latin typeface="Calibri"/>
                <a:ea typeface="Calibri"/>
                <a:cs typeface="Calibri"/>
                <a:sym typeface="Calibri"/>
              </a:rPr>
              <a:t>SH</a:t>
            </a:r>
            <a:r>
              <a:rPr b="1" lang="en">
                <a:latin typeface="Calibri"/>
                <a:ea typeface="Calibri"/>
                <a:cs typeface="Calibri"/>
                <a:sym typeface="Calibri"/>
              </a:rPr>
              <a:t>IF</a:t>
            </a:r>
            <a:r>
              <a:rPr b="1" lang="en">
                <a:solidFill>
                  <a:srgbClr val="FF0000"/>
                </a:solidFill>
                <a:latin typeface="Calibri"/>
                <a:ea typeface="Calibri"/>
                <a:cs typeface="Calibri"/>
                <a:sym typeface="Calibri"/>
              </a:rPr>
              <a:t>TS</a:t>
            </a:r>
          </a:p>
        </p:txBody>
      </p:sp>
      <p:sp>
        <p:nvSpPr>
          <p:cNvPr id="328" name="Shape 328"/>
          <p:cNvSpPr txBox="1"/>
          <p:nvPr/>
        </p:nvSpPr>
        <p:spPr>
          <a:xfrm>
            <a:off y="0" x="0"/>
            <a:ext cy="2262000" cx="3696600"/>
          </a:xfrm>
          <a:prstGeom prst="rect">
            <a:avLst/>
          </a:prstGeom>
          <a:noFill/>
          <a:ln>
            <a:noFill/>
          </a:ln>
        </p:spPr>
        <p:txBody>
          <a:bodyPr bIns="91425" rIns="91425" lIns="91425" tIns="91425" anchor="ctr" anchorCtr="0">
            <a:noAutofit/>
          </a:bodyPr>
          <a:lstStyle/>
          <a:p>
            <a:pPr rtl="0" lvl="0">
              <a:spcBef>
                <a:spcPts val="0"/>
              </a:spcBef>
              <a:buNone/>
            </a:pPr>
            <a:r>
              <a:rPr lang="en">
                <a:solidFill>
                  <a:schemeClr val="dk1"/>
                </a:solidFill>
                <a:latin typeface="Calibri"/>
                <a:ea typeface="Calibri"/>
                <a:cs typeface="Calibri"/>
                <a:sym typeface="Calibri"/>
              </a:rPr>
              <a:t>Process : Shift from individual innovation to co-creation.</a:t>
            </a:r>
          </a:p>
          <a:p>
            <a:pPr rtl="0" lvl="0">
              <a:spcBef>
                <a:spcPts val="0"/>
              </a:spcBef>
              <a:buNone/>
            </a:pPr>
            <a:r>
              <a:rPr lang="en">
                <a:solidFill>
                  <a:schemeClr val="dk1"/>
                </a:solidFill>
                <a:latin typeface="Calibri"/>
                <a:ea typeface="Calibri"/>
                <a:cs typeface="Calibri"/>
                <a:sym typeface="Calibri"/>
              </a:rPr>
              <a:t>Comments being considered of high value,</a:t>
            </a:r>
          </a:p>
          <a:p>
            <a:pPr rtl="0" lvl="0">
              <a:spcBef>
                <a:spcPts val="0"/>
              </a:spcBef>
              <a:buNone/>
            </a:pPr>
            <a:r>
              <a:t/>
            </a:r>
            <a:endParaRPr>
              <a:solidFill>
                <a:schemeClr val="dk1"/>
              </a:solidFill>
              <a:latin typeface="Calibri"/>
              <a:ea typeface="Calibri"/>
              <a:cs typeface="Calibri"/>
              <a:sym typeface="Calibri"/>
            </a:endParaRPr>
          </a:p>
          <a:p>
            <a:pPr rtl="0" lvl="0">
              <a:spcBef>
                <a:spcPts val="0"/>
              </a:spcBef>
              <a:buNone/>
            </a:pPr>
            <a:r>
              <a:rPr b="1" lang="en">
                <a:solidFill>
                  <a:schemeClr val="dk1"/>
                </a:solidFill>
                <a:latin typeface="Calibri"/>
                <a:ea typeface="Calibri"/>
                <a:cs typeface="Calibri"/>
                <a:sym typeface="Calibri"/>
              </a:rPr>
              <a:t>Comments frequency ratio being a strong indicator of maturity (or lack of) a co-creation community.</a:t>
            </a:r>
          </a:p>
          <a:p>
            <a:pPr rtl="0" lvl="0">
              <a:spcBef>
                <a:spcPts val="0"/>
              </a:spcBef>
              <a:buNone/>
            </a:pPr>
            <a:r>
              <a:rPr b="1" lang="en">
                <a:solidFill>
                  <a:schemeClr val="dk1"/>
                </a:solidFill>
                <a:latin typeface="Calibri"/>
                <a:ea typeface="Calibri"/>
                <a:cs typeface="Calibri"/>
                <a:sym typeface="Calibri"/>
              </a:rPr>
              <a:t>Sustainability inputs being highly valued</a:t>
            </a:r>
          </a:p>
        </p:txBody>
      </p:sp>
      <p:sp>
        <p:nvSpPr>
          <p:cNvPr id="329" name="Shape 329"/>
          <p:cNvSpPr txBox="1"/>
          <p:nvPr/>
        </p:nvSpPr>
        <p:spPr>
          <a:xfrm>
            <a:off y="6503675" x="51100"/>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23 th 2014</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y="0" x="0"/>
          <a:ext cy="0" cx="0"/>
          <a:chOff y="0" x="0"/>
          <a:chExt cy="0" cx="0"/>
        </a:xfrm>
      </p:grpSpPr>
      <p:sp>
        <p:nvSpPr>
          <p:cNvPr id="334" name="Shape 334"/>
          <p:cNvSpPr/>
          <p:nvPr/>
        </p:nvSpPr>
        <p:spPr>
          <a:xfrm>
            <a:off y="4178125" x="1548900"/>
            <a:ext cy="1420800" cx="1511100"/>
          </a:xfrm>
          <a:prstGeom prst="ellipse">
            <a:avLst/>
          </a:prstGeom>
          <a:noFill/>
          <a:ln w="19050" cap="flat">
            <a:solidFill>
              <a:srgbClr val="FF0000"/>
            </a:solidFill>
            <a:prstDash val="dashDot"/>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335" name="Shape 335"/>
          <p:cNvSpPr/>
          <p:nvPr/>
        </p:nvSpPr>
        <p:spPr>
          <a:xfrm>
            <a:off y="2669225" x="3778900"/>
            <a:ext cy="2111699" cx="2249400"/>
          </a:xfrm>
          <a:prstGeom prst="ellipse">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336" name="Shape 336"/>
          <p:cNvCxnSpPr>
            <a:stCxn id="335" idx="0"/>
          </p:cNvCxnSpPr>
          <p:nvPr/>
        </p:nvCxnSpPr>
        <p:spPr>
          <a:xfrm rot="10800000">
            <a:off y="1929425" x="4898500"/>
            <a:ext cy="739800" cx="5100"/>
          </a:xfrm>
          <a:prstGeom prst="straightConnector1">
            <a:avLst/>
          </a:prstGeom>
          <a:noFill/>
          <a:ln w="19050" cap="flat">
            <a:solidFill>
              <a:schemeClr val="dk2"/>
            </a:solidFill>
            <a:prstDash val="solid"/>
            <a:round/>
            <a:headEnd w="lg" len="lg" type="none"/>
            <a:tailEnd w="lg" len="lg" type="none"/>
          </a:ln>
        </p:spPr>
      </p:cxnSp>
      <p:sp>
        <p:nvSpPr>
          <p:cNvPr id="337" name="Shape 337"/>
          <p:cNvSpPr txBox="1"/>
          <p:nvPr/>
        </p:nvSpPr>
        <p:spPr>
          <a:xfrm>
            <a:off y="1019700" x="4111300"/>
            <a:ext cy="849900" cx="1459499"/>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1</a:t>
            </a:r>
          </a:p>
          <a:p>
            <a:pPr algn="ctr" rtl="0" lvl="0">
              <a:spcBef>
                <a:spcPts val="0"/>
              </a:spcBef>
              <a:buNone/>
            </a:pPr>
            <a:r>
              <a:rPr sz="1200" lang="en">
                <a:latin typeface="Calibri"/>
                <a:ea typeface="Calibri"/>
                <a:cs typeface="Calibri"/>
                <a:sym typeface="Calibri"/>
              </a:rPr>
              <a:t>DOPPLER EFFECT</a:t>
            </a:r>
          </a:p>
          <a:p>
            <a:pPr algn="ctr" rtl="0" lvl="0">
              <a:spcBef>
                <a:spcPts val="0"/>
              </a:spcBef>
              <a:buNone/>
            </a:pPr>
            <a:r>
              <a:rPr sz="1000" lang="en">
                <a:latin typeface="Calibri"/>
                <a:ea typeface="Calibri"/>
                <a:cs typeface="Calibri"/>
                <a:sym typeface="Calibri"/>
              </a:rPr>
              <a:t>3 Parts on the curve</a:t>
            </a:r>
          </a:p>
          <a:p>
            <a:pPr algn="ctr" rtl="0" lvl="0">
              <a:spcBef>
                <a:spcPts val="0"/>
              </a:spcBef>
              <a:buNone/>
            </a:pPr>
            <a:r>
              <a:rPr sz="1000" lang="en">
                <a:solidFill>
                  <a:srgbClr val="0000FF"/>
                </a:solidFill>
                <a:latin typeface="Calibri"/>
                <a:ea typeface="Calibri"/>
                <a:cs typeface="Calibri"/>
                <a:sym typeface="Calibri"/>
              </a:rPr>
              <a:t>Blue</a:t>
            </a:r>
            <a:r>
              <a:rPr sz="1000" lang="en">
                <a:latin typeface="Calibri"/>
                <a:ea typeface="Calibri"/>
                <a:cs typeface="Calibri"/>
                <a:sym typeface="Calibri"/>
              </a:rPr>
              <a:t> to </a:t>
            </a:r>
            <a:r>
              <a:rPr sz="1000" lang="en">
                <a:solidFill>
                  <a:srgbClr val="FF0000"/>
                </a:solidFill>
                <a:latin typeface="Calibri"/>
                <a:ea typeface="Calibri"/>
                <a:cs typeface="Calibri"/>
                <a:sym typeface="Calibri"/>
              </a:rPr>
              <a:t>Red</a:t>
            </a:r>
            <a:r>
              <a:rPr sz="1000" lang="en">
                <a:latin typeface="Calibri"/>
                <a:ea typeface="Calibri"/>
                <a:cs typeface="Calibri"/>
                <a:sym typeface="Calibri"/>
              </a:rPr>
              <a:t> shift</a:t>
            </a:r>
          </a:p>
        </p:txBody>
      </p:sp>
      <p:cxnSp>
        <p:nvCxnSpPr>
          <p:cNvPr id="338" name="Shape 338"/>
          <p:cNvCxnSpPr/>
          <p:nvPr/>
        </p:nvCxnSpPr>
        <p:spPr>
          <a:xfrm flipH="1">
            <a:off y="4159575" x="3089175"/>
            <a:ext cy="468000" cx="824699"/>
          </a:xfrm>
          <a:prstGeom prst="straightConnector1">
            <a:avLst/>
          </a:prstGeom>
          <a:noFill/>
          <a:ln w="19050" cap="flat">
            <a:solidFill>
              <a:schemeClr val="dk2"/>
            </a:solidFill>
            <a:prstDash val="solid"/>
            <a:round/>
            <a:headEnd w="lg" len="lg" type="none"/>
            <a:tailEnd w="lg" len="lg" type="none"/>
          </a:ln>
        </p:spPr>
      </p:cxnSp>
      <p:cxnSp>
        <p:nvCxnSpPr>
          <p:cNvPr id="339" name="Shape 339"/>
          <p:cNvCxnSpPr/>
          <p:nvPr/>
        </p:nvCxnSpPr>
        <p:spPr>
          <a:xfrm rot="10800000" flipH="1">
            <a:off y="2841600" x="5888275"/>
            <a:ext cy="377399" cx="614999"/>
          </a:xfrm>
          <a:prstGeom prst="straightConnector1">
            <a:avLst/>
          </a:prstGeom>
          <a:noFill/>
          <a:ln w="19050" cap="flat">
            <a:solidFill>
              <a:schemeClr val="dk2"/>
            </a:solidFill>
            <a:prstDash val="solid"/>
            <a:round/>
            <a:headEnd w="lg" len="lg" type="none"/>
            <a:tailEnd w="lg" len="lg" type="none"/>
          </a:ln>
        </p:spPr>
      </p:cxnSp>
      <p:sp>
        <p:nvSpPr>
          <p:cNvPr id="340" name="Shape 340"/>
          <p:cNvSpPr txBox="1"/>
          <p:nvPr/>
        </p:nvSpPr>
        <p:spPr>
          <a:xfrm>
            <a:off y="2031825" x="6473075"/>
            <a:ext cy="849900" cx="1459499"/>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2</a:t>
            </a:r>
          </a:p>
          <a:p>
            <a:pPr algn="ctr" rtl="0" lvl="0">
              <a:spcBef>
                <a:spcPts val="0"/>
              </a:spcBef>
              <a:buNone/>
            </a:pPr>
            <a:r>
              <a:rPr sz="1200" lang="en">
                <a:latin typeface="Calibri"/>
                <a:ea typeface="Calibri"/>
                <a:cs typeface="Calibri"/>
                <a:sym typeface="Calibri"/>
              </a:rPr>
              <a:t>NO COMMENT</a:t>
            </a:r>
          </a:p>
          <a:p>
            <a:pPr algn="ctr" rtl="0" lvl="0">
              <a:spcBef>
                <a:spcPts val="0"/>
              </a:spcBef>
              <a:buNone/>
            </a:pPr>
            <a:r>
              <a:rPr sz="1100" lang="en">
                <a:solidFill>
                  <a:srgbClr val="0000FF"/>
                </a:solidFill>
                <a:latin typeface="Calibri"/>
                <a:ea typeface="Calibri"/>
                <a:cs typeface="Calibri"/>
                <a:sym typeface="Calibri"/>
              </a:rPr>
              <a:t>Qualified</a:t>
            </a:r>
            <a:r>
              <a:rPr sz="1100" lang="en">
                <a:latin typeface="Calibri"/>
                <a:ea typeface="Calibri"/>
                <a:cs typeface="Calibri"/>
                <a:sym typeface="Calibri"/>
              </a:rPr>
              <a:t> inputs</a:t>
            </a:r>
          </a:p>
          <a:p>
            <a:pPr algn="ctr" rtl="0" lvl="0">
              <a:spcBef>
                <a:spcPts val="0"/>
              </a:spcBef>
              <a:buNone/>
            </a:pPr>
            <a:r>
              <a:rPr sz="1100" lang="en">
                <a:latin typeface="Calibri"/>
                <a:ea typeface="Calibri"/>
                <a:cs typeface="Calibri"/>
                <a:sym typeface="Calibri"/>
              </a:rPr>
              <a:t>Valuation</a:t>
            </a:r>
          </a:p>
        </p:txBody>
      </p:sp>
      <p:sp>
        <p:nvSpPr>
          <p:cNvPr id="341" name="Shape 341"/>
          <p:cNvSpPr txBox="1"/>
          <p:nvPr/>
        </p:nvSpPr>
        <p:spPr>
          <a:xfrm>
            <a:off y="4328775" x="6747200"/>
            <a:ext cy="849900" cx="1869299"/>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3</a:t>
            </a:r>
          </a:p>
          <a:p>
            <a:pPr algn="ctr" rtl="0" lvl="0">
              <a:spcBef>
                <a:spcPts val="0"/>
              </a:spcBef>
              <a:buNone/>
            </a:pPr>
            <a:r>
              <a:rPr sz="1200" lang="en">
                <a:latin typeface="Calibri"/>
                <a:ea typeface="Calibri"/>
                <a:cs typeface="Calibri"/>
                <a:sym typeface="Calibri"/>
              </a:rPr>
              <a:t>ECHOES</a:t>
            </a:r>
          </a:p>
          <a:p>
            <a:pPr algn="ctr" rtl="0" lvl="0">
              <a:spcBef>
                <a:spcPts val="0"/>
              </a:spcBef>
              <a:buNone/>
            </a:pPr>
            <a:r>
              <a:rPr sz="1100" lang="en">
                <a:solidFill>
                  <a:srgbClr val="0000FF"/>
                </a:solidFill>
                <a:latin typeface="Calibri"/>
                <a:ea typeface="Calibri"/>
                <a:cs typeface="Calibri"/>
                <a:sym typeface="Calibri"/>
              </a:rPr>
              <a:t>Bouncing</a:t>
            </a:r>
            <a:r>
              <a:rPr sz="1100" lang="en">
                <a:solidFill>
                  <a:schemeClr val="dk1"/>
                </a:solidFill>
                <a:latin typeface="Calibri"/>
                <a:ea typeface="Calibri"/>
                <a:cs typeface="Calibri"/>
                <a:sym typeface="Calibri"/>
              </a:rPr>
              <a:t> Back </a:t>
            </a:r>
          </a:p>
          <a:p>
            <a:pPr algn="ctr" rtl="0" lvl="0">
              <a:spcBef>
                <a:spcPts val="0"/>
              </a:spcBef>
              <a:buNone/>
            </a:pPr>
            <a:r>
              <a:rPr sz="1100" lang="en">
                <a:solidFill>
                  <a:schemeClr val="dk1"/>
                </a:solidFill>
                <a:latin typeface="Calibri"/>
                <a:ea typeface="Calibri"/>
                <a:cs typeface="Calibri"/>
                <a:sym typeface="Calibri"/>
              </a:rPr>
              <a:t>Value</a:t>
            </a:r>
          </a:p>
          <a:p>
            <a:pPr algn="ctr" rtl="0" lvl="0">
              <a:spcBef>
                <a:spcPts val="0"/>
              </a:spcBef>
              <a:buNone/>
            </a:pPr>
            <a:r>
              <a:t/>
            </a:r>
            <a:endParaRPr sz="1200">
              <a:latin typeface="Calibri"/>
              <a:ea typeface="Calibri"/>
              <a:cs typeface="Calibri"/>
              <a:sym typeface="Calibri"/>
            </a:endParaRPr>
          </a:p>
        </p:txBody>
      </p:sp>
      <p:cxnSp>
        <p:nvCxnSpPr>
          <p:cNvPr id="342" name="Shape 342"/>
          <p:cNvCxnSpPr/>
          <p:nvPr/>
        </p:nvCxnSpPr>
        <p:spPr>
          <a:xfrm>
            <a:off y="4218775" x="5888275"/>
            <a:ext cy="469799" cx="889800"/>
          </a:xfrm>
          <a:prstGeom prst="straightConnector1">
            <a:avLst/>
          </a:prstGeom>
          <a:noFill/>
          <a:ln w="19050" cap="flat">
            <a:solidFill>
              <a:schemeClr val="dk2"/>
            </a:solidFill>
            <a:prstDash val="solid"/>
            <a:round/>
            <a:headEnd w="lg" len="lg" type="none"/>
            <a:tailEnd w="lg" len="lg" type="none"/>
          </a:ln>
        </p:spPr>
      </p:cxnSp>
      <p:cxnSp>
        <p:nvCxnSpPr>
          <p:cNvPr id="343" name="Shape 343"/>
          <p:cNvCxnSpPr>
            <a:endCxn id="344" idx="0"/>
          </p:cNvCxnSpPr>
          <p:nvPr/>
        </p:nvCxnSpPr>
        <p:spPr>
          <a:xfrm flipH="1">
            <a:off y="4817050" x="4933275"/>
            <a:ext cy="763500" cx="5700"/>
          </a:xfrm>
          <a:prstGeom prst="straightConnector1">
            <a:avLst/>
          </a:prstGeom>
          <a:noFill/>
          <a:ln w="19050" cap="flat">
            <a:solidFill>
              <a:schemeClr val="dk2"/>
            </a:solidFill>
            <a:prstDash val="solid"/>
            <a:round/>
            <a:headEnd w="lg" len="lg" type="none"/>
            <a:tailEnd w="lg" len="lg" type="none"/>
          </a:ln>
        </p:spPr>
      </p:cxnSp>
      <p:sp>
        <p:nvSpPr>
          <p:cNvPr id="344" name="Shape 344"/>
          <p:cNvSpPr txBox="1"/>
          <p:nvPr/>
        </p:nvSpPr>
        <p:spPr>
          <a:xfrm>
            <a:off y="5580550" x="3808575"/>
            <a:ext cy="849900" cx="2249400"/>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4</a:t>
            </a:r>
          </a:p>
          <a:p>
            <a:pPr algn="ctr" rtl="0" lvl="0">
              <a:spcBef>
                <a:spcPts val="0"/>
              </a:spcBef>
              <a:buNone/>
            </a:pPr>
            <a:r>
              <a:rPr sz="1200" lang="en">
                <a:latin typeface="Calibri"/>
                <a:ea typeface="Calibri"/>
                <a:cs typeface="Calibri"/>
                <a:sym typeface="Calibri"/>
              </a:rPr>
              <a:t>PURPLE ECHOES</a:t>
            </a:r>
          </a:p>
          <a:p>
            <a:pPr algn="ctr" rtl="0" lvl="0">
              <a:spcBef>
                <a:spcPts val="0"/>
              </a:spcBef>
              <a:buNone/>
            </a:pPr>
            <a:r>
              <a:rPr b="1" sz="1100" lang="en">
                <a:solidFill>
                  <a:srgbClr val="0000FF"/>
                </a:solidFill>
                <a:latin typeface="Calibri"/>
                <a:ea typeface="Calibri"/>
                <a:cs typeface="Calibri"/>
                <a:sym typeface="Calibri"/>
              </a:rPr>
              <a:t>Fractal </a:t>
            </a:r>
            <a:r>
              <a:rPr b="1" sz="1100" lang="en">
                <a:solidFill>
                  <a:srgbClr val="FF0000"/>
                </a:solidFill>
                <a:latin typeface="Calibri"/>
                <a:ea typeface="Calibri"/>
                <a:cs typeface="Calibri"/>
                <a:sym typeface="Calibri"/>
              </a:rPr>
              <a:t>Trading</a:t>
            </a:r>
            <a:r>
              <a:rPr sz="1200" lang="en">
                <a:solidFill>
                  <a:srgbClr val="FF0000"/>
                </a:solidFill>
                <a:latin typeface="Calibri"/>
                <a:ea typeface="Calibri"/>
                <a:cs typeface="Calibri"/>
                <a:sym typeface="Calibri"/>
              </a:rPr>
              <a:t> </a:t>
            </a:r>
          </a:p>
          <a:p>
            <a:pPr algn="ctr" rtl="0" lvl="0">
              <a:spcBef>
                <a:spcPts val="0"/>
              </a:spcBef>
              <a:buNone/>
            </a:pPr>
            <a:r>
              <a:t/>
            </a:r>
            <a:endParaRPr sz="1100">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345" name="Shape 345"/>
          <p:cNvSpPr txBox="1"/>
          <p:nvPr/>
        </p:nvSpPr>
        <p:spPr>
          <a:xfrm>
            <a:off y="4463575" x="1099750"/>
            <a:ext cy="849900" cx="2416799"/>
          </a:xfrm>
          <a:prstGeom prst="rect">
            <a:avLst/>
          </a:prstGeom>
          <a:noFill/>
          <a:ln>
            <a:noFill/>
          </a:ln>
        </p:spPr>
        <p:txBody>
          <a:bodyPr bIns="91425" rIns="91425" lIns="91425" tIns="91425" anchor="t" anchorCtr="0">
            <a:noAutofit/>
          </a:bodyPr>
          <a:lstStyle/>
          <a:p>
            <a:pPr algn="ctr" rtl="0" lvl="0">
              <a:spcBef>
                <a:spcPts val="0"/>
              </a:spcBef>
              <a:buNone/>
            </a:pPr>
            <a:r>
              <a:rPr sz="1200" lang="en">
                <a:solidFill>
                  <a:srgbClr val="0000FF"/>
                </a:solidFill>
                <a:latin typeface="Calibri"/>
                <a:ea typeface="Calibri"/>
                <a:cs typeface="Calibri"/>
                <a:sym typeface="Calibri"/>
              </a:rPr>
              <a:t>EPISODE 5</a:t>
            </a:r>
          </a:p>
          <a:p>
            <a:pPr algn="ctr" rtl="0">
              <a:spcBef>
                <a:spcPts val="0"/>
              </a:spcBef>
              <a:buNone/>
            </a:pPr>
            <a:r>
              <a:rPr b="1" lang="en">
                <a:latin typeface="Calibri"/>
                <a:ea typeface="Calibri"/>
                <a:cs typeface="Calibri"/>
                <a:sym typeface="Calibri"/>
              </a:rPr>
              <a:t>FM BREAK</a:t>
            </a:r>
          </a:p>
          <a:p>
            <a:pPr algn="ctr" rtl="0">
              <a:spcBef>
                <a:spcPts val="0"/>
              </a:spcBef>
              <a:buNone/>
            </a:pPr>
            <a:r>
              <a:rPr b="1" sz="1200" lang="en">
                <a:solidFill>
                  <a:srgbClr val="0000FF"/>
                </a:solidFill>
                <a:latin typeface="Calibri"/>
                <a:ea typeface="Calibri"/>
                <a:cs typeface="Calibri"/>
                <a:sym typeface="Calibri"/>
              </a:rPr>
              <a:t>Breaking</a:t>
            </a:r>
            <a:r>
              <a:rPr sz="1200" lang="en">
                <a:latin typeface="Calibri"/>
                <a:ea typeface="Calibri"/>
                <a:cs typeface="Calibri"/>
                <a:sym typeface="Calibri"/>
              </a:rPr>
              <a:t> Angles </a:t>
            </a:r>
          </a:p>
          <a:p>
            <a:pPr algn="ctr" rtl="0">
              <a:spcBef>
                <a:spcPts val="0"/>
              </a:spcBef>
              <a:buNone/>
            </a:pPr>
            <a:r>
              <a:rPr b="1" sz="1000" lang="en">
                <a:solidFill>
                  <a:srgbClr val="FF0000"/>
                </a:solidFill>
                <a:latin typeface="Calibri"/>
                <a:ea typeface="Calibri"/>
                <a:cs typeface="Calibri"/>
                <a:sym typeface="Calibri"/>
              </a:rPr>
              <a:t>HFT</a:t>
            </a:r>
            <a:r>
              <a:rPr b="1" sz="1000" lang="en">
                <a:latin typeface="Calibri"/>
                <a:ea typeface="Calibri"/>
                <a:cs typeface="Calibri"/>
                <a:sym typeface="Calibri"/>
              </a:rPr>
              <a:t> vs </a:t>
            </a:r>
            <a:r>
              <a:rPr b="1" sz="1000" lang="en">
                <a:solidFill>
                  <a:srgbClr val="0000FF"/>
                </a:solidFill>
                <a:latin typeface="Calibri"/>
                <a:ea typeface="Calibri"/>
                <a:cs typeface="Calibri"/>
                <a:sym typeface="Calibri"/>
              </a:rPr>
              <a:t>Soaking </a:t>
            </a:r>
            <a:r>
              <a:rPr b="1" sz="1000" lang="en">
                <a:latin typeface="Calibri"/>
                <a:ea typeface="Calibri"/>
                <a:cs typeface="Calibri"/>
                <a:sym typeface="Calibri"/>
              </a:rPr>
              <a:t>Time</a:t>
            </a:r>
          </a:p>
          <a:p>
            <a:pPr algn="ctr" rtl="0" lvl="0">
              <a:spcBef>
                <a:spcPts val="0"/>
              </a:spcBef>
              <a:buNone/>
            </a:pPr>
            <a:r>
              <a:t/>
            </a:r>
            <a:endParaRPr b="1" sz="1200">
              <a:latin typeface="Calibri"/>
              <a:ea typeface="Calibri"/>
              <a:cs typeface="Calibri"/>
              <a:sym typeface="Calibri"/>
            </a:endParaRPr>
          </a:p>
          <a:p>
            <a:pPr algn="ctr" rtl="0" lvl="0">
              <a:spcBef>
                <a:spcPts val="0"/>
              </a:spcBef>
              <a:buNone/>
            </a:pPr>
            <a:r>
              <a:t/>
            </a:r>
            <a:endParaRPr sz="1100">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cxnSp>
        <p:nvCxnSpPr>
          <p:cNvPr id="346" name="Shape 346"/>
          <p:cNvCxnSpPr/>
          <p:nvPr/>
        </p:nvCxnSpPr>
        <p:spPr>
          <a:xfrm rot="10800000">
            <a:off y="2609100" x="2884025"/>
            <a:ext cy="609899" cx="1039799"/>
          </a:xfrm>
          <a:prstGeom prst="straightConnector1">
            <a:avLst/>
          </a:prstGeom>
          <a:noFill/>
          <a:ln w="19050" cap="flat">
            <a:solidFill>
              <a:schemeClr val="dk2"/>
            </a:solidFill>
            <a:prstDash val="solid"/>
            <a:round/>
            <a:headEnd w="lg" len="lg" type="none"/>
            <a:tailEnd w="lg" len="lg" type="none"/>
          </a:ln>
        </p:spPr>
      </p:cxnSp>
      <p:sp>
        <p:nvSpPr>
          <p:cNvPr id="347" name="Shape 347"/>
          <p:cNvSpPr txBox="1"/>
          <p:nvPr/>
        </p:nvSpPr>
        <p:spPr>
          <a:xfrm>
            <a:off y="2121800" x="1099750"/>
            <a:ext cy="849900" cx="2099400"/>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6</a:t>
            </a:r>
          </a:p>
          <a:p>
            <a:pPr algn="ctr" rtl="0" lvl="0">
              <a:spcBef>
                <a:spcPts val="0"/>
              </a:spcBef>
              <a:buNone/>
            </a:pPr>
            <a:r>
              <a:rPr sz="1200" lang="en">
                <a:latin typeface="Calibri"/>
                <a:ea typeface="Calibri"/>
                <a:cs typeface="Calibri"/>
                <a:sym typeface="Calibri"/>
              </a:rPr>
              <a:t>Diver SHIFT i</a:t>
            </a: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348" name="Shape 348"/>
          <p:cNvSpPr txBox="1"/>
          <p:nvPr/>
        </p:nvSpPr>
        <p:spPr>
          <a:xfrm>
            <a:off y="3460569" x="4285000"/>
            <a:ext cy="376499" cx="1232099"/>
          </a:xfrm>
          <a:prstGeom prst="rect">
            <a:avLst/>
          </a:prstGeom>
          <a:noFill/>
          <a:ln>
            <a:noFill/>
          </a:ln>
        </p:spPr>
        <p:txBody>
          <a:bodyPr bIns="91425" rIns="91425" lIns="91425" tIns="91425" anchor="t" anchorCtr="0">
            <a:noAutofit/>
          </a:bodyPr>
          <a:lstStyle/>
          <a:p>
            <a:pPr rtl="0" lvl="0">
              <a:spcBef>
                <a:spcPts val="0"/>
              </a:spcBef>
              <a:buNone/>
            </a:pPr>
            <a:r>
              <a:rPr lang="en" i="1">
                <a:latin typeface="Calibri"/>
                <a:ea typeface="Calibri"/>
                <a:cs typeface="Calibri"/>
                <a:sym typeface="Calibri"/>
              </a:rPr>
              <a:t>VALUE</a:t>
            </a:r>
            <a:r>
              <a:rPr lang="en">
                <a:latin typeface="Calibri"/>
                <a:ea typeface="Calibri"/>
                <a:cs typeface="Calibri"/>
                <a:sym typeface="Calibri"/>
              </a:rPr>
              <a:t> </a:t>
            </a:r>
            <a:r>
              <a:rPr b="1" lang="en">
                <a:solidFill>
                  <a:srgbClr val="0000FF"/>
                </a:solidFill>
                <a:latin typeface="Calibri"/>
                <a:ea typeface="Calibri"/>
                <a:cs typeface="Calibri"/>
                <a:sym typeface="Calibri"/>
              </a:rPr>
              <a:t>SH</a:t>
            </a:r>
            <a:r>
              <a:rPr b="1" lang="en">
                <a:latin typeface="Calibri"/>
                <a:ea typeface="Calibri"/>
                <a:cs typeface="Calibri"/>
                <a:sym typeface="Calibri"/>
              </a:rPr>
              <a:t>IF</a:t>
            </a:r>
            <a:r>
              <a:rPr b="1" lang="en">
                <a:solidFill>
                  <a:srgbClr val="FF0000"/>
                </a:solidFill>
                <a:latin typeface="Calibri"/>
                <a:ea typeface="Calibri"/>
                <a:cs typeface="Calibri"/>
                <a:sym typeface="Calibri"/>
              </a:rPr>
              <a:t>TS</a:t>
            </a:r>
          </a:p>
        </p:txBody>
      </p:sp>
      <p:sp>
        <p:nvSpPr>
          <p:cNvPr id="349" name="Shape 349"/>
          <p:cNvSpPr txBox="1"/>
          <p:nvPr/>
        </p:nvSpPr>
        <p:spPr>
          <a:xfrm>
            <a:off y="0" x="0"/>
            <a:ext cy="2262000" cx="3696600"/>
          </a:xfrm>
          <a:prstGeom prst="rect">
            <a:avLst/>
          </a:prstGeom>
          <a:noFill/>
          <a:ln>
            <a:noFill/>
          </a:ln>
        </p:spPr>
        <p:txBody>
          <a:bodyPr bIns="91425" rIns="91425" lIns="91425" tIns="91425" anchor="ctr" anchorCtr="0">
            <a:noAutofit/>
          </a:bodyPr>
          <a:lstStyle/>
          <a:p>
            <a:pPr rtl="0" lvl="0">
              <a:spcBef>
                <a:spcPts val="0"/>
              </a:spcBef>
              <a:buNone/>
            </a:pPr>
            <a:r>
              <a:rPr lang="en">
                <a:solidFill>
                  <a:schemeClr val="dk1"/>
                </a:solidFill>
                <a:latin typeface="Calibri"/>
                <a:ea typeface="Calibri"/>
                <a:cs typeface="Calibri"/>
                <a:sym typeface="Calibri"/>
              </a:rPr>
              <a:t>Process : Shift from individual innovation to co-creation.</a:t>
            </a:r>
          </a:p>
          <a:p>
            <a:pPr rtl="0" lvl="0">
              <a:spcBef>
                <a:spcPts val="0"/>
              </a:spcBef>
              <a:buNone/>
            </a:pPr>
            <a:r>
              <a:rPr lang="en">
                <a:solidFill>
                  <a:schemeClr val="dk1"/>
                </a:solidFill>
                <a:latin typeface="Calibri"/>
                <a:ea typeface="Calibri"/>
                <a:cs typeface="Calibri"/>
                <a:sym typeface="Calibri"/>
              </a:rPr>
              <a:t>Comments being considered of high value,</a:t>
            </a:r>
          </a:p>
          <a:p>
            <a:pPr rtl="0" lvl="0">
              <a:spcBef>
                <a:spcPts val="0"/>
              </a:spcBef>
              <a:buNone/>
            </a:pPr>
            <a:r>
              <a:t/>
            </a:r>
            <a:endParaRPr>
              <a:solidFill>
                <a:schemeClr val="dk1"/>
              </a:solidFill>
              <a:latin typeface="Calibri"/>
              <a:ea typeface="Calibri"/>
              <a:cs typeface="Calibri"/>
              <a:sym typeface="Calibri"/>
            </a:endParaRPr>
          </a:p>
          <a:p>
            <a:pPr rtl="0" lvl="0">
              <a:spcBef>
                <a:spcPts val="0"/>
              </a:spcBef>
              <a:buNone/>
            </a:pPr>
            <a:r>
              <a:rPr b="1" lang="en">
                <a:solidFill>
                  <a:schemeClr val="dk1"/>
                </a:solidFill>
                <a:latin typeface="Calibri"/>
                <a:ea typeface="Calibri"/>
                <a:cs typeface="Calibri"/>
                <a:sym typeface="Calibri"/>
              </a:rPr>
              <a:t>Comments frequency ratio being a strong indicator of maturity (or lack of) a co-creation community.</a:t>
            </a:r>
          </a:p>
          <a:p>
            <a:pPr rtl="0" lvl="0">
              <a:spcBef>
                <a:spcPts val="0"/>
              </a:spcBef>
              <a:buNone/>
            </a:pPr>
            <a:r>
              <a:rPr b="1" lang="en">
                <a:solidFill>
                  <a:schemeClr val="dk1"/>
                </a:solidFill>
                <a:latin typeface="Calibri"/>
                <a:ea typeface="Calibri"/>
                <a:cs typeface="Calibri"/>
                <a:sym typeface="Calibri"/>
              </a:rPr>
              <a:t>Alternative standpoints echoes being also highly valued.</a:t>
            </a:r>
          </a:p>
        </p:txBody>
      </p:sp>
      <p:sp>
        <p:nvSpPr>
          <p:cNvPr id="350" name="Shape 350"/>
          <p:cNvSpPr txBox="1"/>
          <p:nvPr/>
        </p:nvSpPr>
        <p:spPr>
          <a:xfrm>
            <a:off y="6503675" x="51100"/>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23 th 2014</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y="0" x="0"/>
          <a:ext cy="0" cx="0"/>
          <a:chOff y="0" x="0"/>
          <a:chExt cy="0" cx="0"/>
        </a:xfrm>
      </p:grpSpPr>
      <p:sp>
        <p:nvSpPr>
          <p:cNvPr id="355" name="Shape 355"/>
          <p:cNvSpPr/>
          <p:nvPr/>
        </p:nvSpPr>
        <p:spPr>
          <a:xfrm>
            <a:off y="1746375" x="1440475"/>
            <a:ext cy="1420800" cx="1511100"/>
          </a:xfrm>
          <a:prstGeom prst="ellipse">
            <a:avLst/>
          </a:prstGeom>
          <a:noFill/>
          <a:ln w="19050" cap="flat">
            <a:solidFill>
              <a:srgbClr val="FF0000"/>
            </a:solidFill>
            <a:prstDash val="dashDot"/>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356" name="Shape 356"/>
          <p:cNvSpPr/>
          <p:nvPr/>
        </p:nvSpPr>
        <p:spPr>
          <a:xfrm>
            <a:off y="2669225" x="3778900"/>
            <a:ext cy="2111699" cx="2249400"/>
          </a:xfrm>
          <a:prstGeom prst="ellipse">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357" name="Shape 357"/>
          <p:cNvCxnSpPr>
            <a:stCxn id="356" idx="0"/>
          </p:cNvCxnSpPr>
          <p:nvPr/>
        </p:nvCxnSpPr>
        <p:spPr>
          <a:xfrm rot="10800000">
            <a:off y="1929425" x="4898500"/>
            <a:ext cy="739800" cx="5100"/>
          </a:xfrm>
          <a:prstGeom prst="straightConnector1">
            <a:avLst/>
          </a:prstGeom>
          <a:noFill/>
          <a:ln w="19050" cap="flat">
            <a:solidFill>
              <a:schemeClr val="dk2"/>
            </a:solidFill>
            <a:prstDash val="solid"/>
            <a:round/>
            <a:headEnd w="lg" len="lg" type="none"/>
            <a:tailEnd w="lg" len="lg" type="none"/>
          </a:ln>
        </p:spPr>
      </p:cxnSp>
      <p:sp>
        <p:nvSpPr>
          <p:cNvPr id="358" name="Shape 358"/>
          <p:cNvSpPr txBox="1"/>
          <p:nvPr/>
        </p:nvSpPr>
        <p:spPr>
          <a:xfrm>
            <a:off y="1019700" x="4111300"/>
            <a:ext cy="849900" cx="1459499"/>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1</a:t>
            </a:r>
          </a:p>
          <a:p>
            <a:pPr algn="ctr" rtl="0" lvl="0">
              <a:spcBef>
                <a:spcPts val="0"/>
              </a:spcBef>
              <a:buNone/>
            </a:pPr>
            <a:r>
              <a:rPr sz="1200" lang="en">
                <a:latin typeface="Calibri"/>
                <a:ea typeface="Calibri"/>
                <a:cs typeface="Calibri"/>
                <a:sym typeface="Calibri"/>
              </a:rPr>
              <a:t>DOPPLER EFFECT</a:t>
            </a:r>
          </a:p>
          <a:p>
            <a:pPr algn="ctr" rtl="0" lvl="0">
              <a:spcBef>
                <a:spcPts val="0"/>
              </a:spcBef>
              <a:buNone/>
            </a:pPr>
            <a:r>
              <a:rPr sz="1000" lang="en">
                <a:latin typeface="Calibri"/>
                <a:ea typeface="Calibri"/>
                <a:cs typeface="Calibri"/>
                <a:sym typeface="Calibri"/>
              </a:rPr>
              <a:t>3 Parts on the curve</a:t>
            </a:r>
          </a:p>
          <a:p>
            <a:pPr algn="ctr" rtl="0" lvl="0">
              <a:spcBef>
                <a:spcPts val="0"/>
              </a:spcBef>
              <a:buNone/>
            </a:pPr>
            <a:r>
              <a:rPr sz="1000" lang="en">
                <a:solidFill>
                  <a:srgbClr val="0000FF"/>
                </a:solidFill>
                <a:latin typeface="Calibri"/>
                <a:ea typeface="Calibri"/>
                <a:cs typeface="Calibri"/>
                <a:sym typeface="Calibri"/>
              </a:rPr>
              <a:t>Blue</a:t>
            </a:r>
            <a:r>
              <a:rPr sz="1000" lang="en">
                <a:latin typeface="Calibri"/>
                <a:ea typeface="Calibri"/>
                <a:cs typeface="Calibri"/>
                <a:sym typeface="Calibri"/>
              </a:rPr>
              <a:t> to </a:t>
            </a:r>
            <a:r>
              <a:rPr sz="1000" lang="en">
                <a:solidFill>
                  <a:srgbClr val="FF0000"/>
                </a:solidFill>
                <a:latin typeface="Calibri"/>
                <a:ea typeface="Calibri"/>
                <a:cs typeface="Calibri"/>
                <a:sym typeface="Calibri"/>
              </a:rPr>
              <a:t>Red</a:t>
            </a:r>
            <a:r>
              <a:rPr sz="1000" lang="en">
                <a:latin typeface="Calibri"/>
                <a:ea typeface="Calibri"/>
                <a:cs typeface="Calibri"/>
                <a:sym typeface="Calibri"/>
              </a:rPr>
              <a:t> shift</a:t>
            </a:r>
          </a:p>
        </p:txBody>
      </p:sp>
      <p:cxnSp>
        <p:nvCxnSpPr>
          <p:cNvPr id="359" name="Shape 359"/>
          <p:cNvCxnSpPr/>
          <p:nvPr/>
        </p:nvCxnSpPr>
        <p:spPr>
          <a:xfrm flipH="1">
            <a:off y="4219675" x="3111150"/>
            <a:ext cy="468000" cx="824699"/>
          </a:xfrm>
          <a:prstGeom prst="straightConnector1">
            <a:avLst/>
          </a:prstGeom>
          <a:noFill/>
          <a:ln w="19050" cap="flat">
            <a:solidFill>
              <a:schemeClr val="dk2"/>
            </a:solidFill>
            <a:prstDash val="solid"/>
            <a:round/>
            <a:headEnd w="lg" len="lg" type="none"/>
            <a:tailEnd w="lg" len="lg" type="none"/>
          </a:ln>
        </p:spPr>
      </p:cxnSp>
      <p:cxnSp>
        <p:nvCxnSpPr>
          <p:cNvPr id="360" name="Shape 360"/>
          <p:cNvCxnSpPr/>
          <p:nvPr/>
        </p:nvCxnSpPr>
        <p:spPr>
          <a:xfrm rot="10800000" flipH="1">
            <a:off y="2841600" x="5888275"/>
            <a:ext cy="377399" cx="614999"/>
          </a:xfrm>
          <a:prstGeom prst="straightConnector1">
            <a:avLst/>
          </a:prstGeom>
          <a:noFill/>
          <a:ln w="19050" cap="flat">
            <a:solidFill>
              <a:schemeClr val="dk2"/>
            </a:solidFill>
            <a:prstDash val="solid"/>
            <a:round/>
            <a:headEnd w="lg" len="lg" type="none"/>
            <a:tailEnd w="lg" len="lg" type="none"/>
          </a:ln>
        </p:spPr>
      </p:cxnSp>
      <p:sp>
        <p:nvSpPr>
          <p:cNvPr id="361" name="Shape 361"/>
          <p:cNvSpPr txBox="1"/>
          <p:nvPr/>
        </p:nvSpPr>
        <p:spPr>
          <a:xfrm>
            <a:off y="2031825" x="6473075"/>
            <a:ext cy="849900" cx="1459499"/>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2</a:t>
            </a:r>
          </a:p>
          <a:p>
            <a:pPr algn="ctr" rtl="0" lvl="0">
              <a:spcBef>
                <a:spcPts val="0"/>
              </a:spcBef>
              <a:buNone/>
            </a:pPr>
            <a:r>
              <a:rPr sz="1200" lang="en">
                <a:latin typeface="Calibri"/>
                <a:ea typeface="Calibri"/>
                <a:cs typeface="Calibri"/>
                <a:sym typeface="Calibri"/>
              </a:rPr>
              <a:t>NO COMMENT</a:t>
            </a:r>
          </a:p>
          <a:p>
            <a:pPr algn="ctr" rtl="0" lvl="0">
              <a:spcBef>
                <a:spcPts val="0"/>
              </a:spcBef>
              <a:buNone/>
            </a:pPr>
            <a:r>
              <a:rPr sz="1100" lang="en">
                <a:solidFill>
                  <a:srgbClr val="0000FF"/>
                </a:solidFill>
                <a:latin typeface="Calibri"/>
                <a:ea typeface="Calibri"/>
                <a:cs typeface="Calibri"/>
                <a:sym typeface="Calibri"/>
              </a:rPr>
              <a:t>Qualified</a:t>
            </a:r>
            <a:r>
              <a:rPr sz="1100" lang="en">
                <a:latin typeface="Calibri"/>
                <a:ea typeface="Calibri"/>
                <a:cs typeface="Calibri"/>
                <a:sym typeface="Calibri"/>
              </a:rPr>
              <a:t> inputs</a:t>
            </a:r>
          </a:p>
          <a:p>
            <a:pPr algn="ctr" rtl="0" lvl="0">
              <a:spcBef>
                <a:spcPts val="0"/>
              </a:spcBef>
              <a:buNone/>
            </a:pPr>
            <a:r>
              <a:rPr sz="1100" lang="en">
                <a:latin typeface="Calibri"/>
                <a:ea typeface="Calibri"/>
                <a:cs typeface="Calibri"/>
                <a:sym typeface="Calibri"/>
              </a:rPr>
              <a:t>Valuation</a:t>
            </a:r>
          </a:p>
        </p:txBody>
      </p:sp>
      <p:sp>
        <p:nvSpPr>
          <p:cNvPr id="362" name="Shape 362"/>
          <p:cNvSpPr txBox="1"/>
          <p:nvPr/>
        </p:nvSpPr>
        <p:spPr>
          <a:xfrm>
            <a:off y="4328775" x="6747200"/>
            <a:ext cy="849900" cx="1869299"/>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3</a:t>
            </a:r>
          </a:p>
          <a:p>
            <a:pPr algn="ctr" rtl="0" lvl="0">
              <a:spcBef>
                <a:spcPts val="0"/>
              </a:spcBef>
              <a:buNone/>
            </a:pPr>
            <a:r>
              <a:rPr sz="1200" lang="en">
                <a:latin typeface="Calibri"/>
                <a:ea typeface="Calibri"/>
                <a:cs typeface="Calibri"/>
                <a:sym typeface="Calibri"/>
              </a:rPr>
              <a:t>ECHOES</a:t>
            </a:r>
          </a:p>
          <a:p>
            <a:pPr algn="ctr" rtl="0" lvl="0">
              <a:spcBef>
                <a:spcPts val="0"/>
              </a:spcBef>
              <a:buNone/>
            </a:pPr>
            <a:r>
              <a:rPr sz="1100" lang="en">
                <a:solidFill>
                  <a:schemeClr val="dk1"/>
                </a:solidFill>
                <a:latin typeface="Calibri"/>
                <a:ea typeface="Calibri"/>
                <a:cs typeface="Calibri"/>
                <a:sym typeface="Calibri"/>
              </a:rPr>
              <a:t>Bouncing Back </a:t>
            </a:r>
          </a:p>
          <a:p>
            <a:pPr algn="ctr" rtl="0" lvl="0">
              <a:spcBef>
                <a:spcPts val="0"/>
              </a:spcBef>
              <a:buNone/>
            </a:pPr>
            <a:r>
              <a:rPr sz="1100" lang="en">
                <a:solidFill>
                  <a:schemeClr val="dk1"/>
                </a:solidFill>
                <a:latin typeface="Calibri"/>
                <a:ea typeface="Calibri"/>
                <a:cs typeface="Calibri"/>
                <a:sym typeface="Calibri"/>
              </a:rPr>
              <a:t>Value</a:t>
            </a:r>
          </a:p>
          <a:p>
            <a:pPr algn="ctr" rtl="0" lvl="0">
              <a:spcBef>
                <a:spcPts val="0"/>
              </a:spcBef>
              <a:buNone/>
            </a:pPr>
            <a:r>
              <a:t/>
            </a:r>
            <a:endParaRPr sz="1200">
              <a:latin typeface="Calibri"/>
              <a:ea typeface="Calibri"/>
              <a:cs typeface="Calibri"/>
              <a:sym typeface="Calibri"/>
            </a:endParaRPr>
          </a:p>
        </p:txBody>
      </p:sp>
      <p:cxnSp>
        <p:nvCxnSpPr>
          <p:cNvPr id="363" name="Shape 363"/>
          <p:cNvCxnSpPr/>
          <p:nvPr/>
        </p:nvCxnSpPr>
        <p:spPr>
          <a:xfrm>
            <a:off y="4218775" x="5888275"/>
            <a:ext cy="469799" cx="889800"/>
          </a:xfrm>
          <a:prstGeom prst="straightConnector1">
            <a:avLst/>
          </a:prstGeom>
          <a:noFill/>
          <a:ln w="19050" cap="flat">
            <a:solidFill>
              <a:schemeClr val="dk2"/>
            </a:solidFill>
            <a:prstDash val="solid"/>
            <a:round/>
            <a:headEnd w="lg" len="lg" type="none"/>
            <a:tailEnd w="lg" len="lg" type="none"/>
          </a:ln>
        </p:spPr>
      </p:cxnSp>
      <p:cxnSp>
        <p:nvCxnSpPr>
          <p:cNvPr id="364" name="Shape 364"/>
          <p:cNvCxnSpPr>
            <a:endCxn id="365" idx="0"/>
          </p:cNvCxnSpPr>
          <p:nvPr/>
        </p:nvCxnSpPr>
        <p:spPr>
          <a:xfrm flipH="1">
            <a:off y="4817050" x="4933275"/>
            <a:ext cy="763500" cx="5700"/>
          </a:xfrm>
          <a:prstGeom prst="straightConnector1">
            <a:avLst/>
          </a:prstGeom>
          <a:noFill/>
          <a:ln w="19050" cap="flat">
            <a:solidFill>
              <a:schemeClr val="dk2"/>
            </a:solidFill>
            <a:prstDash val="solid"/>
            <a:round/>
            <a:headEnd w="lg" len="lg" type="none"/>
            <a:tailEnd w="lg" len="lg" type="none"/>
          </a:ln>
        </p:spPr>
      </p:cxnSp>
      <p:sp>
        <p:nvSpPr>
          <p:cNvPr id="365" name="Shape 365"/>
          <p:cNvSpPr txBox="1"/>
          <p:nvPr/>
        </p:nvSpPr>
        <p:spPr>
          <a:xfrm>
            <a:off y="5580550" x="3808575"/>
            <a:ext cy="849900" cx="2249400"/>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4</a:t>
            </a:r>
          </a:p>
          <a:p>
            <a:pPr algn="ctr" rtl="0" lvl="0">
              <a:spcBef>
                <a:spcPts val="0"/>
              </a:spcBef>
              <a:buNone/>
            </a:pPr>
            <a:r>
              <a:rPr sz="1200" lang="en">
                <a:latin typeface="Calibri"/>
                <a:ea typeface="Calibri"/>
                <a:cs typeface="Calibri"/>
                <a:sym typeface="Calibri"/>
              </a:rPr>
              <a:t>PURPLE ECHOES</a:t>
            </a:r>
          </a:p>
          <a:p>
            <a:pPr algn="ctr" rtl="0" lvl="0">
              <a:spcBef>
                <a:spcPts val="0"/>
              </a:spcBef>
              <a:buNone/>
            </a:pPr>
            <a:r>
              <a:rPr b="1" sz="1100" lang="en">
                <a:solidFill>
                  <a:srgbClr val="0000FF"/>
                </a:solidFill>
                <a:latin typeface="Calibri"/>
                <a:ea typeface="Calibri"/>
                <a:cs typeface="Calibri"/>
                <a:sym typeface="Calibri"/>
              </a:rPr>
              <a:t>Fractal </a:t>
            </a:r>
            <a:r>
              <a:rPr b="1" sz="1100" lang="en">
                <a:solidFill>
                  <a:srgbClr val="FF0000"/>
                </a:solidFill>
                <a:latin typeface="Calibri"/>
                <a:ea typeface="Calibri"/>
                <a:cs typeface="Calibri"/>
                <a:sym typeface="Calibri"/>
              </a:rPr>
              <a:t>Trading</a:t>
            </a:r>
            <a:r>
              <a:rPr sz="1200" lang="en">
                <a:solidFill>
                  <a:srgbClr val="FF0000"/>
                </a:solidFill>
                <a:latin typeface="Calibri"/>
                <a:ea typeface="Calibri"/>
                <a:cs typeface="Calibri"/>
                <a:sym typeface="Calibri"/>
              </a:rPr>
              <a:t> </a:t>
            </a:r>
          </a:p>
          <a:p>
            <a:pPr algn="ctr" rtl="0" lvl="0">
              <a:spcBef>
                <a:spcPts val="0"/>
              </a:spcBef>
              <a:buNone/>
            </a:pPr>
            <a:r>
              <a:t/>
            </a:r>
            <a:endParaRPr sz="1100">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366" name="Shape 366"/>
          <p:cNvSpPr txBox="1"/>
          <p:nvPr/>
        </p:nvSpPr>
        <p:spPr>
          <a:xfrm>
            <a:off y="4463575" x="1099750"/>
            <a:ext cy="849900" cx="2416799"/>
          </a:xfrm>
          <a:prstGeom prst="rect">
            <a:avLst/>
          </a:prstGeom>
          <a:noFill/>
          <a:ln>
            <a:noFill/>
          </a:ln>
        </p:spPr>
        <p:txBody>
          <a:bodyPr bIns="91425" rIns="91425" lIns="91425" tIns="91425" anchor="t" anchorCtr="0">
            <a:noAutofit/>
          </a:bodyPr>
          <a:lstStyle/>
          <a:p>
            <a:pPr algn="ctr" rtl="0" lvl="0">
              <a:spcBef>
                <a:spcPts val="0"/>
              </a:spcBef>
              <a:buNone/>
            </a:pPr>
            <a:r>
              <a:rPr sz="1000" lang="en">
                <a:solidFill>
                  <a:srgbClr val="0000FF"/>
                </a:solidFill>
                <a:latin typeface="Calibri"/>
                <a:ea typeface="Calibri"/>
                <a:cs typeface="Calibri"/>
                <a:sym typeface="Calibri"/>
              </a:rPr>
              <a:t>EPISODE 5</a:t>
            </a:r>
          </a:p>
          <a:p>
            <a:pPr algn="ctr" rtl="0" lvl="0">
              <a:spcBef>
                <a:spcPts val="0"/>
              </a:spcBef>
              <a:buNone/>
            </a:pPr>
            <a:r>
              <a:rPr sz="1200" lang="en">
                <a:latin typeface="Calibri"/>
                <a:ea typeface="Calibri"/>
                <a:cs typeface="Calibri"/>
                <a:sym typeface="Calibri"/>
              </a:rPr>
              <a:t>FM BREAK</a:t>
            </a:r>
          </a:p>
          <a:p>
            <a:pPr algn="ctr" rtl="0" lvl="0">
              <a:spcBef>
                <a:spcPts val="0"/>
              </a:spcBef>
              <a:buNone/>
            </a:pPr>
            <a:r>
              <a:rPr sz="1100" lang="en">
                <a:latin typeface="Calibri"/>
                <a:ea typeface="Calibri"/>
                <a:cs typeface="Calibri"/>
                <a:sym typeface="Calibri"/>
              </a:rPr>
              <a:t>Breaking angles </a:t>
            </a:r>
          </a:p>
          <a:p>
            <a:pPr algn="ctr" rtl="0" lvl="0">
              <a:spcBef>
                <a:spcPts val="0"/>
              </a:spcBef>
              <a:buNone/>
            </a:pPr>
            <a:r>
              <a:rPr b="1" sz="1000" lang="en">
                <a:solidFill>
                  <a:srgbClr val="FF0000"/>
                </a:solidFill>
                <a:latin typeface="Calibri"/>
                <a:ea typeface="Calibri"/>
                <a:cs typeface="Calibri"/>
                <a:sym typeface="Calibri"/>
              </a:rPr>
              <a:t>HFT</a:t>
            </a:r>
            <a:r>
              <a:rPr b="1" sz="1000" lang="en">
                <a:latin typeface="Calibri"/>
                <a:ea typeface="Calibri"/>
                <a:cs typeface="Calibri"/>
                <a:sym typeface="Calibri"/>
              </a:rPr>
              <a:t> vs </a:t>
            </a:r>
            <a:r>
              <a:rPr b="1" sz="1000" lang="en">
                <a:solidFill>
                  <a:srgbClr val="0000FF"/>
                </a:solidFill>
                <a:latin typeface="Calibri"/>
                <a:ea typeface="Calibri"/>
                <a:cs typeface="Calibri"/>
                <a:sym typeface="Calibri"/>
              </a:rPr>
              <a:t>Soaking </a:t>
            </a:r>
            <a:r>
              <a:rPr b="1" sz="1000" lang="en">
                <a:latin typeface="Calibri"/>
                <a:ea typeface="Calibri"/>
                <a:cs typeface="Calibri"/>
                <a:sym typeface="Calibri"/>
              </a:rPr>
              <a:t>Time</a:t>
            </a:r>
          </a:p>
          <a:p>
            <a:pPr algn="ctr" rtl="0" lvl="0">
              <a:spcBef>
                <a:spcPts val="0"/>
              </a:spcBef>
              <a:buNone/>
            </a:pPr>
            <a:r>
              <a:t/>
            </a:r>
            <a:endParaRPr b="1" sz="1200">
              <a:latin typeface="Calibri"/>
              <a:ea typeface="Calibri"/>
              <a:cs typeface="Calibri"/>
              <a:sym typeface="Calibri"/>
            </a:endParaRPr>
          </a:p>
          <a:p>
            <a:pPr algn="ctr" rtl="0" lvl="0">
              <a:spcBef>
                <a:spcPts val="0"/>
              </a:spcBef>
              <a:buNone/>
            </a:pPr>
            <a:r>
              <a:t/>
            </a:r>
            <a:endParaRPr sz="1100">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cxnSp>
        <p:nvCxnSpPr>
          <p:cNvPr id="367" name="Shape 367"/>
          <p:cNvCxnSpPr/>
          <p:nvPr/>
        </p:nvCxnSpPr>
        <p:spPr>
          <a:xfrm rot="10800000">
            <a:off y="2609100" x="2884025"/>
            <a:ext cy="609899" cx="1039799"/>
          </a:xfrm>
          <a:prstGeom prst="straightConnector1">
            <a:avLst/>
          </a:prstGeom>
          <a:noFill/>
          <a:ln w="19050" cap="flat">
            <a:solidFill>
              <a:schemeClr val="dk2"/>
            </a:solidFill>
            <a:prstDash val="solid"/>
            <a:round/>
            <a:headEnd w="lg" len="lg" type="none"/>
            <a:tailEnd w="lg" len="lg" type="none"/>
          </a:ln>
        </p:spPr>
      </p:cxnSp>
      <p:sp>
        <p:nvSpPr>
          <p:cNvPr id="368" name="Shape 368"/>
          <p:cNvSpPr txBox="1"/>
          <p:nvPr/>
        </p:nvSpPr>
        <p:spPr>
          <a:xfrm>
            <a:off y="1991700" x="1181075"/>
            <a:ext cy="849900" cx="2099400"/>
          </a:xfrm>
          <a:prstGeom prst="rect">
            <a:avLst/>
          </a:prstGeom>
          <a:noFill/>
          <a:ln>
            <a:noFill/>
          </a:ln>
        </p:spPr>
        <p:txBody>
          <a:bodyPr bIns="91425" rIns="91425" lIns="91425" tIns="91425" anchor="t" anchorCtr="0">
            <a:noAutofit/>
          </a:bodyPr>
          <a:lstStyle/>
          <a:p>
            <a:pPr algn="ctr" rtl="0" lvl="0">
              <a:spcBef>
                <a:spcPts val="0"/>
              </a:spcBef>
              <a:buNone/>
            </a:pPr>
            <a:r>
              <a:rPr sz="1200" lang="en">
                <a:solidFill>
                  <a:srgbClr val="0000FF"/>
                </a:solidFill>
                <a:latin typeface="Calibri"/>
                <a:ea typeface="Calibri"/>
                <a:cs typeface="Calibri"/>
                <a:sym typeface="Calibri"/>
              </a:rPr>
              <a:t>EPISODE 6</a:t>
            </a:r>
          </a:p>
          <a:p>
            <a:pPr algn="ctr" rtl="0">
              <a:spcBef>
                <a:spcPts val="0"/>
              </a:spcBef>
              <a:buNone/>
            </a:pPr>
            <a:r>
              <a:rPr b="1" lang="en">
                <a:latin typeface="Calibri"/>
                <a:ea typeface="Calibri"/>
                <a:cs typeface="Calibri"/>
                <a:sym typeface="Calibri"/>
              </a:rPr>
              <a:t>Diver SHIFT i</a:t>
            </a:r>
          </a:p>
          <a:p>
            <a:pPr algn="ctr" rtl="0" lvl="0">
              <a:spcBef>
                <a:spcPts val="0"/>
              </a:spcBef>
              <a:buNone/>
            </a:pPr>
            <a:r>
              <a:rPr b="1" sz="1200" lang="en">
                <a:solidFill>
                  <a:srgbClr val="FF0000"/>
                </a:solidFill>
                <a:latin typeface="Calibri"/>
                <a:ea typeface="Calibri"/>
                <a:cs typeface="Calibri"/>
                <a:sym typeface="Calibri"/>
              </a:rPr>
              <a:t>HFT</a:t>
            </a:r>
            <a:r>
              <a:rPr b="1" sz="1200" lang="en">
                <a:solidFill>
                  <a:schemeClr val="dk1"/>
                </a:solidFill>
                <a:latin typeface="Calibri"/>
                <a:ea typeface="Calibri"/>
                <a:cs typeface="Calibri"/>
                <a:sym typeface="Calibri"/>
              </a:rPr>
              <a:t> vs </a:t>
            </a:r>
            <a:r>
              <a:rPr b="1" sz="1200" lang="en">
                <a:solidFill>
                  <a:srgbClr val="0000FF"/>
                </a:solidFill>
                <a:latin typeface="Calibri"/>
                <a:ea typeface="Calibri"/>
                <a:cs typeface="Calibri"/>
                <a:sym typeface="Calibri"/>
              </a:rPr>
              <a:t>Soaking </a:t>
            </a:r>
            <a:r>
              <a:rPr b="1" sz="1200" lang="en">
                <a:solidFill>
                  <a:schemeClr val="dk1"/>
                </a:solidFill>
                <a:latin typeface="Calibri"/>
                <a:ea typeface="Calibri"/>
                <a:cs typeface="Calibri"/>
                <a:sym typeface="Calibri"/>
              </a:rPr>
              <a:t>Time</a:t>
            </a:r>
          </a:p>
          <a:p>
            <a:pPr algn="ctr" rtl="0" lvl="0">
              <a:spcBef>
                <a:spcPts val="0"/>
              </a:spcBef>
              <a:buClr>
                <a:schemeClr val="dk1"/>
              </a:buClr>
              <a:buSzPct val="91666"/>
              <a:buFont typeface="Arial"/>
              <a:buNone/>
            </a:pPr>
            <a:r>
              <a:rPr b="1" sz="1200" lang="en">
                <a:solidFill>
                  <a:srgbClr val="0000FF"/>
                </a:solidFill>
                <a:latin typeface="Calibri"/>
                <a:ea typeface="Calibri"/>
                <a:cs typeface="Calibri"/>
                <a:sym typeface="Calibri"/>
              </a:rPr>
              <a:t>Diversity ? </a:t>
            </a:r>
          </a:p>
          <a:p>
            <a:pPr algn="ctr" rtl="0" lvl="0">
              <a:spcBef>
                <a:spcPts val="0"/>
              </a:spcBef>
              <a:buClr>
                <a:schemeClr val="dk1"/>
              </a:buClr>
              <a:buFont typeface="Arial"/>
              <a:buNone/>
            </a:pPr>
            <a:r>
              <a:t/>
            </a:r>
            <a:endParaRPr b="1">
              <a:latin typeface="Calibri"/>
              <a:ea typeface="Calibri"/>
              <a:cs typeface="Calibri"/>
              <a:sym typeface="Calibri"/>
            </a:endParaRPr>
          </a:p>
          <a:p>
            <a:pPr algn="ctr" rtl="0" lvl="0">
              <a:spcBef>
                <a:spcPts val="0"/>
              </a:spcBef>
              <a:buNone/>
            </a:pPr>
            <a:r>
              <a:t/>
            </a:r>
            <a:endParaRPr>
              <a:latin typeface="Calibri"/>
              <a:ea typeface="Calibri"/>
              <a:cs typeface="Calibri"/>
              <a:sym typeface="Calibri"/>
            </a:endParaRPr>
          </a:p>
          <a:p>
            <a:pPr algn="ctr" rtl="0" lvl="0">
              <a:spcBef>
                <a:spcPts val="0"/>
              </a:spcBef>
              <a:buNone/>
            </a:pPr>
            <a:r>
              <a:t/>
            </a:r>
            <a:endParaRPr sz="1200">
              <a:latin typeface="Calibri"/>
              <a:ea typeface="Calibri"/>
              <a:cs typeface="Calibri"/>
              <a:sym typeface="Calibri"/>
            </a:endParaRPr>
          </a:p>
        </p:txBody>
      </p:sp>
      <p:sp>
        <p:nvSpPr>
          <p:cNvPr id="369" name="Shape 369"/>
          <p:cNvSpPr txBox="1"/>
          <p:nvPr/>
        </p:nvSpPr>
        <p:spPr>
          <a:xfrm>
            <a:off y="3460569" x="4285000"/>
            <a:ext cy="376499" cx="1232099"/>
          </a:xfrm>
          <a:prstGeom prst="rect">
            <a:avLst/>
          </a:prstGeom>
          <a:noFill/>
          <a:ln>
            <a:noFill/>
          </a:ln>
        </p:spPr>
        <p:txBody>
          <a:bodyPr bIns="91425" rIns="91425" lIns="91425" tIns="91425" anchor="t" anchorCtr="0">
            <a:noAutofit/>
          </a:bodyPr>
          <a:lstStyle/>
          <a:p>
            <a:pPr rtl="0" lvl="0">
              <a:spcBef>
                <a:spcPts val="0"/>
              </a:spcBef>
              <a:buNone/>
            </a:pPr>
            <a:r>
              <a:rPr lang="en" i="1">
                <a:latin typeface="Calibri"/>
                <a:ea typeface="Calibri"/>
                <a:cs typeface="Calibri"/>
                <a:sym typeface="Calibri"/>
              </a:rPr>
              <a:t>VALUE</a:t>
            </a:r>
            <a:r>
              <a:rPr lang="en">
                <a:latin typeface="Calibri"/>
                <a:ea typeface="Calibri"/>
                <a:cs typeface="Calibri"/>
                <a:sym typeface="Calibri"/>
              </a:rPr>
              <a:t> </a:t>
            </a:r>
            <a:r>
              <a:rPr b="1" lang="en">
                <a:solidFill>
                  <a:srgbClr val="0000FF"/>
                </a:solidFill>
                <a:latin typeface="Calibri"/>
                <a:ea typeface="Calibri"/>
                <a:cs typeface="Calibri"/>
                <a:sym typeface="Calibri"/>
              </a:rPr>
              <a:t>SH</a:t>
            </a:r>
            <a:r>
              <a:rPr b="1" lang="en">
                <a:latin typeface="Calibri"/>
                <a:ea typeface="Calibri"/>
                <a:cs typeface="Calibri"/>
                <a:sym typeface="Calibri"/>
              </a:rPr>
              <a:t>IF</a:t>
            </a:r>
            <a:r>
              <a:rPr b="1" lang="en">
                <a:solidFill>
                  <a:srgbClr val="FF0000"/>
                </a:solidFill>
                <a:latin typeface="Calibri"/>
                <a:ea typeface="Calibri"/>
                <a:cs typeface="Calibri"/>
                <a:sym typeface="Calibri"/>
              </a:rPr>
              <a:t>TS</a:t>
            </a:r>
          </a:p>
        </p:txBody>
      </p:sp>
      <p:sp>
        <p:nvSpPr>
          <p:cNvPr id="370" name="Shape 370"/>
          <p:cNvSpPr txBox="1"/>
          <p:nvPr/>
        </p:nvSpPr>
        <p:spPr>
          <a:xfrm>
            <a:off y="0" x="0"/>
            <a:ext cy="1812299" cx="4933200"/>
          </a:xfrm>
          <a:prstGeom prst="rect">
            <a:avLst/>
          </a:prstGeom>
          <a:noFill/>
          <a:ln>
            <a:noFill/>
          </a:ln>
        </p:spPr>
        <p:txBody>
          <a:bodyPr bIns="91425" rIns="91425" lIns="91425" tIns="91425" anchor="ctr" anchorCtr="0">
            <a:noAutofit/>
          </a:bodyPr>
          <a:lstStyle/>
          <a:p>
            <a:pPr rtl="0" lvl="0">
              <a:spcBef>
                <a:spcPts val="0"/>
              </a:spcBef>
              <a:buNone/>
            </a:pPr>
            <a:r>
              <a:rPr lang="en">
                <a:solidFill>
                  <a:schemeClr val="dk1"/>
                </a:solidFill>
                <a:latin typeface="Calibri"/>
                <a:ea typeface="Calibri"/>
                <a:cs typeface="Calibri"/>
                <a:sym typeface="Calibri"/>
              </a:rPr>
              <a:t>Process : Shift from individual innovation to co-creation.</a:t>
            </a:r>
          </a:p>
          <a:p>
            <a:pPr rtl="0" lvl="0">
              <a:spcBef>
                <a:spcPts val="0"/>
              </a:spcBef>
              <a:buNone/>
            </a:pPr>
            <a:r>
              <a:rPr lang="en">
                <a:solidFill>
                  <a:schemeClr val="dk1"/>
                </a:solidFill>
                <a:latin typeface="Calibri"/>
                <a:ea typeface="Calibri"/>
                <a:cs typeface="Calibri"/>
                <a:sym typeface="Calibri"/>
              </a:rPr>
              <a:t>Comments being considered of high value,</a:t>
            </a:r>
          </a:p>
          <a:p>
            <a:pPr rtl="0" lvl="0">
              <a:spcBef>
                <a:spcPts val="0"/>
              </a:spcBef>
              <a:buNone/>
            </a:pPr>
            <a:r>
              <a:t/>
            </a:r>
            <a:endParaRPr>
              <a:solidFill>
                <a:schemeClr val="dk1"/>
              </a:solidFill>
              <a:latin typeface="Calibri"/>
              <a:ea typeface="Calibri"/>
              <a:cs typeface="Calibri"/>
              <a:sym typeface="Calibri"/>
            </a:endParaRPr>
          </a:p>
          <a:p>
            <a:pPr rtl="0" lvl="0">
              <a:spcBef>
                <a:spcPts val="0"/>
              </a:spcBef>
              <a:buNone/>
            </a:pPr>
            <a:r>
              <a:rPr b="1" lang="en">
                <a:solidFill>
                  <a:schemeClr val="dk1"/>
                </a:solidFill>
                <a:latin typeface="Calibri"/>
                <a:ea typeface="Calibri"/>
                <a:cs typeface="Calibri"/>
                <a:sym typeface="Calibri"/>
              </a:rPr>
              <a:t>Comments frequency ratio being a strong indicator of maturity (or lack of) a co-creation community.</a:t>
            </a:r>
          </a:p>
          <a:p>
            <a:pPr rtl="0" lvl="0">
              <a:spcBef>
                <a:spcPts val="0"/>
              </a:spcBef>
              <a:buNone/>
            </a:pPr>
            <a:r>
              <a:rPr b="1" lang="en">
                <a:solidFill>
                  <a:schemeClr val="dk1"/>
                </a:solidFill>
                <a:latin typeface="Calibri"/>
                <a:ea typeface="Calibri"/>
                <a:cs typeface="Calibri"/>
                <a:sym typeface="Calibri"/>
              </a:rPr>
              <a:t>Fast not being the only way.</a:t>
            </a:r>
          </a:p>
          <a:p>
            <a:pPr rtl="0" lvl="0">
              <a:spcBef>
                <a:spcPts val="0"/>
              </a:spcBef>
              <a:buNone/>
            </a:pPr>
            <a:r>
              <a:rPr b="1" lang="en">
                <a:solidFill>
                  <a:schemeClr val="dk1"/>
                </a:solidFill>
                <a:latin typeface="Calibri"/>
                <a:ea typeface="Calibri"/>
                <a:cs typeface="Calibri"/>
                <a:sym typeface="Calibri"/>
              </a:rPr>
              <a:t>delayed echoes being also highly valued.</a:t>
            </a:r>
          </a:p>
        </p:txBody>
      </p:sp>
      <p:sp>
        <p:nvSpPr>
          <p:cNvPr id="371" name="Shape 371"/>
          <p:cNvSpPr txBox="1"/>
          <p:nvPr/>
        </p:nvSpPr>
        <p:spPr>
          <a:xfrm>
            <a:off y="6503675" x="51100"/>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23 th 2014</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y="0" x="0"/>
          <a:ext cy="0" cx="0"/>
          <a:chOff y="0" x="0"/>
          <a:chExt cy="0" cx="0"/>
        </a:xfrm>
      </p:grpSpPr>
      <p:cxnSp>
        <p:nvCxnSpPr>
          <p:cNvPr id="376" name="Shape 376"/>
          <p:cNvCxnSpPr/>
          <p:nvPr/>
        </p:nvCxnSpPr>
        <p:spPr>
          <a:xfrm>
            <a:off y="1336625" x="932575"/>
            <a:ext cy="4480499" cx="47399"/>
          </a:xfrm>
          <a:prstGeom prst="straightConnector1">
            <a:avLst/>
          </a:prstGeom>
          <a:noFill/>
          <a:ln w="19050" cap="flat">
            <a:solidFill>
              <a:schemeClr val="dk2"/>
            </a:solidFill>
            <a:prstDash val="solid"/>
            <a:round/>
            <a:headEnd w="lg" len="lg" type="none"/>
            <a:tailEnd w="lg" len="lg" type="none"/>
          </a:ln>
        </p:spPr>
      </p:cxnSp>
      <p:cxnSp>
        <p:nvCxnSpPr>
          <p:cNvPr id="377" name="Shape 377"/>
          <p:cNvCxnSpPr/>
          <p:nvPr/>
        </p:nvCxnSpPr>
        <p:spPr>
          <a:xfrm rot="10800000" flipH="1">
            <a:off y="5554899" x="641825"/>
            <a:ext cy="42300" cx="7061099"/>
          </a:xfrm>
          <a:prstGeom prst="straightConnector1">
            <a:avLst/>
          </a:prstGeom>
          <a:noFill/>
          <a:ln w="19050" cap="flat">
            <a:solidFill>
              <a:schemeClr val="dk2"/>
            </a:solidFill>
            <a:prstDash val="solid"/>
            <a:round/>
            <a:headEnd w="lg" len="lg" type="none"/>
            <a:tailEnd w="lg" len="lg" type="none"/>
          </a:ln>
        </p:spPr>
      </p:cxnSp>
      <p:sp>
        <p:nvSpPr>
          <p:cNvPr id="378" name="Shape 378"/>
          <p:cNvSpPr txBox="1"/>
          <p:nvPr/>
        </p:nvSpPr>
        <p:spPr>
          <a:xfrm>
            <a:off y="3292950" x="252850"/>
            <a:ext cy="371999" cx="650999"/>
          </a:xfrm>
          <a:prstGeom prst="rect">
            <a:avLst/>
          </a:prstGeom>
          <a:noFill/>
          <a:ln>
            <a:noFill/>
          </a:ln>
        </p:spPr>
        <p:txBody>
          <a:bodyPr bIns="91425" rIns="91425" lIns="91425" tIns="91425" anchor="t" anchorCtr="0">
            <a:noAutofit/>
          </a:bodyPr>
          <a:lstStyle/>
          <a:p>
            <a:pPr rtl="0" lvl="0">
              <a:spcBef>
                <a:spcPts val="0"/>
              </a:spcBef>
              <a:buNone/>
            </a:pPr>
            <a:r>
              <a:rPr lang="en">
                <a:latin typeface="Calibri"/>
                <a:ea typeface="Calibri"/>
                <a:cs typeface="Calibri"/>
                <a:sym typeface="Calibri"/>
              </a:rPr>
              <a:t>5</a:t>
            </a:r>
          </a:p>
        </p:txBody>
      </p:sp>
      <p:sp>
        <p:nvSpPr>
          <p:cNvPr id="379" name="Shape 379"/>
          <p:cNvSpPr txBox="1"/>
          <p:nvPr/>
        </p:nvSpPr>
        <p:spPr>
          <a:xfrm>
            <a:off y="5182900" x="252850"/>
            <a:ext cy="371999" cx="650999"/>
          </a:xfrm>
          <a:prstGeom prst="rect">
            <a:avLst/>
          </a:prstGeom>
          <a:noFill/>
          <a:ln>
            <a:noFill/>
          </a:ln>
        </p:spPr>
        <p:txBody>
          <a:bodyPr bIns="91425" rIns="91425" lIns="91425" tIns="91425" anchor="t" anchorCtr="0">
            <a:noAutofit/>
          </a:bodyPr>
          <a:lstStyle/>
          <a:p>
            <a:pPr rtl="0" lvl="0">
              <a:spcBef>
                <a:spcPts val="0"/>
              </a:spcBef>
              <a:buNone/>
            </a:pPr>
            <a:r>
              <a:rPr lang="en">
                <a:latin typeface="Calibri"/>
                <a:ea typeface="Calibri"/>
                <a:cs typeface="Calibri"/>
                <a:sym typeface="Calibri"/>
              </a:rPr>
              <a:t>0,1....</a:t>
            </a:r>
          </a:p>
        </p:txBody>
      </p:sp>
      <p:sp>
        <p:nvSpPr>
          <p:cNvPr id="380" name="Shape 380"/>
          <p:cNvSpPr txBox="1"/>
          <p:nvPr/>
        </p:nvSpPr>
        <p:spPr>
          <a:xfrm>
            <a:off y="1504500" x="328975"/>
            <a:ext cy="371999" cx="650999"/>
          </a:xfrm>
          <a:prstGeom prst="rect">
            <a:avLst/>
          </a:prstGeom>
          <a:noFill/>
          <a:ln>
            <a:noFill/>
          </a:ln>
        </p:spPr>
        <p:txBody>
          <a:bodyPr bIns="91425" rIns="91425" lIns="91425" tIns="91425" anchor="t" anchorCtr="0">
            <a:noAutofit/>
          </a:bodyPr>
          <a:lstStyle/>
          <a:p>
            <a:pPr rtl="0" lvl="0">
              <a:spcBef>
                <a:spcPts val="0"/>
              </a:spcBef>
              <a:buNone/>
            </a:pPr>
            <a:r>
              <a:rPr lang="en">
                <a:latin typeface="Calibri"/>
                <a:ea typeface="Calibri"/>
                <a:cs typeface="Calibri"/>
                <a:sym typeface="Calibri"/>
              </a:rPr>
              <a:t>50</a:t>
            </a:r>
          </a:p>
        </p:txBody>
      </p:sp>
      <p:sp>
        <p:nvSpPr>
          <p:cNvPr id="381" name="Shape 381"/>
          <p:cNvSpPr/>
          <p:nvPr/>
        </p:nvSpPr>
        <p:spPr>
          <a:xfrm>
            <a:off y="1487475" x="1292950"/>
            <a:ext cy="4021625" cx="6244925"/>
          </a:xfrm>
          <a:custGeom>
            <a:pathLst>
              <a:path w="249797" extrusionOk="0" h="160865">
                <a:moveTo>
                  <a:pt y="0" x="0"/>
                </a:moveTo>
                <a:cubicBezTo>
                  <a:pt y="5750" x="507"/>
                  <a:pt y="23451" x="1240"/>
                  <a:pt y="34501" x="3044"/>
                </a:cubicBezTo>
                <a:cubicBezTo>
                  <a:pt y="45550" x="4848"/>
                  <a:pt y="51752" x="6652"/>
                  <a:pt y="66297" x="10824"/>
                </a:cubicBezTo>
                <a:cubicBezTo>
                  <a:pt y="80841" x="14995"/>
                  <a:pt y="109254" x="21704"/>
                  <a:pt y="121770" x="28075"/>
                </a:cubicBezTo>
                <a:cubicBezTo>
                  <a:pt y="134285" x="34445"/>
                  <a:pt y="135412" x="33881"/>
                  <a:pt y="141388" x="49046"/>
                </a:cubicBezTo>
                <a:cubicBezTo>
                  <a:pt y="147363" x="64210"/>
                  <a:pt y="154410" x="96232"/>
                  <a:pt y="157624" x="119064"/>
                </a:cubicBezTo>
                <a:cubicBezTo>
                  <a:pt y="160837" x="141895"/>
                  <a:pt y="160273" x="165178"/>
                  <a:pt y="160668" x="186037"/>
                </a:cubicBezTo>
                <a:cubicBezTo>
                  <a:pt y="161062" x="206895"/>
                  <a:pt y="160273" x="233955"/>
                  <a:pt y="159992" x="244216"/>
                </a:cubicBezTo>
                <a:cubicBezTo>
                  <a:pt y="159710" x="254476"/>
                  <a:pt y="159146" x="247034"/>
                  <a:pt y="158977" x="247598"/>
                </a:cubicBezTo>
              </a:path>
            </a:pathLst>
          </a:custGeom>
          <a:noFill/>
          <a:ln w="19050" cap="flat">
            <a:solidFill>
              <a:schemeClr val="dk2"/>
            </a:solidFill>
            <a:prstDash val="solid"/>
            <a:round/>
            <a:headEnd w="lg" len="lg" type="none"/>
            <a:tailEnd w="lg" len="lg" type="none"/>
          </a:ln>
        </p:spPr>
      </p:sp>
      <p:cxnSp>
        <p:nvCxnSpPr>
          <p:cNvPr id="382" name="Shape 382"/>
          <p:cNvCxnSpPr/>
          <p:nvPr/>
        </p:nvCxnSpPr>
        <p:spPr>
          <a:xfrm>
            <a:off y="3607650" x="1821250"/>
            <a:ext cy="1615800" cx="71700"/>
          </a:xfrm>
          <a:prstGeom prst="straightConnector1">
            <a:avLst/>
          </a:prstGeom>
          <a:noFill/>
          <a:ln w="19050" cap="flat">
            <a:solidFill>
              <a:srgbClr val="9900FF"/>
            </a:solidFill>
            <a:prstDash val="solid"/>
            <a:round/>
            <a:headEnd w="lg" len="lg" type="none"/>
            <a:tailEnd w="lg" len="lg" type="none"/>
          </a:ln>
        </p:spPr>
      </p:cxnSp>
      <p:cxnSp>
        <p:nvCxnSpPr>
          <p:cNvPr id="383" name="Shape 383"/>
          <p:cNvCxnSpPr/>
          <p:nvPr/>
        </p:nvCxnSpPr>
        <p:spPr>
          <a:xfrm>
            <a:off y="5097750" x="4487250"/>
            <a:ext cy="812700" cx="21900"/>
          </a:xfrm>
          <a:prstGeom prst="straightConnector1">
            <a:avLst/>
          </a:prstGeom>
          <a:noFill/>
          <a:ln w="19050" cap="flat">
            <a:solidFill>
              <a:srgbClr val="9900FF"/>
            </a:solidFill>
            <a:prstDash val="solid"/>
            <a:round/>
            <a:headEnd w="lg" len="lg" type="none"/>
            <a:tailEnd w="lg" len="lg" type="none"/>
          </a:ln>
        </p:spPr>
      </p:cxnSp>
      <p:sp>
        <p:nvSpPr>
          <p:cNvPr id="384" name="Shape 384"/>
          <p:cNvSpPr txBox="1"/>
          <p:nvPr/>
        </p:nvSpPr>
        <p:spPr>
          <a:xfrm>
            <a:off y="5958250" x="4640600"/>
            <a:ext cy="458999" cx="4237200"/>
          </a:xfrm>
          <a:prstGeom prst="rect">
            <a:avLst/>
          </a:prstGeom>
          <a:noFill/>
          <a:ln>
            <a:noFill/>
          </a:ln>
        </p:spPr>
        <p:txBody>
          <a:bodyPr bIns="91425" rIns="91425" lIns="91425" tIns="91425" anchor="t" anchorCtr="0">
            <a:noAutofit/>
          </a:bodyPr>
          <a:lstStyle/>
          <a:p>
            <a:pPr rtl="0" lvl="0">
              <a:spcBef>
                <a:spcPts val="0"/>
              </a:spcBef>
              <a:buNone/>
            </a:pPr>
            <a:r>
              <a:rPr lang="en"/>
              <a:t>Multiple micro Fees = 10000 units x ....=</a:t>
            </a:r>
          </a:p>
        </p:txBody>
      </p:sp>
      <p:sp>
        <p:nvSpPr>
          <p:cNvPr id="385" name="Shape 385"/>
          <p:cNvSpPr txBox="1"/>
          <p:nvPr/>
        </p:nvSpPr>
        <p:spPr>
          <a:xfrm>
            <a:off y="4827250" x="4770950"/>
            <a:ext cy="533399" cx="4296300"/>
          </a:xfrm>
          <a:prstGeom prst="rect">
            <a:avLst/>
          </a:prstGeom>
          <a:noFill/>
          <a:ln>
            <a:noFill/>
          </a:ln>
        </p:spPr>
        <p:txBody>
          <a:bodyPr bIns="91425" rIns="91425" lIns="91425" tIns="91425" anchor="t" anchorCtr="0">
            <a:noAutofit/>
          </a:bodyPr>
          <a:lstStyle/>
          <a:p>
            <a:pPr>
              <a:spcBef>
                <a:spcPts val="0"/>
              </a:spcBef>
              <a:buNone/>
            </a:pPr>
            <a:r>
              <a:rPr lang="en">
                <a:solidFill>
                  <a:srgbClr val="9900FF"/>
                </a:solidFill>
                <a:latin typeface="Calibri"/>
                <a:ea typeface="Calibri"/>
                <a:cs typeface="Calibri"/>
                <a:sym typeface="Calibri"/>
              </a:rPr>
              <a:t>C.Spread :  micro rewards on applied solutions and systems, beyond patents economics</a:t>
            </a:r>
          </a:p>
        </p:txBody>
      </p:sp>
      <p:sp>
        <p:nvSpPr>
          <p:cNvPr id="386" name="Shape 386"/>
          <p:cNvSpPr txBox="1"/>
          <p:nvPr/>
        </p:nvSpPr>
        <p:spPr>
          <a:xfrm>
            <a:off y="2950550" x="1849950"/>
            <a:ext cy="955199" cx="2555400"/>
          </a:xfrm>
          <a:prstGeom prst="rect">
            <a:avLst/>
          </a:prstGeom>
          <a:noFill/>
          <a:ln>
            <a:noFill/>
          </a:ln>
        </p:spPr>
        <p:txBody>
          <a:bodyPr bIns="91425" rIns="91425" lIns="91425" tIns="91425" anchor="t" anchorCtr="0">
            <a:noAutofit/>
          </a:bodyPr>
          <a:lstStyle/>
          <a:p>
            <a:pPr rtl="0">
              <a:spcBef>
                <a:spcPts val="0"/>
              </a:spcBef>
              <a:buNone/>
            </a:pPr>
            <a:r>
              <a:rPr lang="en">
                <a:latin typeface="Calibri"/>
                <a:ea typeface="Calibri"/>
                <a:cs typeface="Calibri"/>
                <a:sym typeface="Calibri"/>
              </a:rPr>
              <a:t>Freelance ad hoc field actions</a:t>
            </a:r>
          </a:p>
          <a:p>
            <a:pPr rtl="0">
              <a:spcBef>
                <a:spcPts val="0"/>
              </a:spcBef>
              <a:buNone/>
            </a:pPr>
            <a:r>
              <a:rPr lang="en">
                <a:latin typeface="Calibri"/>
                <a:ea typeface="Calibri"/>
                <a:cs typeface="Calibri"/>
                <a:sym typeface="Calibri"/>
              </a:rPr>
              <a:t>Curation</a:t>
            </a:r>
          </a:p>
          <a:p>
            <a:pPr rtl="0" lvl="0">
              <a:spcBef>
                <a:spcPts val="0"/>
              </a:spcBef>
              <a:buNone/>
            </a:pPr>
            <a:r>
              <a:rPr lang="en">
                <a:solidFill>
                  <a:srgbClr val="9900FF"/>
                </a:solidFill>
                <a:latin typeface="Calibri"/>
                <a:ea typeface="Calibri"/>
                <a:cs typeface="Calibri"/>
                <a:sym typeface="Calibri"/>
              </a:rPr>
              <a:t>B.Market cost = skills/labor ratio</a:t>
            </a:r>
          </a:p>
        </p:txBody>
      </p:sp>
      <p:sp>
        <p:nvSpPr>
          <p:cNvPr id="387" name="Shape 387"/>
          <p:cNvSpPr txBox="1"/>
          <p:nvPr/>
        </p:nvSpPr>
        <p:spPr>
          <a:xfrm>
            <a:off y="823987" x="1204125"/>
            <a:ext cy="533399" cx="2215499"/>
          </a:xfrm>
          <a:prstGeom prst="rect">
            <a:avLst/>
          </a:prstGeom>
          <a:noFill/>
          <a:ln>
            <a:noFill/>
          </a:ln>
        </p:spPr>
        <p:txBody>
          <a:bodyPr bIns="91425" rIns="91425" lIns="91425" tIns="91425" anchor="t" anchorCtr="0">
            <a:noAutofit/>
          </a:bodyPr>
          <a:lstStyle/>
          <a:p>
            <a:pPr rtl="0">
              <a:spcBef>
                <a:spcPts val="0"/>
              </a:spcBef>
              <a:buNone/>
            </a:pPr>
            <a:r>
              <a:rPr b="1" lang="en">
                <a:solidFill>
                  <a:srgbClr val="0000FF"/>
                </a:solidFill>
                <a:latin typeface="Calibri"/>
                <a:ea typeface="Calibri"/>
                <a:cs typeface="Calibri"/>
                <a:sym typeface="Calibri"/>
              </a:rPr>
              <a:t>1.Innovative Know-How </a:t>
            </a:r>
          </a:p>
          <a:p>
            <a:pPr rtl="0" lvl="0">
              <a:spcBef>
                <a:spcPts val="0"/>
              </a:spcBef>
              <a:buNone/>
            </a:pPr>
            <a:r>
              <a:rPr lang="en">
                <a:solidFill>
                  <a:srgbClr val="0000FF"/>
                </a:solidFill>
                <a:latin typeface="Calibri"/>
                <a:ea typeface="Calibri"/>
                <a:cs typeface="Calibri"/>
                <a:sym typeface="Calibri"/>
              </a:rPr>
              <a:t>or data crunching or etc...</a:t>
            </a:r>
          </a:p>
        </p:txBody>
      </p:sp>
      <p:sp>
        <p:nvSpPr>
          <p:cNvPr id="388" name="Shape 388"/>
          <p:cNvSpPr txBox="1"/>
          <p:nvPr/>
        </p:nvSpPr>
        <p:spPr>
          <a:xfrm>
            <a:off y="160500" x="114700"/>
            <a:ext cy="533399" cx="9069299"/>
          </a:xfrm>
          <a:prstGeom prst="rect">
            <a:avLst/>
          </a:prstGeom>
          <a:noFill/>
          <a:ln>
            <a:noFill/>
          </a:ln>
        </p:spPr>
        <p:txBody>
          <a:bodyPr bIns="91425" rIns="91425" lIns="91425" tIns="91425" anchor="t" anchorCtr="0">
            <a:noAutofit/>
          </a:bodyPr>
          <a:lstStyle/>
          <a:p>
            <a:pPr rtl="0">
              <a:spcBef>
                <a:spcPts val="0"/>
              </a:spcBef>
              <a:buNone/>
            </a:pPr>
            <a:r>
              <a:rPr lang="en">
                <a:solidFill>
                  <a:srgbClr val="FF0000"/>
                </a:solidFill>
                <a:latin typeface="Calibri"/>
                <a:ea typeface="Calibri"/>
                <a:cs typeface="Calibri"/>
                <a:sym typeface="Calibri"/>
              </a:rPr>
              <a:t>What we create and master  </a:t>
            </a:r>
          </a:p>
          <a:p>
            <a:pPr rtl="0" lvl="0">
              <a:spcBef>
                <a:spcPts val="0"/>
              </a:spcBef>
              <a:buNone/>
            </a:pPr>
            <a:r>
              <a:rPr lang="en">
                <a:solidFill>
                  <a:srgbClr val="9900FF"/>
                </a:solidFill>
                <a:latin typeface="Calibri"/>
                <a:ea typeface="Calibri"/>
                <a:cs typeface="Calibri"/>
                <a:sym typeface="Calibri"/>
              </a:rPr>
              <a:t>A.High value / marginal costs </a:t>
            </a:r>
          </a:p>
        </p:txBody>
      </p:sp>
      <p:sp>
        <p:nvSpPr>
          <p:cNvPr id="389" name="Shape 389"/>
          <p:cNvSpPr txBox="1"/>
          <p:nvPr/>
        </p:nvSpPr>
        <p:spPr>
          <a:xfrm>
            <a:off y="1691950" x="1849950"/>
            <a:ext cy="1145999" cx="4998000"/>
          </a:xfrm>
          <a:prstGeom prst="rect">
            <a:avLst/>
          </a:prstGeom>
          <a:noFill/>
          <a:ln>
            <a:noFill/>
          </a:ln>
        </p:spPr>
        <p:txBody>
          <a:bodyPr bIns="91425" rIns="91425" lIns="91425" tIns="91425" anchor="t" anchorCtr="0">
            <a:noAutofit/>
          </a:bodyPr>
          <a:lstStyle/>
          <a:p>
            <a:pPr rtl="0">
              <a:spcBef>
                <a:spcPts val="0"/>
              </a:spcBef>
              <a:buNone/>
            </a:pPr>
            <a:r>
              <a:rPr b="1" lang="en">
                <a:latin typeface="Calibri"/>
                <a:ea typeface="Calibri"/>
                <a:cs typeface="Calibri"/>
                <a:sym typeface="Calibri"/>
              </a:rPr>
              <a:t>2.What we are "good at and efficient",</a:t>
            </a:r>
          </a:p>
          <a:p>
            <a:pPr rtl="0">
              <a:spcBef>
                <a:spcPts val="0"/>
              </a:spcBef>
              <a:buNone/>
            </a:pPr>
            <a:r>
              <a:rPr b="1" lang="en">
                <a:latin typeface="Calibri"/>
                <a:ea typeface="Calibri"/>
                <a:cs typeface="Calibri"/>
                <a:sym typeface="Calibri"/>
              </a:rPr>
              <a:t> as (few to many) others,</a:t>
            </a:r>
          </a:p>
          <a:p>
            <a:pPr rtl="0">
              <a:spcBef>
                <a:spcPts val="0"/>
              </a:spcBef>
              <a:buNone/>
            </a:pPr>
            <a:r>
              <a:rPr b="1" lang="en">
                <a:latin typeface="Calibri"/>
                <a:ea typeface="Calibri"/>
                <a:cs typeface="Calibri"/>
                <a:sym typeface="Calibri"/>
              </a:rPr>
              <a:t> but available, adaptable</a:t>
            </a:r>
          </a:p>
          <a:p>
            <a:pPr rtl="0" lvl="0">
              <a:spcBef>
                <a:spcPts val="0"/>
              </a:spcBef>
              <a:buNone/>
            </a:pPr>
            <a:r>
              <a:rPr b="1" lang="en">
                <a:latin typeface="Calibri"/>
                <a:ea typeface="Calibri"/>
                <a:cs typeface="Calibri"/>
                <a:sym typeface="Calibri"/>
              </a:rPr>
              <a:t> and engaged</a:t>
            </a:r>
          </a:p>
        </p:txBody>
      </p:sp>
      <p:sp>
        <p:nvSpPr>
          <p:cNvPr id="390" name="Shape 390"/>
          <p:cNvSpPr txBox="1"/>
          <p:nvPr/>
        </p:nvSpPr>
        <p:spPr>
          <a:xfrm>
            <a:off y="3005075" x="5011550"/>
            <a:ext cy="871499" cx="2776200"/>
          </a:xfrm>
          <a:prstGeom prst="rect">
            <a:avLst/>
          </a:prstGeom>
          <a:noFill/>
          <a:ln>
            <a:noFill/>
          </a:ln>
        </p:spPr>
        <p:txBody>
          <a:bodyPr bIns="91425" rIns="91425" lIns="91425" tIns="91425" anchor="t" anchorCtr="0">
            <a:noAutofit/>
          </a:bodyPr>
          <a:lstStyle/>
          <a:p>
            <a:pPr rtl="0" lvl="0">
              <a:spcBef>
                <a:spcPts val="0"/>
              </a:spcBef>
              <a:buNone/>
            </a:pPr>
            <a:r>
              <a:rPr b="1" lang="en">
                <a:latin typeface="Calibri"/>
                <a:ea typeface="Calibri"/>
                <a:cs typeface="Calibri"/>
                <a:sym typeface="Calibri"/>
              </a:rPr>
              <a:t>3.What is the impact of Know How former actions</a:t>
            </a:r>
          </a:p>
        </p:txBody>
      </p:sp>
      <p:sp>
        <p:nvSpPr>
          <p:cNvPr id="391" name="Shape 391"/>
          <p:cNvSpPr txBox="1"/>
          <p:nvPr/>
        </p:nvSpPr>
        <p:spPr>
          <a:xfrm>
            <a:off y="5148437" x="1246487"/>
            <a:ext cy="533399" cx="2555400"/>
          </a:xfrm>
          <a:prstGeom prst="rect">
            <a:avLst/>
          </a:prstGeom>
          <a:noFill/>
          <a:ln>
            <a:noFill/>
          </a:ln>
        </p:spPr>
        <p:txBody>
          <a:bodyPr bIns="91425" rIns="91425" lIns="91425" tIns="91425" anchor="t" anchorCtr="0">
            <a:noAutofit/>
          </a:bodyPr>
          <a:lstStyle/>
          <a:p>
            <a:pPr>
              <a:spcBef>
                <a:spcPts val="0"/>
              </a:spcBef>
              <a:buNone/>
            </a:pPr>
            <a:r>
              <a:rPr b="1" lang="en">
                <a:solidFill>
                  <a:srgbClr val="9900FF"/>
                </a:solidFill>
                <a:latin typeface="Calibri"/>
                <a:ea typeface="Calibri"/>
                <a:cs typeface="Calibri"/>
                <a:sym typeface="Calibri"/>
              </a:rPr>
              <a:t>Doppler effect value  Shifts</a:t>
            </a:r>
          </a:p>
        </p:txBody>
      </p:sp>
      <p:cxnSp>
        <p:nvCxnSpPr>
          <p:cNvPr id="392" name="Shape 392"/>
          <p:cNvCxnSpPr/>
          <p:nvPr/>
        </p:nvCxnSpPr>
        <p:spPr>
          <a:xfrm>
            <a:off y="4844800" x="3164775"/>
            <a:ext cy="16799" cx="1006199"/>
          </a:xfrm>
          <a:prstGeom prst="straightConnector1">
            <a:avLst/>
          </a:prstGeom>
          <a:noFill/>
          <a:ln w="19050" cap="flat">
            <a:solidFill>
              <a:schemeClr val="dk2"/>
            </a:solidFill>
            <a:prstDash val="solid"/>
            <a:round/>
            <a:headEnd w="lg" len="lg" type="none"/>
            <a:tailEnd w="lg" len="lg" type="none"/>
          </a:ln>
        </p:spPr>
      </p:cxnSp>
      <p:cxnSp>
        <p:nvCxnSpPr>
          <p:cNvPr id="393" name="Shape 393"/>
          <p:cNvCxnSpPr/>
          <p:nvPr/>
        </p:nvCxnSpPr>
        <p:spPr>
          <a:xfrm>
            <a:off y="4205800" x="2147800"/>
            <a:ext cy="642600" cx="1420800"/>
          </a:xfrm>
          <a:prstGeom prst="bentConnector3">
            <a:avLst>
              <a:gd fmla="val 50000" name="adj1"/>
            </a:avLst>
          </a:prstGeom>
          <a:noFill/>
          <a:ln w="19050" cap="flat">
            <a:solidFill>
              <a:schemeClr val="dk2"/>
            </a:solidFill>
            <a:prstDash val="solid"/>
            <a:round/>
            <a:headEnd w="lg" len="lg" type="none"/>
            <a:tailEnd w="lg" len="lg" type="none"/>
          </a:ln>
        </p:spPr>
      </p:cxnSp>
      <p:sp>
        <p:nvSpPr>
          <p:cNvPr id="394" name="Shape 394"/>
          <p:cNvSpPr txBox="1"/>
          <p:nvPr/>
        </p:nvSpPr>
        <p:spPr>
          <a:xfrm>
            <a:off y="3836000" x="2021100"/>
            <a:ext cy="533399" cx="1006199"/>
          </a:xfrm>
          <a:prstGeom prst="rect">
            <a:avLst/>
          </a:prstGeom>
          <a:noFill/>
          <a:ln>
            <a:noFill/>
          </a:ln>
        </p:spPr>
        <p:txBody>
          <a:bodyPr bIns="91425" rIns="91425" lIns="91425" tIns="91425" anchor="t" anchorCtr="0">
            <a:noAutofit/>
          </a:bodyPr>
          <a:lstStyle/>
          <a:p>
            <a:pPr>
              <a:spcBef>
                <a:spcPts val="0"/>
              </a:spcBef>
              <a:buNone/>
            </a:pPr>
            <a:r>
              <a:rPr lang="en">
                <a:latin typeface="Calibri"/>
                <a:ea typeface="Calibri"/>
                <a:cs typeface="Calibri"/>
                <a:sym typeface="Calibri"/>
              </a:rPr>
              <a:t>Medium</a:t>
            </a:r>
          </a:p>
        </p:txBody>
      </p:sp>
      <p:sp>
        <p:nvSpPr>
          <p:cNvPr id="395" name="Shape 395"/>
          <p:cNvSpPr txBox="1"/>
          <p:nvPr/>
        </p:nvSpPr>
        <p:spPr>
          <a:xfrm>
            <a:off y="4768600" x="3164775"/>
            <a:ext cy="533399" cx="1006199"/>
          </a:xfrm>
          <a:prstGeom prst="rect">
            <a:avLst/>
          </a:prstGeom>
          <a:noFill/>
          <a:ln>
            <a:noFill/>
          </a:ln>
        </p:spPr>
        <p:txBody>
          <a:bodyPr bIns="91425" rIns="91425" lIns="91425" tIns="91425" anchor="t" anchorCtr="0">
            <a:noAutofit/>
          </a:bodyPr>
          <a:lstStyle/>
          <a:p>
            <a:pPr rtl="0" lvl="0">
              <a:spcBef>
                <a:spcPts val="0"/>
              </a:spcBef>
              <a:buNone/>
            </a:pPr>
            <a:r>
              <a:rPr lang="en">
                <a:latin typeface="Calibri"/>
                <a:ea typeface="Calibri"/>
                <a:cs typeface="Calibri"/>
                <a:sym typeface="Calibri"/>
              </a:rPr>
              <a:t>Standard</a:t>
            </a:r>
          </a:p>
        </p:txBody>
      </p:sp>
      <p:sp>
        <p:nvSpPr>
          <p:cNvPr id="396" name="Shape 396"/>
          <p:cNvSpPr txBox="1"/>
          <p:nvPr/>
        </p:nvSpPr>
        <p:spPr>
          <a:xfrm>
            <a:off y="6620675" x="52900"/>
            <a:ext cy="334799" cx="3515700"/>
          </a:xfrm>
          <a:prstGeom prst="rect">
            <a:avLst/>
          </a:prstGeom>
          <a:noFill/>
          <a:ln>
            <a:noFill/>
          </a:ln>
        </p:spPr>
        <p:txBody>
          <a:bodyPr bIns="91425" rIns="91425" lIns="91425" tIns="91425" anchor="t" anchorCtr="0">
            <a:noAutofit/>
          </a:bodyPr>
          <a:lstStyle/>
          <a:p>
            <a:pPr rtl="0" lvl="0">
              <a:spcBef>
                <a:spcPts val="0"/>
              </a:spcBef>
              <a:buNone/>
            </a:pPr>
            <a:r>
              <a:rPr sz="1100" lang="en">
                <a:latin typeface="Calibri"/>
                <a:ea typeface="Calibri"/>
                <a:cs typeface="Calibri"/>
                <a:sym typeface="Calibri"/>
              </a:rPr>
              <a:t>FL source Aug 2014/  update : 6 oct 2014</a:t>
            </a:r>
          </a:p>
        </p:txBody>
      </p:sp>
      <p:sp>
        <p:nvSpPr>
          <p:cNvPr id="397" name="Shape 397"/>
          <p:cNvSpPr txBox="1"/>
          <p:nvPr/>
        </p:nvSpPr>
        <p:spPr>
          <a:xfrm>
            <a:off y="4099600" x="6264600"/>
            <a:ext cy="533399" cx="2482800"/>
          </a:xfrm>
          <a:prstGeom prst="rect">
            <a:avLst/>
          </a:prstGeom>
          <a:noFill/>
          <a:ln>
            <a:noFill/>
          </a:ln>
        </p:spPr>
        <p:txBody>
          <a:bodyPr bIns="91425" rIns="91425" lIns="91425" tIns="91425" anchor="t" anchorCtr="0">
            <a:noAutofit/>
          </a:bodyPr>
          <a:lstStyle/>
          <a:p>
            <a:pPr rtl="0">
              <a:spcBef>
                <a:spcPts val="0"/>
              </a:spcBef>
              <a:buNone/>
            </a:pPr>
            <a:r>
              <a:rPr lang="en">
                <a:solidFill>
                  <a:srgbClr val="FF0000"/>
                </a:solidFill>
                <a:latin typeface="Calibri"/>
                <a:ea typeface="Calibri"/>
                <a:cs typeface="Calibri"/>
                <a:sym typeface="Calibri"/>
              </a:rPr>
              <a:t>Low cost cloning and diffusion</a:t>
            </a:r>
          </a:p>
          <a:p>
            <a:pPr>
              <a:spcBef>
                <a:spcPts val="0"/>
              </a:spcBef>
              <a:buNone/>
            </a:pPr>
            <a:r>
              <a:rPr lang="en">
                <a:solidFill>
                  <a:srgbClr val="9900FF"/>
                </a:solidFill>
                <a:latin typeface="Calibri"/>
                <a:ea typeface="Calibri"/>
                <a:cs typeface="Calibri"/>
                <a:sym typeface="Calibri"/>
              </a:rPr>
              <a:t>but high Value of sustainability</a:t>
            </a:r>
          </a:p>
        </p:txBody>
      </p:sp>
      <p:cxnSp>
        <p:nvCxnSpPr>
          <p:cNvPr id="398" name="Shape 398"/>
          <p:cNvCxnSpPr/>
          <p:nvPr/>
        </p:nvCxnSpPr>
        <p:spPr>
          <a:xfrm>
            <a:off y="1426375" x="1255725"/>
            <a:ext cy="2549399" cx="36000"/>
          </a:xfrm>
          <a:prstGeom prst="straightConnector1">
            <a:avLst/>
          </a:prstGeom>
          <a:noFill/>
          <a:ln w="19050" cap="flat">
            <a:solidFill>
              <a:srgbClr val="9900FF"/>
            </a:solidFill>
            <a:prstDash val="solid"/>
            <a:round/>
            <a:headEnd w="lg" len="lg" type="none"/>
            <a:tailEnd w="lg" len="lg" type="none"/>
          </a:ln>
        </p:spPr>
      </p:cxnSp>
      <p:sp>
        <p:nvSpPr>
          <p:cNvPr id="399" name="Shape 399"/>
          <p:cNvSpPr txBox="1"/>
          <p:nvPr/>
        </p:nvSpPr>
        <p:spPr>
          <a:xfrm>
            <a:off y="320250" x="4170975"/>
            <a:ext cy="970799" cx="4799399"/>
          </a:xfrm>
          <a:prstGeom prst="rect">
            <a:avLst/>
          </a:prstGeom>
          <a:noFill/>
          <a:ln>
            <a:noFill/>
          </a:ln>
        </p:spPr>
        <p:txBody>
          <a:bodyPr bIns="91425" rIns="91425" lIns="91425" tIns="91425" anchor="t" anchorCtr="0">
            <a:noAutofit/>
          </a:bodyPr>
          <a:lstStyle/>
          <a:p>
            <a:pPr rtl="0">
              <a:spcBef>
                <a:spcPts val="0"/>
              </a:spcBef>
              <a:buNone/>
            </a:pPr>
            <a:r>
              <a:rPr b="1" lang="en">
                <a:latin typeface="Calibri"/>
                <a:ea typeface="Calibri"/>
                <a:cs typeface="Calibri"/>
                <a:sym typeface="Calibri"/>
              </a:rPr>
              <a:t>Key statement :</a:t>
            </a:r>
            <a:r>
              <a:rPr lang="en">
                <a:latin typeface="Calibri"/>
                <a:ea typeface="Calibri"/>
                <a:cs typeface="Calibri"/>
                <a:sym typeface="Calibri"/>
              </a:rPr>
              <a:t>  Knowledge Economy can become the framework for a shift in valuation of contribution.</a:t>
            </a:r>
          </a:p>
          <a:p>
            <a:pPr rtl="0" lvl="0">
              <a:spcBef>
                <a:spcPts val="0"/>
              </a:spcBef>
              <a:buNone/>
            </a:pPr>
            <a:r>
              <a:rPr lang="en">
                <a:latin typeface="Calibri"/>
                <a:ea typeface="Calibri"/>
                <a:cs typeface="Calibri"/>
                <a:sym typeface="Calibri"/>
              </a:rPr>
              <a:t>Very much long tail oriented with 2 tipping points and shifts.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3" name="Shape 403"/>
        <p:cNvGrpSpPr/>
        <p:nvPr/>
      </p:nvGrpSpPr>
      <p:grpSpPr>
        <a:xfrm>
          <a:off y="0" x="0"/>
          <a:ext cy="0" cx="0"/>
          <a:chOff y="0" x="0"/>
          <a:chExt cy="0" cx="0"/>
        </a:xfrm>
      </p:grpSpPr>
      <p:pic>
        <p:nvPicPr>
          <p:cNvPr id="404" name="Shape 404"/>
          <p:cNvPicPr preferRelativeResize="0"/>
          <p:nvPr/>
        </p:nvPicPr>
        <p:blipFill>
          <a:blip r:embed="rId3">
            <a:alphaModFix/>
          </a:blip>
          <a:stretch>
            <a:fillRect/>
          </a:stretch>
        </p:blipFill>
        <p:spPr>
          <a:xfrm>
            <a:off y="1082450" x="1334000"/>
            <a:ext cy="5165724" cx="7393150"/>
          </a:xfrm>
          <a:prstGeom prst="rect">
            <a:avLst/>
          </a:prstGeom>
          <a:noFill/>
          <a:ln>
            <a:noFill/>
          </a:ln>
        </p:spPr>
      </p:pic>
      <p:sp>
        <p:nvSpPr>
          <p:cNvPr id="405" name="Shape 405"/>
          <p:cNvSpPr txBox="1"/>
          <p:nvPr/>
        </p:nvSpPr>
        <p:spPr>
          <a:xfrm>
            <a:off y="6507100" x="609825"/>
            <a:ext cy="350699" cx="5886899"/>
          </a:xfrm>
          <a:prstGeom prst="rect">
            <a:avLst/>
          </a:prstGeom>
          <a:noFill/>
          <a:ln>
            <a:noFill/>
          </a:ln>
        </p:spPr>
        <p:txBody>
          <a:bodyPr bIns="91425" rIns="91425" lIns="91425" tIns="91425" anchor="t" anchorCtr="0">
            <a:noAutofit/>
          </a:bodyPr>
          <a:lstStyle/>
          <a:p>
            <a:pPr>
              <a:spcBef>
                <a:spcPts val="0"/>
              </a:spcBef>
              <a:buNone/>
            </a:pPr>
            <a:r>
              <a:rPr lang="en">
                <a:latin typeface="Calibri"/>
                <a:ea typeface="Calibri"/>
                <a:cs typeface="Calibri"/>
                <a:sym typeface="Calibri"/>
              </a:rPr>
              <a:t>Source FJL October 2011 / Neutrinos Hack / Update : 22 Nov 2014</a:t>
            </a:r>
          </a:p>
        </p:txBody>
      </p:sp>
      <p:sp>
        <p:nvSpPr>
          <p:cNvPr id="406" name="Shape 406"/>
          <p:cNvSpPr txBox="1"/>
          <p:nvPr/>
        </p:nvSpPr>
        <p:spPr>
          <a:xfrm>
            <a:off y="320250" x="160150"/>
            <a:ext cy="970799" cx="7849499"/>
          </a:xfrm>
          <a:prstGeom prst="rect">
            <a:avLst/>
          </a:prstGeom>
          <a:noFill/>
          <a:ln>
            <a:noFill/>
          </a:ln>
        </p:spPr>
        <p:txBody>
          <a:bodyPr bIns="91425" rIns="91425" lIns="91425" tIns="91425" anchor="t" anchorCtr="0">
            <a:noAutofit/>
          </a:bodyPr>
          <a:lstStyle/>
          <a:p>
            <a:pPr rtl="0">
              <a:spcBef>
                <a:spcPts val="0"/>
              </a:spcBef>
              <a:buNone/>
            </a:pPr>
            <a:r>
              <a:rPr b="1" lang="en">
                <a:latin typeface="Calibri"/>
                <a:ea typeface="Calibri"/>
                <a:cs typeface="Calibri"/>
                <a:sym typeface="Calibri"/>
              </a:rPr>
              <a:t>Key statement :</a:t>
            </a:r>
            <a:r>
              <a:rPr lang="en">
                <a:latin typeface="Calibri"/>
                <a:ea typeface="Calibri"/>
                <a:cs typeface="Calibri"/>
                <a:sym typeface="Calibri"/>
              </a:rPr>
              <a:t>  In some specific conditions, Management 3.0 is a turbo effect.</a:t>
            </a:r>
          </a:p>
          <a:p>
            <a:pPr rtl="0">
              <a:spcBef>
                <a:spcPts val="0"/>
              </a:spcBef>
              <a:buNone/>
            </a:pPr>
            <a:r>
              <a:rPr lang="en">
                <a:latin typeface="Calibri"/>
                <a:ea typeface="Calibri"/>
                <a:cs typeface="Calibri"/>
                <a:sym typeface="Calibri"/>
              </a:rPr>
              <a:t>Community is the reservoir to tap for viral marketing and co-operative intelligence efficiency. </a:t>
            </a:r>
          </a:p>
          <a:p>
            <a:pPr>
              <a:spcBef>
                <a:spcPts val="0"/>
              </a:spcBef>
              <a:buNone/>
            </a:pPr>
            <a:r>
              <a:rPr lang="en">
                <a:latin typeface="Calibri"/>
                <a:ea typeface="Calibri"/>
                <a:cs typeface="Calibri"/>
                <a:sym typeface="Calibri"/>
              </a:rPr>
              <a:t>It is anti-fragile because less capital expenditures sensitive.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y="0" x="0"/>
          <a:ext cy="0" cx="0"/>
          <a:chOff y="0" x="0"/>
          <a:chExt cy="0" cx="0"/>
        </a:xfrm>
      </p:grpSpPr>
      <p:sp>
        <p:nvSpPr>
          <p:cNvPr id="411" name="Shape 411"/>
          <p:cNvSpPr txBox="1"/>
          <p:nvPr/>
        </p:nvSpPr>
        <p:spPr>
          <a:xfrm>
            <a:off y="6507100" x="609825"/>
            <a:ext cy="350699" cx="8534100"/>
          </a:xfrm>
          <a:prstGeom prst="rect">
            <a:avLst/>
          </a:prstGeom>
          <a:noFill/>
          <a:ln>
            <a:noFill/>
          </a:ln>
        </p:spPr>
        <p:txBody>
          <a:bodyPr bIns="91425" rIns="91425" lIns="91425" tIns="91425" anchor="t" anchorCtr="0">
            <a:noAutofit/>
          </a:bodyPr>
          <a:lstStyle/>
          <a:p>
            <a:pPr rtl="0" lvl="0">
              <a:spcBef>
                <a:spcPts val="0"/>
              </a:spcBef>
              <a:buNone/>
            </a:pPr>
            <a:r>
              <a:rPr lang="en">
                <a:latin typeface="Calibri"/>
                <a:ea typeface="Calibri"/>
                <a:cs typeface="Calibri"/>
                <a:sym typeface="Calibri"/>
              </a:rPr>
              <a:t>Source FJL October 2011 / 18 Laps : Swimming the Innovation Waves/ Update : 23 Nov 2014</a:t>
            </a:r>
          </a:p>
        </p:txBody>
      </p:sp>
      <p:sp>
        <p:nvSpPr>
          <p:cNvPr id="412" name="Shape 412"/>
          <p:cNvSpPr txBox="1"/>
          <p:nvPr/>
        </p:nvSpPr>
        <p:spPr>
          <a:xfrm>
            <a:off y="320250" x="160150"/>
            <a:ext cy="970799" cx="7849499"/>
          </a:xfrm>
          <a:prstGeom prst="rect">
            <a:avLst/>
          </a:prstGeom>
          <a:noFill/>
          <a:ln>
            <a:noFill/>
          </a:ln>
        </p:spPr>
        <p:txBody>
          <a:bodyPr bIns="91425" rIns="91425" lIns="91425" tIns="91425" anchor="t" anchorCtr="0">
            <a:noAutofit/>
          </a:bodyPr>
          <a:lstStyle/>
          <a:p>
            <a:pPr rtl="0" lvl="0">
              <a:spcBef>
                <a:spcPts val="0"/>
              </a:spcBef>
              <a:buNone/>
            </a:pPr>
            <a:r>
              <a:rPr b="1" lang="en">
                <a:latin typeface="Calibri"/>
                <a:ea typeface="Calibri"/>
                <a:cs typeface="Calibri"/>
                <a:sym typeface="Calibri"/>
              </a:rPr>
              <a:t>Key statement :</a:t>
            </a:r>
            <a:r>
              <a:rPr lang="en">
                <a:latin typeface="Calibri"/>
                <a:ea typeface="Calibri"/>
                <a:cs typeface="Calibri"/>
                <a:sym typeface="Calibri"/>
              </a:rPr>
              <a:t>  Agility ad collective inteligence open opportunities by giving advanced signs of surface changes and access to funding. </a:t>
            </a:r>
          </a:p>
        </p:txBody>
      </p:sp>
      <p:pic>
        <p:nvPicPr>
          <p:cNvPr id="413" name="Shape 413"/>
          <p:cNvPicPr preferRelativeResize="0"/>
          <p:nvPr/>
        </p:nvPicPr>
        <p:blipFill>
          <a:blip r:embed="rId3">
            <a:alphaModFix/>
          </a:blip>
          <a:stretch>
            <a:fillRect/>
          </a:stretch>
        </p:blipFill>
        <p:spPr>
          <a:xfrm>
            <a:off y="1133575" x="671150"/>
            <a:ext cy="5186124" cx="6441199"/>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7" name="Shape 417"/>
        <p:cNvGrpSpPr/>
        <p:nvPr/>
      </p:nvGrpSpPr>
      <p:grpSpPr>
        <a:xfrm>
          <a:off y="0" x="0"/>
          <a:ext cy="0" cx="0"/>
          <a:chOff y="0" x="0"/>
          <a:chExt cy="0" cx="0"/>
        </a:xfrm>
      </p:grpSpPr>
      <p:sp>
        <p:nvSpPr>
          <p:cNvPr id="418" name="Shape 418"/>
          <p:cNvSpPr txBox="1"/>
          <p:nvPr/>
        </p:nvSpPr>
        <p:spPr>
          <a:xfrm>
            <a:off y="6507100" x="609825"/>
            <a:ext cy="350699" cx="8534100"/>
          </a:xfrm>
          <a:prstGeom prst="rect">
            <a:avLst/>
          </a:prstGeom>
          <a:noFill/>
          <a:ln>
            <a:noFill/>
          </a:ln>
        </p:spPr>
        <p:txBody>
          <a:bodyPr bIns="91425" rIns="91425" lIns="91425" tIns="91425" anchor="t" anchorCtr="0">
            <a:noAutofit/>
          </a:bodyPr>
          <a:lstStyle/>
          <a:p>
            <a:pPr rtl="0" lvl="0">
              <a:spcBef>
                <a:spcPts val="0"/>
              </a:spcBef>
              <a:buNone/>
            </a:pPr>
            <a:r>
              <a:rPr lang="en">
                <a:latin typeface="Calibri"/>
                <a:ea typeface="Calibri"/>
                <a:cs typeface="Calibri"/>
                <a:sym typeface="Calibri"/>
              </a:rPr>
              <a:t>Source FJL October 2011 / 18 Laps : Swimming the Innovation Waves/ Update : 23 Nov 2014</a:t>
            </a:r>
          </a:p>
        </p:txBody>
      </p:sp>
      <p:sp>
        <p:nvSpPr>
          <p:cNvPr id="419" name="Shape 419"/>
          <p:cNvSpPr txBox="1"/>
          <p:nvPr/>
        </p:nvSpPr>
        <p:spPr>
          <a:xfrm>
            <a:off y="320250" x="160150"/>
            <a:ext cy="970799" cx="7849499"/>
          </a:xfrm>
          <a:prstGeom prst="rect">
            <a:avLst/>
          </a:prstGeom>
          <a:noFill/>
          <a:ln>
            <a:noFill/>
          </a:ln>
        </p:spPr>
        <p:txBody>
          <a:bodyPr bIns="91425" rIns="91425" lIns="91425" tIns="91425" anchor="t" anchorCtr="0">
            <a:noAutofit/>
          </a:bodyPr>
          <a:lstStyle/>
          <a:p>
            <a:pPr rtl="0" lvl="0">
              <a:spcBef>
                <a:spcPts val="0"/>
              </a:spcBef>
              <a:buNone/>
            </a:pPr>
            <a:r>
              <a:rPr b="1" lang="en">
                <a:latin typeface="Calibri"/>
                <a:ea typeface="Calibri"/>
                <a:cs typeface="Calibri"/>
                <a:sym typeface="Calibri"/>
              </a:rPr>
              <a:t>Key statement :</a:t>
            </a:r>
            <a:r>
              <a:rPr lang="en">
                <a:latin typeface="Calibri"/>
                <a:ea typeface="Calibri"/>
                <a:cs typeface="Calibri"/>
                <a:sym typeface="Calibri"/>
              </a:rPr>
              <a:t>  Management 1.0 to 3.0 global move</a:t>
            </a:r>
          </a:p>
        </p:txBody>
      </p:sp>
      <p:pic>
        <p:nvPicPr>
          <p:cNvPr id="420" name="Shape 420"/>
          <p:cNvPicPr preferRelativeResize="0"/>
          <p:nvPr/>
        </p:nvPicPr>
        <p:blipFill>
          <a:blip r:embed="rId3">
            <a:alphaModFix/>
          </a:blip>
          <a:stretch>
            <a:fillRect/>
          </a:stretch>
        </p:blipFill>
        <p:spPr>
          <a:xfrm>
            <a:off y="1127525" x="938475"/>
            <a:ext cy="5272624" cx="703014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y="0" x="0"/>
          <a:ext cy="0" cx="0"/>
          <a:chOff y="0" x="0"/>
          <a:chExt cy="0" cx="0"/>
        </a:xfrm>
      </p:grpSpPr>
      <p:sp>
        <p:nvSpPr>
          <p:cNvPr id="425" name="Shape 425"/>
          <p:cNvSpPr txBox="1"/>
          <p:nvPr/>
        </p:nvSpPr>
        <p:spPr>
          <a:xfrm>
            <a:off y="6507100" x="609825"/>
            <a:ext cy="350699" cx="8534100"/>
          </a:xfrm>
          <a:prstGeom prst="rect">
            <a:avLst/>
          </a:prstGeom>
          <a:noFill/>
          <a:ln>
            <a:noFill/>
          </a:ln>
        </p:spPr>
        <p:txBody>
          <a:bodyPr bIns="91425" rIns="91425" lIns="91425" tIns="91425" anchor="t" anchorCtr="0">
            <a:noAutofit/>
          </a:bodyPr>
          <a:lstStyle/>
          <a:p>
            <a:pPr rtl="0" lvl="0">
              <a:spcBef>
                <a:spcPts val="0"/>
              </a:spcBef>
              <a:buNone/>
            </a:pPr>
            <a:r>
              <a:rPr lang="en">
                <a:latin typeface="Calibri"/>
                <a:ea typeface="Calibri"/>
                <a:cs typeface="Calibri"/>
                <a:sym typeface="Calibri"/>
              </a:rPr>
              <a:t>Source FJL Nov 2012 / 18 Laps : Swimming the Innovation Waves/ Update : 23 Nov 2014</a:t>
            </a:r>
          </a:p>
        </p:txBody>
      </p:sp>
      <p:sp>
        <p:nvSpPr>
          <p:cNvPr id="426" name="Shape 426"/>
          <p:cNvSpPr txBox="1"/>
          <p:nvPr/>
        </p:nvSpPr>
        <p:spPr>
          <a:xfrm>
            <a:off y="320250" x="160150"/>
            <a:ext cy="970799" cx="7849499"/>
          </a:xfrm>
          <a:prstGeom prst="rect">
            <a:avLst/>
          </a:prstGeom>
          <a:noFill/>
          <a:ln>
            <a:noFill/>
          </a:ln>
        </p:spPr>
        <p:txBody>
          <a:bodyPr bIns="91425" rIns="91425" lIns="91425" tIns="91425" anchor="t" anchorCtr="0">
            <a:noAutofit/>
          </a:bodyPr>
          <a:lstStyle/>
          <a:p>
            <a:pPr rtl="0" lvl="0">
              <a:spcBef>
                <a:spcPts val="0"/>
              </a:spcBef>
              <a:buNone/>
            </a:pPr>
            <a:r>
              <a:rPr b="1" lang="en">
                <a:latin typeface="Calibri"/>
                <a:ea typeface="Calibri"/>
                <a:cs typeface="Calibri"/>
                <a:sym typeface="Calibri"/>
              </a:rPr>
              <a:t>Key statement :</a:t>
            </a:r>
            <a:r>
              <a:rPr lang="en">
                <a:latin typeface="Calibri"/>
                <a:ea typeface="Calibri"/>
                <a:cs typeface="Calibri"/>
                <a:sym typeface="Calibri"/>
              </a:rPr>
              <a:t> 6 lanes to open doors and opportunites for greater innovation strengths. </a:t>
            </a:r>
          </a:p>
        </p:txBody>
      </p:sp>
      <p:pic>
        <p:nvPicPr>
          <p:cNvPr id="427" name="Shape 427"/>
          <p:cNvPicPr preferRelativeResize="0"/>
          <p:nvPr/>
        </p:nvPicPr>
        <p:blipFill>
          <a:blip r:embed="rId3">
            <a:alphaModFix/>
          </a:blip>
          <a:stretch>
            <a:fillRect/>
          </a:stretch>
        </p:blipFill>
        <p:spPr>
          <a:xfrm>
            <a:off y="1368650" x="1593500"/>
            <a:ext cy="4715999" cx="6457525"/>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y="0" x="0"/>
          <a:ext cy="0" cx="0"/>
          <a:chOff y="0" x="0"/>
          <a:chExt cy="0" cx="0"/>
        </a:xfrm>
      </p:grpSpPr>
      <p:sp>
        <p:nvSpPr>
          <p:cNvPr id="432" name="Shape 432"/>
          <p:cNvSpPr txBox="1"/>
          <p:nvPr/>
        </p:nvSpPr>
        <p:spPr>
          <a:xfrm>
            <a:off y="6507100" x="609825"/>
            <a:ext cy="350699" cx="5886899"/>
          </a:xfrm>
          <a:prstGeom prst="rect">
            <a:avLst/>
          </a:prstGeom>
          <a:noFill/>
          <a:ln>
            <a:noFill/>
          </a:ln>
        </p:spPr>
        <p:txBody>
          <a:bodyPr bIns="91425" rIns="91425" lIns="91425" tIns="91425" anchor="t" anchorCtr="0">
            <a:noAutofit/>
          </a:bodyPr>
          <a:lstStyle/>
          <a:p>
            <a:pPr rtl="0" lvl="0">
              <a:spcBef>
                <a:spcPts val="0"/>
              </a:spcBef>
              <a:buNone/>
            </a:pPr>
            <a:r>
              <a:rPr lang="en">
                <a:latin typeface="Calibri"/>
                <a:ea typeface="Calibri"/>
                <a:cs typeface="Calibri"/>
                <a:sym typeface="Calibri"/>
              </a:rPr>
              <a:t>Source FJL October 2011 / 18 Black Holes Hack / Update : 23 Nov 2014</a:t>
            </a:r>
          </a:p>
        </p:txBody>
      </p:sp>
      <p:sp>
        <p:nvSpPr>
          <p:cNvPr id="433" name="Shape 433"/>
          <p:cNvSpPr txBox="1"/>
          <p:nvPr/>
        </p:nvSpPr>
        <p:spPr>
          <a:xfrm>
            <a:off y="320250" x="160150"/>
            <a:ext cy="970799" cx="7849499"/>
          </a:xfrm>
          <a:prstGeom prst="rect">
            <a:avLst/>
          </a:prstGeom>
          <a:noFill/>
          <a:ln>
            <a:noFill/>
          </a:ln>
        </p:spPr>
        <p:txBody>
          <a:bodyPr bIns="91425" rIns="91425" lIns="91425" tIns="91425" anchor="t" anchorCtr="0">
            <a:noAutofit/>
          </a:bodyPr>
          <a:lstStyle/>
          <a:p>
            <a:pPr rtl="0" lvl="0">
              <a:spcBef>
                <a:spcPts val="0"/>
              </a:spcBef>
              <a:buNone/>
            </a:pPr>
            <a:r>
              <a:rPr b="1" lang="en">
                <a:latin typeface="Calibri"/>
                <a:ea typeface="Calibri"/>
                <a:cs typeface="Calibri"/>
                <a:sym typeface="Calibri"/>
              </a:rPr>
              <a:t>Key statement :</a:t>
            </a:r>
            <a:r>
              <a:rPr lang="en">
                <a:latin typeface="Calibri"/>
                <a:ea typeface="Calibri"/>
                <a:cs typeface="Calibri"/>
                <a:sym typeface="Calibri"/>
              </a:rPr>
              <a:t>  Combination of skills are described as being able to generate unexpected efficiency : such as higher velocity with restricted budget as an example.  </a:t>
            </a:r>
          </a:p>
        </p:txBody>
      </p:sp>
      <p:pic>
        <p:nvPicPr>
          <p:cNvPr id="434" name="Shape 434"/>
          <p:cNvPicPr preferRelativeResize="0"/>
          <p:nvPr/>
        </p:nvPicPr>
        <p:blipFill>
          <a:blip r:embed="rId3">
            <a:alphaModFix/>
          </a:blip>
          <a:stretch>
            <a:fillRect/>
          </a:stretch>
        </p:blipFill>
        <p:spPr>
          <a:xfrm>
            <a:off y="1571975" x="1302050"/>
            <a:ext cy="4457700" cx="59436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y="0" x="0"/>
          <a:ext cy="0" cx="0"/>
          <a:chOff y="0" x="0"/>
          <a:chExt cy="0" cx="0"/>
        </a:xfrm>
      </p:grpSpPr>
      <p:sp>
        <p:nvSpPr>
          <p:cNvPr id="42" name="Shape 42"/>
          <p:cNvSpPr txBox="1"/>
          <p:nvPr>
            <p:ph type="title"/>
          </p:nvPr>
        </p:nvSpPr>
        <p:spPr>
          <a:xfrm>
            <a:off y="274646" x="457200"/>
            <a:ext cy="832500" cx="8229600"/>
          </a:xfrm>
          <a:prstGeom prst="rect">
            <a:avLst/>
          </a:prstGeom>
        </p:spPr>
        <p:txBody>
          <a:bodyPr bIns="91425" rIns="91425" lIns="91425" tIns="91425" anchor="b" anchorCtr="0">
            <a:noAutofit/>
          </a:bodyPr>
          <a:lstStyle/>
          <a:p>
            <a:pPr>
              <a:spcBef>
                <a:spcPts val="0"/>
              </a:spcBef>
              <a:buNone/>
            </a:pPr>
            <a:r>
              <a:rPr b="0" sz="3000" lang="en">
                <a:solidFill>
                  <a:srgbClr val="0000FF"/>
                </a:solidFill>
                <a:latin typeface="Calibri"/>
                <a:ea typeface="Calibri"/>
                <a:cs typeface="Calibri"/>
                <a:sym typeface="Calibri"/>
              </a:rPr>
              <a:t>GPS</a:t>
            </a:r>
            <a:r>
              <a:rPr b="0" sz="1400" lang="en">
                <a:solidFill>
                  <a:srgbClr val="0000FF"/>
                </a:solidFill>
                <a:latin typeface="Calibri"/>
                <a:ea typeface="Calibri"/>
                <a:cs typeface="Calibri"/>
                <a:sym typeface="Calibri"/>
              </a:rPr>
              <a:t> / </a:t>
            </a:r>
            <a:r>
              <a:rPr b="0" sz="2400" lang="en">
                <a:solidFill>
                  <a:srgbClr val="0000FF"/>
                </a:solidFill>
                <a:latin typeface="Calibri"/>
                <a:ea typeface="Calibri"/>
                <a:cs typeface="Calibri"/>
                <a:sym typeface="Calibri"/>
              </a:rPr>
              <a:t>The FJL </a:t>
            </a:r>
            <a:r>
              <a:rPr b="0" sz="2400" lang="en">
                <a:solidFill>
                  <a:srgbClr val="000000"/>
                </a:solidFill>
                <a:latin typeface="Calibri"/>
                <a:ea typeface="Calibri"/>
                <a:cs typeface="Calibri"/>
                <a:sym typeface="Calibri"/>
              </a:rPr>
              <a:t>Freeway</a:t>
            </a:r>
            <a:r>
              <a:rPr b="0" sz="2400" lang="en">
                <a:solidFill>
                  <a:srgbClr val="0000FF"/>
                </a:solidFill>
                <a:latin typeface="Calibri"/>
                <a:ea typeface="Calibri"/>
                <a:cs typeface="Calibri"/>
                <a:sym typeface="Calibri"/>
              </a:rPr>
              <a:t> </a:t>
            </a:r>
            <a:r>
              <a:rPr b="0" sz="2400" lang="en">
                <a:solidFill>
                  <a:srgbClr val="FF0000"/>
                </a:solidFill>
                <a:latin typeface="Calibri"/>
                <a:ea typeface="Calibri"/>
                <a:cs typeface="Calibri"/>
                <a:sym typeface="Calibri"/>
              </a:rPr>
              <a:t>AAA</a:t>
            </a:r>
            <a:r>
              <a:rPr b="0" sz="2400" lang="en">
                <a:solidFill>
                  <a:srgbClr val="0000FF"/>
                </a:solidFill>
                <a:latin typeface="Calibri"/>
                <a:ea typeface="Calibri"/>
                <a:cs typeface="Calibri"/>
                <a:sym typeface="Calibri"/>
              </a:rPr>
              <a:t> </a:t>
            </a:r>
            <a:r>
              <a:rPr b="0" sz="2400" lang="en">
                <a:solidFill>
                  <a:srgbClr val="FF0000"/>
                </a:solidFill>
                <a:latin typeface="Calibri"/>
                <a:ea typeface="Calibri"/>
                <a:cs typeface="Calibri"/>
                <a:sym typeface="Calibri"/>
              </a:rPr>
              <a:t>Guide</a:t>
            </a:r>
          </a:p>
        </p:txBody>
      </p:sp>
      <p:sp>
        <p:nvSpPr>
          <p:cNvPr id="43" name="Shape 43"/>
          <p:cNvSpPr txBox="1"/>
          <p:nvPr>
            <p:ph idx="1" type="body"/>
          </p:nvPr>
        </p:nvSpPr>
        <p:spPr>
          <a:xfrm>
            <a:off y="1600200" x="457200"/>
            <a:ext cy="3922199" cx="8229600"/>
          </a:xfrm>
          <a:prstGeom prst="rect">
            <a:avLst/>
          </a:prstGeom>
        </p:spPr>
        <p:txBody>
          <a:bodyPr bIns="91425" rIns="91425" lIns="91425" tIns="91425" anchor="t" anchorCtr="0">
            <a:noAutofit/>
          </a:bodyPr>
          <a:lstStyle/>
          <a:p>
            <a:pPr rtl="0" lvl="0">
              <a:spcBef>
                <a:spcPts val="0"/>
              </a:spcBef>
              <a:buNone/>
            </a:pPr>
            <a:r>
              <a:rPr sz="1400" lang="en">
                <a:latin typeface="Calibri"/>
                <a:ea typeface="Calibri"/>
                <a:cs typeface="Calibri"/>
                <a:sym typeface="Calibri"/>
              </a:rPr>
              <a:t>AAA could mean : </a:t>
            </a:r>
          </a:p>
          <a:p>
            <a:pPr rtl="0" lvl="0">
              <a:spcBef>
                <a:spcPts val="0"/>
              </a:spcBef>
              <a:buNone/>
            </a:pPr>
            <a:r>
              <a:rPr sz="1400" lang="en">
                <a:latin typeface="Calibri"/>
                <a:ea typeface="Calibri"/>
                <a:cs typeface="Calibri"/>
                <a:sym typeface="Calibri"/>
              </a:rPr>
              <a:t>(Easy reading)  Ask -Arrows- Assistance</a:t>
            </a:r>
          </a:p>
          <a:p>
            <a:pPr rtl="0" lvl="0">
              <a:spcBef>
                <a:spcPts val="0"/>
              </a:spcBef>
              <a:buNone/>
            </a:pPr>
            <a:r>
              <a:rPr sz="1400" lang="en">
                <a:latin typeface="Calibri"/>
                <a:ea typeface="Calibri"/>
                <a:cs typeface="Calibri"/>
                <a:sym typeface="Calibri"/>
              </a:rPr>
              <a:t>( No EZ coded)  Aesthetics- Asymetries -Anti-Fragility.</a:t>
            </a:r>
          </a:p>
          <a:p>
            <a:pPr rtl="0" lvl="0">
              <a:spcBef>
                <a:spcPts val="0"/>
              </a:spcBef>
              <a:buNone/>
            </a:pPr>
            <a:r>
              <a:t/>
            </a:r>
            <a:endParaRPr sz="1400">
              <a:latin typeface="Calibri"/>
              <a:ea typeface="Calibri"/>
              <a:cs typeface="Calibri"/>
              <a:sym typeface="Calibri"/>
            </a:endParaRPr>
          </a:p>
          <a:p>
            <a:pPr rtl="0" lvl="0">
              <a:spcBef>
                <a:spcPts val="0"/>
              </a:spcBef>
              <a:buNone/>
            </a:pPr>
            <a:r>
              <a:rPr sz="1400" lang="en">
                <a:latin typeface="Calibri"/>
                <a:ea typeface="Calibri"/>
                <a:cs typeface="Calibri"/>
                <a:sym typeface="Calibri"/>
              </a:rPr>
              <a:t>The guide pages after the map are zoom and some guidance explanation about the key ideas, or structure, or specificities for each story, or about a set of stories, or about a detail.</a:t>
            </a:r>
          </a:p>
          <a:p>
            <a:pPr rtl="0" lvl="0">
              <a:spcBef>
                <a:spcPts val="0"/>
              </a:spcBef>
              <a:buNone/>
            </a:pPr>
            <a:r>
              <a:t/>
            </a:r>
            <a:endParaRPr sz="1400">
              <a:latin typeface="Calibri"/>
              <a:ea typeface="Calibri"/>
              <a:cs typeface="Calibri"/>
              <a:sym typeface="Calibri"/>
            </a:endParaRPr>
          </a:p>
          <a:p>
            <a:pPr rtl="0" lvl="0">
              <a:spcBef>
                <a:spcPts val="0"/>
              </a:spcBef>
              <a:buNone/>
            </a:pPr>
            <a:r>
              <a:rPr sz="1400" lang="en">
                <a:latin typeface="Calibri"/>
                <a:ea typeface="Calibri"/>
                <a:cs typeface="Calibri"/>
                <a:sym typeface="Calibri"/>
              </a:rPr>
              <a:t>I wish it helps to find more clarity into this messy complexity that I resist to simplify in 3 bullet points for the sake of  respect of the quantum behavior of mind processes, and human interactions.</a:t>
            </a:r>
          </a:p>
          <a:p>
            <a:pPr rtl="0" lvl="0">
              <a:spcBef>
                <a:spcPts val="0"/>
              </a:spcBef>
              <a:buNone/>
            </a:pPr>
            <a:r>
              <a:rPr sz="1400" lang="en">
                <a:latin typeface="Calibri"/>
                <a:ea typeface="Calibri"/>
                <a:cs typeface="Calibri"/>
                <a:sym typeface="Calibri"/>
              </a:rPr>
              <a:t>These a re </a:t>
            </a:r>
            <a:r>
              <a:rPr b="1" sz="1400" lang="en">
                <a:solidFill>
                  <a:srgbClr val="FF0000"/>
                </a:solidFill>
                <a:latin typeface="Calibri"/>
                <a:ea typeface="Calibri"/>
                <a:cs typeface="Calibri"/>
                <a:sym typeface="Calibri"/>
              </a:rPr>
              <a:t>Arrows</a:t>
            </a:r>
            <a:r>
              <a:rPr b="1" sz="1400" lang="en">
                <a:solidFill>
                  <a:srgbClr val="0000FF"/>
                </a:solidFill>
                <a:latin typeface="Calibri"/>
                <a:ea typeface="Calibri"/>
                <a:cs typeface="Calibri"/>
                <a:sym typeface="Calibri"/>
              </a:rPr>
              <a:t> </a:t>
            </a:r>
            <a:r>
              <a:rPr sz="1400" lang="en">
                <a:latin typeface="Calibri"/>
                <a:ea typeface="Calibri"/>
                <a:cs typeface="Calibri"/>
                <a:sym typeface="Calibri"/>
              </a:rPr>
              <a:t>not intending to change the mandscape and topography but to find your way back to each your own "logic home sweet home".</a:t>
            </a:r>
          </a:p>
          <a:p>
            <a:pPr rtl="0" lvl="0">
              <a:spcBef>
                <a:spcPts val="0"/>
              </a:spcBef>
              <a:buNone/>
            </a:pPr>
            <a:r>
              <a:t/>
            </a:r>
            <a:endParaRPr sz="1400">
              <a:latin typeface="Calibri"/>
              <a:ea typeface="Calibri"/>
              <a:cs typeface="Calibri"/>
              <a:sym typeface="Calibri"/>
            </a:endParaRPr>
          </a:p>
          <a:p>
            <a:pPr rtl="0" lvl="0">
              <a:spcBef>
                <a:spcPts val="0"/>
              </a:spcBef>
              <a:buNone/>
            </a:pPr>
            <a:r>
              <a:rPr sz="1400" lang="en">
                <a:latin typeface="Calibri"/>
                <a:ea typeface="Calibri"/>
                <a:cs typeface="Calibri"/>
                <a:sym typeface="Calibri"/>
              </a:rPr>
              <a:t>Enjoy.</a:t>
            </a:r>
          </a:p>
          <a:p>
            <a:pPr rtl="0" lvl="0">
              <a:spcBef>
                <a:spcPts val="0"/>
              </a:spcBef>
              <a:buNone/>
            </a:pPr>
            <a:r>
              <a:rPr sz="1400" lang="en">
                <a:latin typeface="Calibri"/>
                <a:ea typeface="Calibri"/>
                <a:cs typeface="Calibri"/>
                <a:sym typeface="Calibri"/>
              </a:rPr>
              <a:t>Should you still feel lost, please </a:t>
            </a:r>
            <a:r>
              <a:rPr b="1" sz="1400" lang="en">
                <a:solidFill>
                  <a:srgbClr val="FF0000"/>
                </a:solidFill>
                <a:latin typeface="Calibri"/>
                <a:ea typeface="Calibri"/>
                <a:cs typeface="Calibri"/>
                <a:sym typeface="Calibri"/>
              </a:rPr>
              <a:t>Ask</a:t>
            </a:r>
            <a:r>
              <a:rPr b="1" sz="1400" lang="en">
                <a:latin typeface="Calibri"/>
                <a:ea typeface="Calibri"/>
                <a:cs typeface="Calibri"/>
                <a:sym typeface="Calibri"/>
              </a:rPr>
              <a:t> </a:t>
            </a:r>
            <a:r>
              <a:rPr sz="1400" lang="en">
                <a:latin typeface="Calibri"/>
                <a:ea typeface="Calibri"/>
                <a:cs typeface="Calibri"/>
                <a:sym typeface="Calibri"/>
              </a:rPr>
              <a:t>for</a:t>
            </a:r>
            <a:r>
              <a:rPr sz="1400" lang="en">
                <a:solidFill>
                  <a:srgbClr val="FF0000"/>
                </a:solidFill>
                <a:latin typeface="Calibri"/>
                <a:ea typeface="Calibri"/>
                <a:cs typeface="Calibri"/>
                <a:sym typeface="Calibri"/>
              </a:rPr>
              <a:t> </a:t>
            </a:r>
            <a:r>
              <a:rPr b="1" sz="1400" lang="en">
                <a:solidFill>
                  <a:srgbClr val="FF0000"/>
                </a:solidFill>
                <a:latin typeface="Calibri"/>
                <a:ea typeface="Calibri"/>
                <a:cs typeface="Calibri"/>
                <a:sym typeface="Calibri"/>
              </a:rPr>
              <a:t>Assistance.</a:t>
            </a:r>
          </a:p>
          <a:p>
            <a:pPr rtl="0" lvl="0">
              <a:spcBef>
                <a:spcPts val="0"/>
              </a:spcBef>
              <a:buNone/>
            </a:pPr>
            <a:r>
              <a:rPr sz="1400" lang="en">
                <a:latin typeface="Calibri"/>
                <a:ea typeface="Calibri"/>
                <a:cs typeface="Calibri"/>
                <a:sym typeface="Calibri"/>
              </a:rPr>
              <a:t>I'll be more than happy to help. And know what ? It will also help me to find my way back either....</a:t>
            </a:r>
          </a:p>
          <a:p>
            <a:pPr rtl="0" lvl="0">
              <a:spcBef>
                <a:spcPts val="0"/>
              </a:spcBef>
              <a:buNone/>
            </a:pPr>
            <a:r>
              <a:t/>
            </a:r>
            <a:endParaRPr sz="1400">
              <a:latin typeface="Calibri"/>
              <a:ea typeface="Calibri"/>
              <a:cs typeface="Calibri"/>
              <a:sym typeface="Calibri"/>
            </a:endParaRPr>
          </a:p>
          <a:p>
            <a:pPr rtl="0" lvl="0">
              <a:spcBef>
                <a:spcPts val="0"/>
              </a:spcBef>
              <a:buNone/>
            </a:pPr>
            <a:r>
              <a:rPr sz="1400" lang="en">
                <a:latin typeface="Calibri"/>
                <a:ea typeface="Calibri"/>
                <a:cs typeface="Calibri"/>
                <a:sym typeface="Calibri"/>
              </a:rPr>
              <a:t>Map and guide should re-set any lost signal and lost tracks and act as a</a:t>
            </a:r>
            <a:r>
              <a:rPr sz="1400" lang="en">
                <a:solidFill>
                  <a:srgbClr val="0000FF"/>
                </a:solidFill>
                <a:latin typeface="Calibri"/>
                <a:ea typeface="Calibri"/>
                <a:cs typeface="Calibri"/>
                <a:sym typeface="Calibri"/>
              </a:rPr>
              <a:t> Global Positioning System</a:t>
            </a:r>
          </a:p>
        </p:txBody>
      </p:sp>
      <p:sp>
        <p:nvSpPr>
          <p:cNvPr id="44" name="Shape 44"/>
          <p:cNvSpPr txBox="1"/>
          <p:nvPr/>
        </p:nvSpPr>
        <p:spPr>
          <a:xfrm>
            <a:off y="6554800" x="132875"/>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22 th 2014</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8" name="Shape 438"/>
        <p:cNvGrpSpPr/>
        <p:nvPr/>
      </p:nvGrpSpPr>
      <p:grpSpPr>
        <a:xfrm>
          <a:off y="0" x="0"/>
          <a:ext cy="0" cx="0"/>
          <a:chOff y="0" x="0"/>
          <a:chExt cy="0" cx="0"/>
        </a:xfrm>
      </p:grpSpPr>
      <p:sp>
        <p:nvSpPr>
          <p:cNvPr id="439" name="Shape 439"/>
          <p:cNvSpPr txBox="1"/>
          <p:nvPr/>
        </p:nvSpPr>
        <p:spPr>
          <a:xfrm>
            <a:off y="6507125" x="281125"/>
            <a:ext cy="350699" cx="7399799"/>
          </a:xfrm>
          <a:prstGeom prst="rect">
            <a:avLst/>
          </a:prstGeom>
          <a:noFill/>
          <a:ln>
            <a:noFill/>
          </a:ln>
        </p:spPr>
        <p:txBody>
          <a:bodyPr bIns="91425" rIns="91425" lIns="91425" tIns="91425" anchor="t" anchorCtr="0">
            <a:noAutofit/>
          </a:bodyPr>
          <a:lstStyle/>
          <a:p>
            <a:pPr rtl="0" lvl="0">
              <a:spcBef>
                <a:spcPts val="0"/>
              </a:spcBef>
              <a:buNone/>
            </a:pPr>
            <a:r>
              <a:rPr lang="en">
                <a:latin typeface="Calibri"/>
                <a:ea typeface="Calibri"/>
                <a:cs typeface="Calibri"/>
                <a:sym typeface="Calibri"/>
              </a:rPr>
              <a:t>Source FJL October 2011 / 21st Century Social learning story / Update : 22 Nov 2014</a:t>
            </a:r>
          </a:p>
        </p:txBody>
      </p:sp>
      <p:sp>
        <p:nvSpPr>
          <p:cNvPr id="440" name="Shape 440"/>
          <p:cNvSpPr txBox="1"/>
          <p:nvPr/>
        </p:nvSpPr>
        <p:spPr>
          <a:xfrm>
            <a:off y="115850" x="160125"/>
            <a:ext cy="609899" cx="8810100"/>
          </a:xfrm>
          <a:prstGeom prst="rect">
            <a:avLst/>
          </a:prstGeom>
          <a:noFill/>
          <a:ln>
            <a:noFill/>
          </a:ln>
        </p:spPr>
        <p:txBody>
          <a:bodyPr bIns="91425" rIns="91425" lIns="91425" tIns="91425" anchor="t" anchorCtr="0">
            <a:noAutofit/>
          </a:bodyPr>
          <a:lstStyle/>
          <a:p>
            <a:pPr rtl="0">
              <a:spcBef>
                <a:spcPts val="0"/>
              </a:spcBef>
              <a:buNone/>
            </a:pPr>
            <a:r>
              <a:rPr b="1" lang="en">
                <a:latin typeface="Calibri"/>
                <a:ea typeface="Calibri"/>
                <a:cs typeface="Calibri"/>
                <a:sym typeface="Calibri"/>
              </a:rPr>
              <a:t>Key statement :</a:t>
            </a:r>
            <a:r>
              <a:rPr lang="en">
                <a:latin typeface="Calibri"/>
                <a:ea typeface="Calibri"/>
                <a:cs typeface="Calibri"/>
                <a:sym typeface="Calibri"/>
              </a:rPr>
              <a:t>  A complete and global  2.0 eco-system bloomed from a classical training demand for shopfloor operators. And a sustainability driver for human capital and collective knowledge;</a:t>
            </a:r>
          </a:p>
          <a:p>
            <a:pPr rtl="0">
              <a:spcBef>
                <a:spcPts val="0"/>
              </a:spcBef>
              <a:buNone/>
            </a:pPr>
            <a:r>
              <a:t/>
            </a:r>
            <a:endParaRPr>
              <a:latin typeface="Calibri"/>
              <a:ea typeface="Calibri"/>
              <a:cs typeface="Calibri"/>
              <a:sym typeface="Calibri"/>
            </a:endParaRPr>
          </a:p>
          <a:p>
            <a:pPr rtl="0" lvl="0">
              <a:spcBef>
                <a:spcPts val="0"/>
              </a:spcBef>
              <a:buNone/>
            </a:pPr>
            <a:r>
              <a:t/>
            </a:r>
            <a:endParaRPr>
              <a:latin typeface="Calibri"/>
              <a:ea typeface="Calibri"/>
              <a:cs typeface="Calibri"/>
              <a:sym typeface="Calibri"/>
            </a:endParaRPr>
          </a:p>
        </p:txBody>
      </p:sp>
      <p:pic>
        <p:nvPicPr>
          <p:cNvPr id="441" name="Shape 441"/>
          <p:cNvPicPr preferRelativeResize="0"/>
          <p:nvPr/>
        </p:nvPicPr>
        <p:blipFill>
          <a:blip r:embed="rId3">
            <a:alphaModFix/>
          </a:blip>
          <a:stretch>
            <a:fillRect/>
          </a:stretch>
        </p:blipFill>
        <p:spPr>
          <a:xfrm>
            <a:off y="844850" x="281124"/>
            <a:ext cy="4813924" cx="4964924"/>
          </a:xfrm>
          <a:prstGeom prst="rect">
            <a:avLst/>
          </a:prstGeom>
          <a:noFill/>
          <a:ln>
            <a:noFill/>
          </a:ln>
        </p:spPr>
      </p:pic>
      <p:sp>
        <p:nvSpPr>
          <p:cNvPr id="442" name="Shape 442"/>
          <p:cNvSpPr txBox="1"/>
          <p:nvPr/>
        </p:nvSpPr>
        <p:spPr>
          <a:xfrm>
            <a:off y="2265550" x="6006275"/>
            <a:ext cy="1188899" cx="3086700"/>
          </a:xfrm>
          <a:prstGeom prst="rect">
            <a:avLst/>
          </a:prstGeom>
          <a:noFill/>
          <a:ln>
            <a:noFill/>
          </a:ln>
        </p:spPr>
        <p:txBody>
          <a:bodyPr bIns="91425" rIns="91425" lIns="91425" tIns="91425" anchor="t" anchorCtr="0">
            <a:noAutofit/>
          </a:bodyPr>
          <a:lstStyle/>
          <a:p>
            <a:pPr rtl="0">
              <a:spcBef>
                <a:spcPts val="0"/>
              </a:spcBef>
              <a:buNone/>
            </a:pPr>
            <a:r>
              <a:rPr lang="en">
                <a:solidFill>
                  <a:srgbClr val="0000FF"/>
                </a:solidFill>
              </a:rPr>
              <a:t>Principles :</a:t>
            </a:r>
          </a:p>
          <a:p>
            <a:pPr rtl="0">
              <a:spcBef>
                <a:spcPts val="0"/>
              </a:spcBef>
              <a:buNone/>
            </a:pPr>
            <a:r>
              <a:rPr lang="en">
                <a:solidFill>
                  <a:srgbClr val="0000FF"/>
                </a:solidFill>
              </a:rPr>
              <a:t> </a:t>
            </a:r>
          </a:p>
          <a:p>
            <a:pPr rtl="0">
              <a:spcBef>
                <a:spcPts val="0"/>
              </a:spcBef>
              <a:buNone/>
            </a:pPr>
            <a:r>
              <a:rPr b="1" lang="en">
                <a:solidFill>
                  <a:srgbClr val="0000FF"/>
                </a:solidFill>
              </a:rPr>
              <a:t>Global</a:t>
            </a:r>
            <a:r>
              <a:rPr lang="en">
                <a:solidFill>
                  <a:srgbClr val="0000FF"/>
                </a:solidFill>
              </a:rPr>
              <a:t> committed</a:t>
            </a:r>
          </a:p>
          <a:p>
            <a:pPr>
              <a:spcBef>
                <a:spcPts val="0"/>
              </a:spcBef>
              <a:buNone/>
            </a:pPr>
            <a:r>
              <a:rPr lang="en">
                <a:solidFill>
                  <a:srgbClr val="FF0000"/>
                </a:solidFill>
              </a:rPr>
              <a:t>(Hyper) locally</a:t>
            </a:r>
            <a:r>
              <a:rPr lang="en">
                <a:solidFill>
                  <a:srgbClr val="0000FF"/>
                </a:solidFill>
              </a:rPr>
              <a:t> engaged</a:t>
            </a:r>
          </a:p>
        </p:txBody>
      </p:sp>
      <p:sp>
        <p:nvSpPr>
          <p:cNvPr id="443" name="Shape 443"/>
          <p:cNvSpPr txBox="1"/>
          <p:nvPr/>
        </p:nvSpPr>
        <p:spPr>
          <a:xfrm>
            <a:off y="5616950" x="119175"/>
            <a:ext cy="686700" cx="8891999"/>
          </a:xfrm>
          <a:prstGeom prst="rect">
            <a:avLst/>
          </a:prstGeom>
          <a:noFill/>
          <a:ln>
            <a:noFill/>
          </a:ln>
        </p:spPr>
        <p:txBody>
          <a:bodyPr bIns="91425" rIns="91425" lIns="91425" tIns="91425" anchor="t" anchorCtr="0">
            <a:noAutofit/>
          </a:bodyPr>
          <a:lstStyle/>
          <a:p>
            <a:pPr rtl="0">
              <a:spcBef>
                <a:spcPts val="0"/>
              </a:spcBef>
              <a:buNone/>
            </a:pPr>
            <a:r>
              <a:rPr sz="1200" lang="en">
                <a:solidFill>
                  <a:schemeClr val="dk1"/>
                </a:solidFill>
                <a:latin typeface="Calibri"/>
                <a:ea typeface="Calibri"/>
                <a:cs typeface="Calibri"/>
                <a:sym typeface="Calibri"/>
              </a:rPr>
              <a:t>Note : Data on the 2011 illustration are multiplied by factor of 2 ( actors and trainers = 2,500)</a:t>
            </a:r>
          </a:p>
          <a:p>
            <a:pPr rtl="0">
              <a:spcBef>
                <a:spcPts val="0"/>
              </a:spcBef>
              <a:buNone/>
            </a:pPr>
            <a:r>
              <a:rPr sz="1200" lang="en">
                <a:solidFill>
                  <a:schemeClr val="dk1"/>
                </a:solidFill>
                <a:latin typeface="Calibri"/>
                <a:ea typeface="Calibri"/>
                <a:cs typeface="Calibri"/>
                <a:sym typeface="Calibri"/>
              </a:rPr>
              <a:t> and 3 (people exposed and benefiting from the system = 22,000). </a:t>
            </a:r>
          </a:p>
          <a:p>
            <a:pPr>
              <a:spcBef>
                <a:spcPts val="0"/>
              </a:spcBef>
              <a:buNone/>
            </a:pPr>
            <a:r>
              <a:rPr sz="1200" lang="en">
                <a:solidFill>
                  <a:schemeClr val="dk1"/>
                </a:solidFill>
                <a:latin typeface="Calibri"/>
                <a:ea typeface="Calibri"/>
                <a:cs typeface="Calibri"/>
                <a:sym typeface="Calibri"/>
              </a:rPr>
              <a:t>It does today also include experts, engineers an technicians.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y="0" x="0"/>
          <a:ext cy="0" cx="0"/>
          <a:chOff y="0" x="0"/>
          <a:chExt cy="0" cx="0"/>
        </a:xfrm>
      </p:grpSpPr>
      <p:pic>
        <p:nvPicPr>
          <p:cNvPr id="448" name="Shape 448"/>
          <p:cNvPicPr preferRelativeResize="0"/>
          <p:nvPr/>
        </p:nvPicPr>
        <p:blipFill>
          <a:blip r:embed="rId3">
            <a:alphaModFix/>
          </a:blip>
          <a:stretch>
            <a:fillRect/>
          </a:stretch>
        </p:blipFill>
        <p:spPr>
          <a:xfrm>
            <a:off y="152400" x="152400"/>
            <a:ext cy="1609725" cx="2143125"/>
          </a:xfrm>
          <a:prstGeom prst="rect">
            <a:avLst/>
          </a:prstGeom>
          <a:noFill/>
          <a:ln>
            <a:noFill/>
          </a:ln>
        </p:spPr>
      </p:pic>
      <p:pic>
        <p:nvPicPr>
          <p:cNvPr id="449" name="Shape 449"/>
          <p:cNvPicPr preferRelativeResize="0"/>
          <p:nvPr/>
        </p:nvPicPr>
        <p:blipFill>
          <a:blip r:embed="rId4">
            <a:alphaModFix/>
          </a:blip>
          <a:stretch>
            <a:fillRect/>
          </a:stretch>
        </p:blipFill>
        <p:spPr>
          <a:xfrm>
            <a:off y="1996487" x="152400"/>
            <a:ext cy="2865021" cx="2143125"/>
          </a:xfrm>
          <a:prstGeom prst="rect">
            <a:avLst/>
          </a:prstGeom>
          <a:noFill/>
          <a:ln>
            <a:noFill/>
          </a:ln>
        </p:spPr>
      </p:pic>
      <p:pic>
        <p:nvPicPr>
          <p:cNvPr id="450" name="Shape 450"/>
          <p:cNvPicPr preferRelativeResize="0"/>
          <p:nvPr/>
        </p:nvPicPr>
        <p:blipFill>
          <a:blip r:embed="rId5">
            <a:alphaModFix/>
          </a:blip>
          <a:stretch>
            <a:fillRect/>
          </a:stretch>
        </p:blipFill>
        <p:spPr>
          <a:xfrm>
            <a:off y="4962800" x="152400"/>
            <a:ext cy="1609725" cx="2143125"/>
          </a:xfrm>
          <a:prstGeom prst="rect">
            <a:avLst/>
          </a:prstGeom>
          <a:noFill/>
          <a:ln>
            <a:noFill/>
          </a:ln>
        </p:spPr>
      </p:pic>
      <p:pic>
        <p:nvPicPr>
          <p:cNvPr id="451" name="Shape 451"/>
          <p:cNvPicPr preferRelativeResize="0"/>
          <p:nvPr/>
        </p:nvPicPr>
        <p:blipFill>
          <a:blip r:embed="rId6">
            <a:alphaModFix/>
          </a:blip>
          <a:stretch>
            <a:fillRect/>
          </a:stretch>
        </p:blipFill>
        <p:spPr>
          <a:xfrm rot="5397262">
            <a:off y="2352763" x="4364316"/>
            <a:ext cy="5691947" cx="2600342"/>
          </a:xfrm>
          <a:prstGeom prst="rect">
            <a:avLst/>
          </a:prstGeom>
          <a:noFill/>
          <a:ln>
            <a:noFill/>
          </a:ln>
        </p:spPr>
      </p:pic>
      <p:sp>
        <p:nvSpPr>
          <p:cNvPr id="452" name="Shape 452"/>
          <p:cNvSpPr txBox="1"/>
          <p:nvPr/>
        </p:nvSpPr>
        <p:spPr>
          <a:xfrm>
            <a:off y="289575" x="2591075"/>
            <a:ext cy="686700" cx="6420000"/>
          </a:xfrm>
          <a:prstGeom prst="rect">
            <a:avLst/>
          </a:prstGeom>
          <a:noFill/>
          <a:ln>
            <a:noFill/>
          </a:ln>
        </p:spPr>
        <p:txBody>
          <a:bodyPr bIns="91425" rIns="91425" lIns="91425" tIns="91425" anchor="t" anchorCtr="0">
            <a:noAutofit/>
          </a:bodyPr>
          <a:lstStyle/>
          <a:p>
            <a:pPr>
              <a:spcBef>
                <a:spcPts val="0"/>
              </a:spcBef>
              <a:buNone/>
            </a:pPr>
            <a:r>
              <a:rPr lang="en"/>
              <a:t>The </a:t>
            </a:r>
            <a:r>
              <a:rPr b="1" sz="3000" lang="en">
                <a:solidFill>
                  <a:srgbClr val="0000FF"/>
                </a:solidFill>
                <a:latin typeface="Calibri"/>
                <a:ea typeface="Calibri"/>
                <a:cs typeface="Calibri"/>
                <a:sym typeface="Calibri"/>
              </a:rPr>
              <a:t>GPS</a:t>
            </a:r>
            <a:r>
              <a:rPr b="1" sz="3600" lang="en">
                <a:solidFill>
                  <a:srgbClr val="0000FF"/>
                </a:solidFill>
                <a:latin typeface="Calibri"/>
                <a:ea typeface="Calibri"/>
                <a:cs typeface="Calibri"/>
                <a:sym typeface="Calibri"/>
              </a:rPr>
              <a:t> / </a:t>
            </a:r>
            <a:r>
              <a:rPr b="1" sz="2400" lang="en">
                <a:solidFill>
                  <a:srgbClr val="0000FF"/>
                </a:solidFill>
                <a:latin typeface="Calibri"/>
                <a:ea typeface="Calibri"/>
                <a:cs typeface="Calibri"/>
                <a:sym typeface="Calibri"/>
              </a:rPr>
              <a:t>The FJL </a:t>
            </a:r>
            <a:r>
              <a:rPr b="1" sz="2400" lang="en">
                <a:solidFill>
                  <a:schemeClr val="dk1"/>
                </a:solidFill>
                <a:latin typeface="Calibri"/>
                <a:ea typeface="Calibri"/>
                <a:cs typeface="Calibri"/>
                <a:sym typeface="Calibri"/>
              </a:rPr>
              <a:t>Freeway Map</a:t>
            </a:r>
            <a:r>
              <a:rPr b="1" sz="2400" lang="en">
                <a:solidFill>
                  <a:srgbClr val="0000FF"/>
                </a:solidFill>
                <a:latin typeface="Calibri"/>
                <a:ea typeface="Calibri"/>
                <a:cs typeface="Calibri"/>
                <a:sym typeface="Calibri"/>
              </a:rPr>
              <a:t> &amp; </a:t>
            </a:r>
            <a:r>
              <a:rPr b="1" sz="2400" lang="en">
                <a:solidFill>
                  <a:srgbClr val="FF0000"/>
                </a:solidFill>
                <a:latin typeface="Calibri"/>
                <a:ea typeface="Calibri"/>
                <a:cs typeface="Calibri"/>
                <a:sym typeface="Calibri"/>
              </a:rPr>
              <a:t>AAA Guide</a:t>
            </a:r>
            <a:r>
              <a:rPr lang="en"/>
              <a:t> </a:t>
            </a:r>
          </a:p>
        </p:txBody>
      </p:sp>
      <p:sp>
        <p:nvSpPr>
          <p:cNvPr id="453" name="Shape 453"/>
          <p:cNvSpPr txBox="1"/>
          <p:nvPr/>
        </p:nvSpPr>
        <p:spPr>
          <a:xfrm>
            <a:off y="1700025" x="2817475"/>
            <a:ext cy="2125799" cx="5886899"/>
          </a:xfrm>
          <a:prstGeom prst="rect">
            <a:avLst/>
          </a:prstGeom>
          <a:noFill/>
          <a:ln>
            <a:noFill/>
          </a:ln>
        </p:spPr>
        <p:txBody>
          <a:bodyPr bIns="91425" rIns="91425" lIns="91425" tIns="91425" anchor="t" anchorCtr="0">
            <a:noAutofit/>
          </a:bodyPr>
          <a:lstStyle/>
          <a:p>
            <a:pPr rtl="0">
              <a:spcBef>
                <a:spcPts val="0"/>
              </a:spcBef>
              <a:buNone/>
            </a:pPr>
            <a:r>
              <a:rPr lang="en">
                <a:latin typeface="Calibri"/>
                <a:ea typeface="Calibri"/>
                <a:cs typeface="Calibri"/>
                <a:sym typeface="Calibri"/>
              </a:rPr>
              <a:t>I will likely keep enriching and completing this GPS document with new materials eventually and detail original pictures titles and deciphering.</a:t>
            </a:r>
          </a:p>
          <a:p>
            <a:pPr rtl="0">
              <a:spcBef>
                <a:spcPts val="0"/>
              </a:spcBef>
              <a:buNone/>
            </a:pPr>
            <a:r>
              <a:t/>
            </a:r>
            <a:endParaRPr sz="1800">
              <a:solidFill>
                <a:srgbClr val="0000FF"/>
              </a:solidFill>
              <a:latin typeface="Calibri"/>
              <a:ea typeface="Calibri"/>
              <a:cs typeface="Calibri"/>
              <a:sym typeface="Calibri"/>
            </a:endParaRPr>
          </a:p>
          <a:p>
            <a:pPr rtl="0">
              <a:spcBef>
                <a:spcPts val="0"/>
              </a:spcBef>
              <a:buNone/>
            </a:pPr>
            <a:r>
              <a:rPr sz="1800" lang="en">
                <a:solidFill>
                  <a:srgbClr val="0000FF"/>
                </a:solidFill>
                <a:latin typeface="Calibri"/>
                <a:ea typeface="Calibri"/>
                <a:cs typeface="Calibri"/>
                <a:sym typeface="Calibri"/>
              </a:rPr>
              <a:t>Do not hesitate to comment or ask for any other need for explanation or clarifying points.</a:t>
            </a:r>
          </a:p>
          <a:p>
            <a:pPr rtl="0">
              <a:spcBef>
                <a:spcPts val="0"/>
              </a:spcBef>
              <a:buNone/>
            </a:pPr>
            <a:r>
              <a:t/>
            </a:r>
            <a:endParaRPr>
              <a:latin typeface="Calibri"/>
              <a:ea typeface="Calibri"/>
              <a:cs typeface="Calibri"/>
              <a:sym typeface="Calibri"/>
            </a:endParaRPr>
          </a:p>
          <a:p>
            <a:pPr rtl="0">
              <a:spcBef>
                <a:spcPts val="0"/>
              </a:spcBef>
              <a:buNone/>
            </a:pPr>
            <a:r>
              <a:rPr lang="en">
                <a:latin typeface="Calibri"/>
                <a:ea typeface="Calibri"/>
                <a:cs typeface="Calibri"/>
                <a:sym typeface="Calibri"/>
              </a:rPr>
              <a:t>Thank you for your attention and interest.</a:t>
            </a:r>
          </a:p>
          <a:p>
            <a:pPr>
              <a:spcBef>
                <a:spcPts val="0"/>
              </a:spcBef>
              <a:buNone/>
            </a:pPr>
            <a:r>
              <a:rPr lang="en">
                <a:latin typeface="Calibri"/>
                <a:ea typeface="Calibri"/>
                <a:cs typeface="Calibri"/>
                <a:sym typeface="Calibri"/>
              </a:rPr>
              <a:t>It is a blessing to get feedbacks.</a:t>
            </a:r>
          </a:p>
        </p:txBody>
      </p:sp>
      <p:sp>
        <p:nvSpPr>
          <p:cNvPr id="454" name="Shape 454"/>
          <p:cNvSpPr txBox="1"/>
          <p:nvPr/>
        </p:nvSpPr>
        <p:spPr>
          <a:xfrm>
            <a:off y="6572525" x="176175"/>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23 th 2014</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y="0" x="0"/>
          <a:ext cy="0" cx="0"/>
          <a:chOff y="0" x="0"/>
          <a:chExt cy="0" cx="0"/>
        </a:xfrm>
      </p:grpSpPr>
      <p:sp>
        <p:nvSpPr>
          <p:cNvPr id="49" name="Shape 49"/>
          <p:cNvSpPr txBox="1"/>
          <p:nvPr/>
        </p:nvSpPr>
        <p:spPr>
          <a:xfrm>
            <a:off y="6484525" x="7157387"/>
            <a:ext cy="321300" cx="1206000"/>
          </a:xfrm>
          <a:prstGeom prst="rect">
            <a:avLst/>
          </a:prstGeom>
          <a:noFill/>
          <a:ln>
            <a:noFill/>
          </a:ln>
        </p:spPr>
        <p:txBody>
          <a:bodyPr bIns="91425" rIns="91425" lIns="91425" tIns="91425" anchor="t" anchorCtr="0">
            <a:noAutofit/>
          </a:bodyPr>
          <a:lstStyle/>
          <a:p>
            <a:pPr rtl="0" lvl="0">
              <a:spcBef>
                <a:spcPts val="0"/>
              </a:spcBef>
              <a:buNone/>
            </a:pPr>
            <a:r>
              <a:rPr b="1" lang="en">
                <a:latin typeface="Syncopate"/>
                <a:ea typeface="Syncopate"/>
                <a:cs typeface="Syncopate"/>
                <a:sym typeface="Syncopate"/>
              </a:rPr>
              <a:t>2014</a:t>
            </a:r>
          </a:p>
        </p:txBody>
      </p:sp>
      <p:cxnSp>
        <p:nvCxnSpPr>
          <p:cNvPr id="50" name="Shape 50"/>
          <p:cNvCxnSpPr/>
          <p:nvPr/>
        </p:nvCxnSpPr>
        <p:spPr>
          <a:xfrm rot="10800000">
            <a:off y="419850" x="69525"/>
            <a:ext cy="6018299" cx="29999"/>
          </a:xfrm>
          <a:prstGeom prst="straightConnector1">
            <a:avLst/>
          </a:prstGeom>
          <a:noFill/>
          <a:ln w="19050" cap="flat">
            <a:solidFill>
              <a:srgbClr val="9900FF"/>
            </a:solidFill>
            <a:prstDash val="solid"/>
            <a:round/>
            <a:headEnd w="lg" len="lg" type="none"/>
            <a:tailEnd w="lg" len="lg" type="triangle"/>
          </a:ln>
        </p:spPr>
      </p:cxnSp>
      <p:sp>
        <p:nvSpPr>
          <p:cNvPr id="51" name="Shape 51"/>
          <p:cNvSpPr txBox="1"/>
          <p:nvPr/>
        </p:nvSpPr>
        <p:spPr>
          <a:xfrm>
            <a:off y="5948000" x="112425"/>
            <a:ext cy="321300" cx="2292599"/>
          </a:xfrm>
          <a:prstGeom prst="rect">
            <a:avLst/>
          </a:prstGeom>
          <a:noFill/>
          <a:ln>
            <a:noFill/>
          </a:ln>
        </p:spPr>
        <p:txBody>
          <a:bodyPr bIns="91425" rIns="91425" lIns="91425" tIns="91425" anchor="t" anchorCtr="0">
            <a:noAutofit/>
          </a:bodyPr>
          <a:lstStyle/>
          <a:p>
            <a:pPr rtl="0">
              <a:spcBef>
                <a:spcPts val="0"/>
              </a:spcBef>
              <a:buNone/>
            </a:pPr>
            <a:r>
              <a:rPr b="1" lang="en">
                <a:latin typeface="Calibri"/>
                <a:ea typeface="Calibri"/>
                <a:cs typeface="Calibri"/>
                <a:sym typeface="Calibri"/>
              </a:rPr>
              <a:t>Simplicity</a:t>
            </a:r>
          </a:p>
          <a:p>
            <a:pPr>
              <a:spcBef>
                <a:spcPts val="0"/>
              </a:spcBef>
              <a:buNone/>
            </a:pPr>
            <a:r>
              <a:t/>
            </a:r>
            <a:endParaRPr b="1">
              <a:latin typeface="Calibri"/>
              <a:ea typeface="Calibri"/>
              <a:cs typeface="Calibri"/>
              <a:sym typeface="Calibri"/>
            </a:endParaRPr>
          </a:p>
        </p:txBody>
      </p:sp>
      <p:sp>
        <p:nvSpPr>
          <p:cNvPr id="52" name="Shape 52"/>
          <p:cNvSpPr txBox="1"/>
          <p:nvPr/>
        </p:nvSpPr>
        <p:spPr>
          <a:xfrm>
            <a:off y="120625" x="69525"/>
            <a:ext cy="1046699" cx="5483999"/>
          </a:xfrm>
          <a:prstGeom prst="rect">
            <a:avLst/>
          </a:prstGeom>
          <a:noFill/>
          <a:ln>
            <a:noFill/>
          </a:ln>
        </p:spPr>
        <p:txBody>
          <a:bodyPr bIns="91425" rIns="91425" lIns="91425" tIns="91425" anchor="t" anchorCtr="0">
            <a:noAutofit/>
          </a:bodyPr>
          <a:lstStyle/>
          <a:p>
            <a:pPr rtl="0">
              <a:spcBef>
                <a:spcPts val="0"/>
              </a:spcBef>
              <a:buNone/>
            </a:pPr>
            <a:r>
              <a:t/>
            </a:r>
            <a:endParaRPr b="1">
              <a:solidFill>
                <a:srgbClr val="9900FF"/>
              </a:solidFill>
              <a:latin typeface="Calibri"/>
              <a:ea typeface="Calibri"/>
              <a:cs typeface="Calibri"/>
              <a:sym typeface="Calibri"/>
            </a:endParaRPr>
          </a:p>
          <a:p>
            <a:pPr rtl="0">
              <a:spcBef>
                <a:spcPts val="0"/>
              </a:spcBef>
              <a:buNone/>
            </a:pPr>
            <a:r>
              <a:rPr b="1" lang="en">
                <a:solidFill>
                  <a:srgbClr val="9900FF"/>
                </a:solidFill>
                <a:latin typeface="Calibri"/>
                <a:ea typeface="Calibri"/>
                <a:cs typeface="Calibri"/>
                <a:sym typeface="Calibri"/>
              </a:rPr>
              <a:t>Complexity</a:t>
            </a:r>
          </a:p>
          <a:p>
            <a:pPr rtl="0" lvl="0">
              <a:spcBef>
                <a:spcPts val="0"/>
              </a:spcBef>
              <a:buNone/>
            </a:pPr>
            <a:r>
              <a:t/>
            </a:r>
            <a:endParaRPr b="1">
              <a:solidFill>
                <a:srgbClr val="9900FF"/>
              </a:solidFill>
              <a:latin typeface="Calibri"/>
              <a:ea typeface="Calibri"/>
              <a:cs typeface="Calibri"/>
              <a:sym typeface="Calibri"/>
            </a:endParaRPr>
          </a:p>
        </p:txBody>
      </p:sp>
      <p:cxnSp>
        <p:nvCxnSpPr>
          <p:cNvPr id="53" name="Shape 53"/>
          <p:cNvCxnSpPr/>
          <p:nvPr/>
        </p:nvCxnSpPr>
        <p:spPr>
          <a:xfrm>
            <a:off y="6468125" x="8197600"/>
            <a:ext cy="29999" cx="729900"/>
          </a:xfrm>
          <a:prstGeom prst="straightConnector1">
            <a:avLst/>
          </a:prstGeom>
          <a:noFill/>
          <a:ln w="19050" cap="flat">
            <a:solidFill>
              <a:schemeClr val="dk2"/>
            </a:solidFill>
            <a:prstDash val="dashDot"/>
            <a:round/>
            <a:headEnd w="lg" len="lg" type="none"/>
            <a:tailEnd w="lg" len="lg" type="triangle"/>
          </a:ln>
        </p:spPr>
      </p:cxnSp>
      <p:sp>
        <p:nvSpPr>
          <p:cNvPr id="54" name="Shape 54"/>
          <p:cNvSpPr txBox="1"/>
          <p:nvPr/>
        </p:nvSpPr>
        <p:spPr>
          <a:xfrm>
            <a:off y="6728550" x="112425"/>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22 th 2014</a:t>
            </a:r>
          </a:p>
        </p:txBody>
      </p:sp>
      <p:sp>
        <p:nvSpPr>
          <p:cNvPr id="55" name="Shape 55"/>
          <p:cNvSpPr txBox="1"/>
          <p:nvPr/>
        </p:nvSpPr>
        <p:spPr>
          <a:xfrm>
            <a:off y="201375" x="3520375"/>
            <a:ext cy="2364300" cx="5483999"/>
          </a:xfrm>
          <a:prstGeom prst="rect">
            <a:avLst/>
          </a:prstGeom>
          <a:noFill/>
          <a:ln>
            <a:noFill/>
          </a:ln>
        </p:spPr>
        <p:txBody>
          <a:bodyPr bIns="91425" rIns="91425" lIns="91425" tIns="91425" anchor="t" anchorCtr="0">
            <a:noAutofit/>
          </a:bodyPr>
          <a:lstStyle/>
          <a:p>
            <a:pPr algn="r" rtl="0">
              <a:spcBef>
                <a:spcPts val="0"/>
              </a:spcBef>
              <a:buNone/>
            </a:pPr>
            <a:r>
              <a:rPr b="1" sz="1800" lang="en">
                <a:latin typeface="Calibri"/>
                <a:ea typeface="Calibri"/>
                <a:cs typeface="Calibri"/>
                <a:sym typeface="Calibri"/>
              </a:rPr>
              <a:t>Moonshots of choice</a:t>
            </a:r>
          </a:p>
          <a:p>
            <a:pPr algn="r" rtl="0">
              <a:spcBef>
                <a:spcPts val="0"/>
              </a:spcBef>
              <a:buNone/>
            </a:pPr>
            <a:r>
              <a:t/>
            </a:r>
            <a:endParaRPr b="1" sz="1800">
              <a:latin typeface="Calibri"/>
              <a:ea typeface="Calibri"/>
              <a:cs typeface="Calibri"/>
              <a:sym typeface="Calibri"/>
            </a:endParaRPr>
          </a:p>
          <a:p>
            <a:pPr algn="r" rtl="0">
              <a:spcBef>
                <a:spcPts val="0"/>
              </a:spcBef>
              <a:buNone/>
            </a:pPr>
            <a:r>
              <a:rPr b="1" sz="1800" lang="en">
                <a:solidFill>
                  <a:srgbClr val="FF0000"/>
                </a:solidFill>
                <a:latin typeface="Calibri"/>
                <a:ea typeface="Calibri"/>
                <a:cs typeface="Calibri"/>
                <a:sym typeface="Calibri"/>
              </a:rPr>
              <a:t>1.Amplify Imagination</a:t>
            </a:r>
          </a:p>
          <a:p>
            <a:pPr algn="r" rtl="0" lvl="0" indent="0" marL="0">
              <a:lnSpc>
                <a:spcPct val="135000"/>
              </a:lnSpc>
              <a:spcBef>
                <a:spcPts val="200"/>
              </a:spcBef>
              <a:spcAft>
                <a:spcPts val="200"/>
              </a:spcAft>
              <a:buClr>
                <a:schemeClr val="dk1"/>
              </a:buClr>
              <a:buSzPct val="61111"/>
              <a:buFont typeface="Arial"/>
              <a:buNone/>
            </a:pPr>
            <a:r>
              <a:rPr b="1" sz="1800" lang="en">
                <a:solidFill>
                  <a:srgbClr val="0000FF"/>
                </a:solidFill>
                <a:latin typeface="Calibri"/>
                <a:ea typeface="Calibri"/>
                <a:cs typeface="Calibri"/>
                <a:sym typeface="Calibri"/>
              </a:rPr>
              <a:t>2.</a:t>
            </a:r>
            <a:r>
              <a:rPr sz="1800" lang="en">
                <a:solidFill>
                  <a:srgbClr val="1A6AAC"/>
                </a:solidFill>
                <a:hlinkClick r:id="rId3"/>
              </a:rPr>
              <a:t>Stretch management timeframes and perspectives</a:t>
            </a:r>
          </a:p>
          <a:p>
            <a:pPr algn="r" rtl="0" lvl="0" indent="0" marL="0">
              <a:lnSpc>
                <a:spcPct val="135000"/>
              </a:lnSpc>
              <a:spcBef>
                <a:spcPts val="200"/>
              </a:spcBef>
              <a:spcAft>
                <a:spcPts val="200"/>
              </a:spcAft>
              <a:buClr>
                <a:schemeClr val="dk1"/>
              </a:buClr>
              <a:buSzPct val="61111"/>
              <a:buFont typeface="Arial"/>
              <a:buNone/>
            </a:pPr>
            <a:r>
              <a:rPr sz="1800" lang="en">
                <a:solidFill>
                  <a:srgbClr val="0000FF"/>
                </a:solidFill>
              </a:rPr>
              <a:t>3.</a:t>
            </a:r>
            <a:r>
              <a:rPr sz="1800" lang="en">
                <a:solidFill>
                  <a:srgbClr val="1A6AAC"/>
                </a:solidFill>
                <a:hlinkClick r:id="rId4"/>
              </a:rPr>
              <a:t>Transcend traditional management trade-offs</a:t>
            </a:r>
          </a:p>
          <a:p>
            <a:pPr rtl="0">
              <a:spcBef>
                <a:spcPts val="0"/>
              </a:spcBef>
              <a:buNone/>
            </a:pPr>
            <a:r>
              <a:t/>
            </a:r>
            <a:endParaRPr b="1" sz="1800">
              <a:latin typeface="Calibri"/>
              <a:ea typeface="Calibri"/>
              <a:cs typeface="Calibri"/>
              <a:sym typeface="Calibri"/>
            </a:endParaRPr>
          </a:p>
          <a:p>
            <a:pPr rtl="0" lvl="0">
              <a:spcBef>
                <a:spcPts val="0"/>
              </a:spcBef>
              <a:buNone/>
            </a:pPr>
            <a:r>
              <a:t/>
            </a:r>
            <a:endParaRPr b="1" sz="1800">
              <a:latin typeface="Calibri"/>
              <a:ea typeface="Calibri"/>
              <a:cs typeface="Calibri"/>
              <a:sym typeface="Calibri"/>
            </a:endParaRPr>
          </a:p>
          <a:p>
            <a:pPr rtl="0" lvl="0">
              <a:spcBef>
                <a:spcPts val="0"/>
              </a:spcBef>
              <a:buNone/>
            </a:pPr>
            <a:r>
              <a:t/>
            </a:r>
            <a:endParaRPr b="1" sz="1800">
              <a:latin typeface="Calibri"/>
              <a:ea typeface="Calibri"/>
              <a:cs typeface="Calibri"/>
              <a:sym typeface="Calibri"/>
            </a:endParaRPr>
          </a:p>
        </p:txBody>
      </p:sp>
      <p:sp>
        <p:nvSpPr>
          <p:cNvPr id="56" name="Shape 56"/>
          <p:cNvSpPr txBox="1"/>
          <p:nvPr/>
        </p:nvSpPr>
        <p:spPr>
          <a:xfrm>
            <a:off y="2341925" x="112425"/>
            <a:ext cy="1633499" cx="7759800"/>
          </a:xfrm>
          <a:prstGeom prst="rect">
            <a:avLst/>
          </a:prstGeom>
          <a:noFill/>
          <a:ln>
            <a:noFill/>
          </a:ln>
        </p:spPr>
        <p:txBody>
          <a:bodyPr bIns="91425" rIns="91425" lIns="91425" tIns="91425" anchor="t" anchorCtr="0">
            <a:noAutofit/>
          </a:bodyPr>
          <a:lstStyle/>
          <a:p>
            <a:pPr rtl="0">
              <a:spcBef>
                <a:spcPts val="0"/>
              </a:spcBef>
              <a:buNone/>
            </a:pPr>
            <a:r>
              <a:rPr lang="en"/>
              <a:t>Vertical Axis :  </a:t>
            </a:r>
            <a:r>
              <a:rPr b="1" lang="en"/>
              <a:t>1. Level of difficulty of the topic,</a:t>
            </a:r>
          </a:p>
          <a:p>
            <a:pPr>
              <a:spcBef>
                <a:spcPts val="0"/>
              </a:spcBef>
              <a:buNone/>
            </a:pPr>
            <a:r>
              <a:rPr lang="en"/>
              <a:t> 2. choice of the level of easiness of illustration and explanation formats.</a:t>
            </a:r>
          </a:p>
        </p:txBody>
      </p:sp>
      <p:sp>
        <p:nvSpPr>
          <p:cNvPr id="57" name="Shape 57"/>
          <p:cNvSpPr txBox="1"/>
          <p:nvPr/>
        </p:nvSpPr>
        <p:spPr>
          <a:xfrm>
            <a:off y="5261600" x="5787450"/>
            <a:ext cy="686399" cx="3651000"/>
          </a:xfrm>
          <a:prstGeom prst="rect">
            <a:avLst/>
          </a:prstGeom>
          <a:noFill/>
          <a:ln>
            <a:noFill/>
          </a:ln>
        </p:spPr>
        <p:txBody>
          <a:bodyPr bIns="91425" rIns="91425" lIns="91425" tIns="91425" anchor="t" anchorCtr="0">
            <a:noAutofit/>
          </a:bodyPr>
          <a:lstStyle/>
          <a:p>
            <a:pPr rtl="0">
              <a:spcBef>
                <a:spcPts val="0"/>
              </a:spcBef>
              <a:buNone/>
            </a:pPr>
            <a:r>
              <a:rPr lang="en"/>
              <a:t>Horizontal Axis : </a:t>
            </a:r>
            <a:r>
              <a:rPr b="1" lang="en"/>
              <a:t>1.Timeline</a:t>
            </a:r>
          </a:p>
          <a:p>
            <a:pPr rtl="0" lvl="0">
              <a:spcBef>
                <a:spcPts val="0"/>
              </a:spcBef>
              <a:buNone/>
            </a:pPr>
            <a:r>
              <a:rPr lang="en"/>
              <a:t> (or option 2 :  speed of message delivery)</a:t>
            </a:r>
          </a:p>
        </p:txBody>
      </p:sp>
      <p:cxnSp>
        <p:nvCxnSpPr>
          <p:cNvPr id="58" name="Shape 58"/>
          <p:cNvCxnSpPr/>
          <p:nvPr/>
        </p:nvCxnSpPr>
        <p:spPr>
          <a:xfrm>
            <a:off y="6448125" x="109975"/>
            <a:ext cy="39899" cx="7997699"/>
          </a:xfrm>
          <a:prstGeom prst="straightConnector1">
            <a:avLst/>
          </a:prstGeom>
          <a:noFill/>
          <a:ln w="19050" cap="flat">
            <a:solidFill>
              <a:schemeClr val="dk2"/>
            </a:solidFill>
            <a:prstDash val="solid"/>
            <a:round/>
            <a:headEnd w="lg" len="lg" type="none"/>
            <a:tailEnd w="lg" len="lg" type="triangle"/>
          </a:ln>
        </p:spPr>
      </p:cxnSp>
      <p:sp>
        <p:nvSpPr>
          <p:cNvPr id="59" name="Shape 59"/>
          <p:cNvSpPr txBox="1"/>
          <p:nvPr/>
        </p:nvSpPr>
        <p:spPr>
          <a:xfrm>
            <a:off y="0" x="120875"/>
            <a:ext cy="321300" cx="3108600"/>
          </a:xfrm>
          <a:prstGeom prst="rect">
            <a:avLst/>
          </a:prstGeom>
          <a:noFill/>
          <a:ln>
            <a:noFill/>
          </a:ln>
        </p:spPr>
        <p:txBody>
          <a:bodyPr bIns="91425" rIns="91425" lIns="91425" tIns="91425" anchor="t" anchorCtr="0">
            <a:noAutofit/>
          </a:bodyPr>
          <a:lstStyle/>
          <a:p>
            <a:pPr rtl="0" lvl="0">
              <a:spcBef>
                <a:spcPts val="0"/>
              </a:spcBef>
              <a:buNone/>
            </a:pPr>
            <a:r>
              <a:rPr b="1" lang="en">
                <a:latin typeface="Calibri"/>
                <a:ea typeface="Calibri"/>
                <a:cs typeface="Calibri"/>
                <a:sym typeface="Calibri"/>
              </a:rPr>
              <a:t>GLOBAL MAP DESIGN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y="0" x="0"/>
          <a:ext cy="0" cx="0"/>
          <a:chOff y="0" x="0"/>
          <a:chExt cy="0" cx="0"/>
        </a:xfrm>
      </p:grpSpPr>
      <p:sp>
        <p:nvSpPr>
          <p:cNvPr id="64" name="Shape 64"/>
          <p:cNvSpPr/>
          <p:nvPr/>
        </p:nvSpPr>
        <p:spPr>
          <a:xfrm>
            <a:off y="2733860" x="6715239"/>
            <a:ext cy="1111499" cx="1206000"/>
          </a:xfrm>
          <a:prstGeom prst="ellipse">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65" name="Shape 65"/>
          <p:cNvCxnSpPr/>
          <p:nvPr/>
        </p:nvCxnSpPr>
        <p:spPr>
          <a:xfrm rot="10800000">
            <a:off y="2270210" x="7335689"/>
            <a:ext cy="389400" cx="2699"/>
          </a:xfrm>
          <a:prstGeom prst="straightConnector1">
            <a:avLst/>
          </a:prstGeom>
          <a:noFill/>
          <a:ln w="19050" cap="flat">
            <a:solidFill>
              <a:schemeClr val="dk2"/>
            </a:solidFill>
            <a:prstDash val="solid"/>
            <a:round/>
            <a:headEnd w="lg" len="lg" type="none"/>
            <a:tailEnd w="lg" len="lg" type="none"/>
          </a:ln>
        </p:spPr>
      </p:cxnSp>
      <p:cxnSp>
        <p:nvCxnSpPr>
          <p:cNvPr id="66" name="Shape 66"/>
          <p:cNvCxnSpPr/>
          <p:nvPr/>
        </p:nvCxnSpPr>
        <p:spPr>
          <a:xfrm flipH="1">
            <a:off y="3516071" x="6358537"/>
            <a:ext cy="246299" cx="442200"/>
          </a:xfrm>
          <a:prstGeom prst="straightConnector1">
            <a:avLst/>
          </a:prstGeom>
          <a:noFill/>
          <a:ln w="19050" cap="flat">
            <a:solidFill>
              <a:schemeClr val="dk2"/>
            </a:solidFill>
            <a:prstDash val="solid"/>
            <a:round/>
            <a:headEnd w="lg" len="lg" type="none"/>
            <a:tailEnd w="lg" len="lg" type="none"/>
          </a:ln>
        </p:spPr>
      </p:cxnSp>
      <p:cxnSp>
        <p:nvCxnSpPr>
          <p:cNvPr id="67" name="Shape 67"/>
          <p:cNvCxnSpPr/>
          <p:nvPr/>
        </p:nvCxnSpPr>
        <p:spPr>
          <a:xfrm rot="10800000" flipH="1">
            <a:off y="2790697" x="7847522"/>
            <a:ext cy="198600" cx="329699"/>
          </a:xfrm>
          <a:prstGeom prst="straightConnector1">
            <a:avLst/>
          </a:prstGeom>
          <a:noFill/>
          <a:ln w="19050" cap="flat">
            <a:solidFill>
              <a:schemeClr val="dk2"/>
            </a:solidFill>
            <a:prstDash val="solid"/>
            <a:round/>
            <a:headEnd w="lg" len="lg" type="none"/>
            <a:tailEnd w="lg" len="lg" type="none"/>
          </a:ln>
        </p:spPr>
      </p:cxnSp>
      <p:cxnSp>
        <p:nvCxnSpPr>
          <p:cNvPr id="68" name="Shape 68"/>
          <p:cNvCxnSpPr/>
          <p:nvPr/>
        </p:nvCxnSpPr>
        <p:spPr>
          <a:xfrm>
            <a:off y="3515597" x="7847522"/>
            <a:ext cy="247200" cx="476999"/>
          </a:xfrm>
          <a:prstGeom prst="straightConnector1">
            <a:avLst/>
          </a:prstGeom>
          <a:noFill/>
          <a:ln w="19050" cap="flat">
            <a:solidFill>
              <a:schemeClr val="dk2"/>
            </a:solidFill>
            <a:prstDash val="solid"/>
            <a:round/>
            <a:headEnd w="lg" len="lg" type="none"/>
            <a:tailEnd w="lg" len="lg" type="none"/>
          </a:ln>
        </p:spPr>
      </p:cxnSp>
      <p:cxnSp>
        <p:nvCxnSpPr>
          <p:cNvPr id="69" name="Shape 69"/>
          <p:cNvCxnSpPr/>
          <p:nvPr/>
        </p:nvCxnSpPr>
        <p:spPr>
          <a:xfrm flipH="1">
            <a:off y="3830540" x="7335559"/>
            <a:ext cy="402000" cx="3000"/>
          </a:xfrm>
          <a:prstGeom prst="straightConnector1">
            <a:avLst/>
          </a:prstGeom>
          <a:noFill/>
          <a:ln w="19050" cap="flat">
            <a:solidFill>
              <a:schemeClr val="dk2"/>
            </a:solidFill>
            <a:prstDash val="solid"/>
            <a:round/>
            <a:headEnd w="lg" len="lg" type="none"/>
            <a:tailEnd w="lg" len="lg" type="none"/>
          </a:ln>
        </p:spPr>
      </p:cxnSp>
      <p:cxnSp>
        <p:nvCxnSpPr>
          <p:cNvPr id="70" name="Shape 70"/>
          <p:cNvCxnSpPr/>
          <p:nvPr/>
        </p:nvCxnSpPr>
        <p:spPr>
          <a:xfrm rot="10800000">
            <a:off y="2667997" x="6236890"/>
            <a:ext cy="321300" cx="557400"/>
          </a:xfrm>
          <a:prstGeom prst="straightConnector1">
            <a:avLst/>
          </a:prstGeom>
          <a:noFill/>
          <a:ln w="19050" cap="flat">
            <a:solidFill>
              <a:schemeClr val="dk2"/>
            </a:solidFill>
            <a:prstDash val="solid"/>
            <a:round/>
            <a:headEnd w="lg" len="lg" type="none"/>
            <a:tailEnd w="lg" len="lg" type="none"/>
          </a:ln>
        </p:spPr>
      </p:cxnSp>
      <p:sp>
        <p:nvSpPr>
          <p:cNvPr id="71" name="Shape 71"/>
          <p:cNvSpPr txBox="1"/>
          <p:nvPr/>
        </p:nvSpPr>
        <p:spPr>
          <a:xfrm>
            <a:off y="2854025" x="6963503"/>
            <a:ext cy="600600" cx="811799"/>
          </a:xfrm>
          <a:prstGeom prst="rect">
            <a:avLst/>
          </a:prstGeom>
          <a:noFill/>
          <a:ln>
            <a:noFill/>
          </a:ln>
        </p:spPr>
        <p:txBody>
          <a:bodyPr bIns="91425" rIns="91425" lIns="91425" tIns="91425" anchor="t" anchorCtr="0">
            <a:noAutofit/>
          </a:bodyPr>
          <a:lstStyle/>
          <a:p>
            <a:pPr rtl="0" lvl="0">
              <a:spcBef>
                <a:spcPts val="0"/>
              </a:spcBef>
              <a:buNone/>
            </a:pPr>
            <a:r>
              <a:rPr b="1" sz="1000" lang="en" i="1">
                <a:latin typeface="Calibri"/>
                <a:ea typeface="Calibri"/>
                <a:cs typeface="Calibri"/>
                <a:sym typeface="Calibri"/>
              </a:rPr>
              <a:t>VALUE</a:t>
            </a:r>
            <a:r>
              <a:rPr b="1" sz="1000" lang="en">
                <a:latin typeface="Calibri"/>
                <a:ea typeface="Calibri"/>
                <a:cs typeface="Calibri"/>
                <a:sym typeface="Calibri"/>
              </a:rPr>
              <a:t> </a:t>
            </a:r>
            <a:r>
              <a:rPr b="1" sz="1000" lang="en">
                <a:solidFill>
                  <a:srgbClr val="0000FF"/>
                </a:solidFill>
                <a:latin typeface="Calibri"/>
                <a:ea typeface="Calibri"/>
                <a:cs typeface="Calibri"/>
                <a:sym typeface="Calibri"/>
              </a:rPr>
              <a:t>SH</a:t>
            </a:r>
            <a:r>
              <a:rPr b="1" sz="1000" lang="en">
                <a:latin typeface="Calibri"/>
                <a:ea typeface="Calibri"/>
                <a:cs typeface="Calibri"/>
                <a:sym typeface="Calibri"/>
              </a:rPr>
              <a:t>IF</a:t>
            </a:r>
            <a:r>
              <a:rPr b="1" sz="1000" lang="en">
                <a:solidFill>
                  <a:srgbClr val="FF0000"/>
                </a:solidFill>
                <a:latin typeface="Calibri"/>
                <a:ea typeface="Calibri"/>
                <a:cs typeface="Calibri"/>
                <a:sym typeface="Calibri"/>
              </a:rPr>
              <a:t>TS</a:t>
            </a:r>
          </a:p>
          <a:p>
            <a:pPr rtl="0" lvl="0">
              <a:spcBef>
                <a:spcPts val="0"/>
              </a:spcBef>
              <a:buNone/>
            </a:pPr>
            <a:r>
              <a:rPr b="1" sz="1000" lang="en">
                <a:solidFill>
                  <a:srgbClr val="FF0000"/>
                </a:solidFill>
                <a:latin typeface="Calibri"/>
                <a:ea typeface="Calibri"/>
                <a:cs typeface="Calibri"/>
                <a:sym typeface="Calibri"/>
              </a:rPr>
              <a:t>Series</a:t>
            </a:r>
          </a:p>
          <a:p>
            <a:pPr rtl="0" lvl="0">
              <a:spcBef>
                <a:spcPts val="0"/>
              </a:spcBef>
              <a:buNone/>
            </a:pPr>
            <a:r>
              <a:rPr b="1" sz="1000" lang="en">
                <a:solidFill>
                  <a:srgbClr val="FF0000"/>
                </a:solidFill>
                <a:latin typeface="Calibri"/>
                <a:ea typeface="Calibri"/>
                <a:cs typeface="Calibri"/>
                <a:sym typeface="Calibri"/>
              </a:rPr>
              <a:t>6 Hacks</a:t>
            </a:r>
          </a:p>
          <a:p>
            <a:pPr rtl="0" lvl="0">
              <a:spcBef>
                <a:spcPts val="0"/>
              </a:spcBef>
              <a:buNone/>
            </a:pPr>
            <a:r>
              <a:rPr b="1" sz="1000" lang="en">
                <a:solidFill>
                  <a:srgbClr val="FF0000"/>
                </a:solidFill>
                <a:latin typeface="Calibri"/>
                <a:ea typeface="Calibri"/>
                <a:cs typeface="Calibri"/>
                <a:sym typeface="Calibri"/>
              </a:rPr>
              <a:t>Episodes</a:t>
            </a:r>
          </a:p>
        </p:txBody>
      </p:sp>
      <p:pic>
        <p:nvPicPr>
          <p:cNvPr id="72" name="Shape 72"/>
          <p:cNvPicPr preferRelativeResize="0"/>
          <p:nvPr/>
        </p:nvPicPr>
        <p:blipFill>
          <a:blip r:embed="rId3">
            <a:alphaModFix/>
          </a:blip>
          <a:stretch>
            <a:fillRect/>
          </a:stretch>
        </p:blipFill>
        <p:spPr>
          <a:xfrm>
            <a:off y="3282750" x="2076612"/>
            <a:ext cy="3108150" cx="3799649"/>
          </a:xfrm>
          <a:prstGeom prst="rect">
            <a:avLst/>
          </a:prstGeom>
          <a:noFill/>
          <a:ln>
            <a:noFill/>
          </a:ln>
        </p:spPr>
      </p:pic>
      <p:sp>
        <p:nvSpPr>
          <p:cNvPr id="73" name="Shape 73"/>
          <p:cNvSpPr/>
          <p:nvPr/>
        </p:nvSpPr>
        <p:spPr>
          <a:xfrm>
            <a:off y="5562700" x="4368800"/>
            <a:ext cy="600600" cx="1527899"/>
          </a:xfrm>
          <a:prstGeom prst="snip2DiagRect">
            <a:avLst>
              <a:gd fmla="val 0" name="adj1"/>
              <a:gd fmla="val 16667" name="adj2"/>
            </a:avLst>
          </a:prstGeom>
          <a:solidFill>
            <a:srgbClr val="CFE2F3"/>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b="1" lang="en">
                <a:latin typeface="Calibri"/>
                <a:ea typeface="Calibri"/>
                <a:cs typeface="Calibri"/>
                <a:sym typeface="Calibri"/>
              </a:rPr>
              <a:t>18 Laps</a:t>
            </a:r>
          </a:p>
          <a:p>
            <a:pPr rtl="0" lvl="0">
              <a:spcBef>
                <a:spcPts val="0"/>
              </a:spcBef>
              <a:buNone/>
            </a:pPr>
            <a:r>
              <a:t/>
            </a:r>
            <a:endParaRPr>
              <a:latin typeface="Calibri"/>
              <a:ea typeface="Calibri"/>
              <a:cs typeface="Calibri"/>
              <a:sym typeface="Calibri"/>
            </a:endParaRPr>
          </a:p>
          <a:p>
            <a:pPr rtl="0" lvl="0">
              <a:spcBef>
                <a:spcPts val="0"/>
              </a:spcBef>
              <a:buNone/>
            </a:pPr>
            <a:r>
              <a:rPr lang="en">
                <a:latin typeface="Calibri"/>
                <a:ea typeface="Calibri"/>
                <a:cs typeface="Calibri"/>
                <a:sym typeface="Calibri"/>
              </a:rPr>
              <a:t>1+ 18 Stories</a:t>
            </a:r>
          </a:p>
        </p:txBody>
      </p:sp>
      <p:pic>
        <p:nvPicPr>
          <p:cNvPr id="74" name="Shape 74"/>
          <p:cNvPicPr preferRelativeResize="0"/>
          <p:nvPr/>
        </p:nvPicPr>
        <p:blipFill>
          <a:blip r:embed="rId4">
            <a:alphaModFix/>
          </a:blip>
          <a:stretch>
            <a:fillRect/>
          </a:stretch>
        </p:blipFill>
        <p:spPr>
          <a:xfrm>
            <a:off y="841599" x="1173250"/>
            <a:ext cy="1047599" cx="1047599"/>
          </a:xfrm>
          <a:prstGeom prst="rect">
            <a:avLst/>
          </a:prstGeom>
          <a:noFill/>
          <a:ln>
            <a:noFill/>
          </a:ln>
        </p:spPr>
      </p:pic>
      <p:sp>
        <p:nvSpPr>
          <p:cNvPr id="75" name="Shape 75"/>
          <p:cNvSpPr/>
          <p:nvPr/>
        </p:nvSpPr>
        <p:spPr>
          <a:xfrm>
            <a:off y="1059625" x="1926950"/>
            <a:ext cy="1585799" cx="1969499"/>
          </a:xfrm>
          <a:prstGeom prst="star24">
            <a:avLst>
              <a:gd fmla="val 37500" name="adj"/>
            </a:avLst>
          </a:prstGeom>
          <a:solidFill>
            <a:srgbClr val="D9D2E9"/>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Clr>
                <a:schemeClr val="dk1"/>
              </a:buClr>
              <a:buSzPct val="91666"/>
              <a:buFont typeface="Arial"/>
              <a:buNone/>
            </a:pPr>
            <a:r>
              <a:rPr b="1" sz="1200" lang="en">
                <a:solidFill>
                  <a:schemeClr val="dk1"/>
                </a:solidFill>
                <a:latin typeface="Calibri"/>
                <a:ea typeface="Calibri"/>
                <a:cs typeface="Calibri"/>
                <a:sym typeface="Calibri"/>
              </a:rPr>
              <a:t>18 Black holes</a:t>
            </a:r>
          </a:p>
          <a:p>
            <a:pPr rtl="0" lvl="0">
              <a:spcBef>
                <a:spcPts val="0"/>
              </a:spcBef>
              <a:buClr>
                <a:schemeClr val="dk1"/>
              </a:buClr>
              <a:buFont typeface="Arial"/>
              <a:buNone/>
            </a:pPr>
            <a:r>
              <a:t/>
            </a:r>
            <a:endParaRPr sz="1200">
              <a:solidFill>
                <a:schemeClr val="dk1"/>
              </a:solidFill>
              <a:latin typeface="Calibri"/>
              <a:ea typeface="Calibri"/>
              <a:cs typeface="Calibri"/>
              <a:sym typeface="Calibri"/>
            </a:endParaRPr>
          </a:p>
          <a:p>
            <a:pPr rtl="0" lvl="0">
              <a:spcBef>
                <a:spcPts val="0"/>
              </a:spcBef>
              <a:buClr>
                <a:schemeClr val="dk1"/>
              </a:buClr>
              <a:buSzPct val="91666"/>
              <a:buFont typeface="Arial"/>
              <a:buNone/>
            </a:pPr>
            <a:r>
              <a:rPr sz="1200" lang="en">
                <a:solidFill>
                  <a:schemeClr val="dk1"/>
                </a:solidFill>
                <a:latin typeface="Calibri"/>
                <a:ea typeface="Calibri"/>
                <a:cs typeface="Calibri"/>
                <a:sym typeface="Calibri"/>
              </a:rPr>
              <a:t>1 Story in 18 Dimensions</a:t>
            </a:r>
          </a:p>
        </p:txBody>
      </p:sp>
      <p:sp>
        <p:nvSpPr>
          <p:cNvPr id="76" name="Shape 76"/>
          <p:cNvSpPr/>
          <p:nvPr/>
        </p:nvSpPr>
        <p:spPr>
          <a:xfrm>
            <a:off y="2811662" x="1381075"/>
            <a:ext cy="1047600" cx="1206000"/>
          </a:xfrm>
          <a:prstGeom prst="sun">
            <a:avLst>
              <a:gd fmla="val 25000" name="adj"/>
            </a:avLst>
          </a:prstGeom>
          <a:noFill/>
          <a:ln w="19050" cap="flat">
            <a:solidFill>
              <a:srgbClr val="FF00FF"/>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solidFill>
                <a:srgbClr val="9900FF"/>
              </a:solidFill>
            </a:endParaRPr>
          </a:p>
        </p:txBody>
      </p:sp>
      <p:sp>
        <p:nvSpPr>
          <p:cNvPr id="77" name="Shape 77"/>
          <p:cNvSpPr txBox="1"/>
          <p:nvPr/>
        </p:nvSpPr>
        <p:spPr>
          <a:xfrm>
            <a:off y="2308537" x="544925"/>
            <a:ext cy="959700" cx="1799399"/>
          </a:xfrm>
          <a:prstGeom prst="rect">
            <a:avLst/>
          </a:prstGeom>
          <a:noFill/>
          <a:ln>
            <a:noFill/>
          </a:ln>
        </p:spPr>
        <p:txBody>
          <a:bodyPr bIns="91425" rIns="91425" lIns="91425" tIns="91425" anchor="t" anchorCtr="0">
            <a:noAutofit/>
          </a:bodyPr>
          <a:lstStyle/>
          <a:p>
            <a:pPr rtl="0" lvl="0">
              <a:spcBef>
                <a:spcPts val="0"/>
              </a:spcBef>
              <a:buNone/>
            </a:pPr>
            <a:r>
              <a:rPr b="1" lang="en">
                <a:solidFill>
                  <a:srgbClr val="9900FF"/>
                </a:solidFill>
                <a:latin typeface="Calibri"/>
                <a:ea typeface="Calibri"/>
                <a:cs typeface="Calibri"/>
                <a:sym typeface="Calibri"/>
              </a:rPr>
              <a:t>Neutrinos </a:t>
            </a:r>
            <a:r>
              <a:rPr b="1" lang="en">
                <a:latin typeface="Calibri"/>
                <a:ea typeface="Calibri"/>
                <a:cs typeface="Calibri"/>
                <a:sym typeface="Calibri"/>
              </a:rPr>
              <a:t>Management </a:t>
            </a:r>
          </a:p>
          <a:p>
            <a:pPr rtl="0" lvl="0">
              <a:spcBef>
                <a:spcPts val="0"/>
              </a:spcBef>
              <a:buNone/>
            </a:pPr>
            <a:r>
              <a:rPr b="1" lang="en">
                <a:latin typeface="Calibri"/>
                <a:ea typeface="Calibri"/>
                <a:cs typeface="Calibri"/>
                <a:sym typeface="Calibri"/>
              </a:rPr>
              <a:t>3.0</a:t>
            </a:r>
          </a:p>
          <a:p>
            <a:pPr rtl="0" lvl="0">
              <a:spcBef>
                <a:spcPts val="0"/>
              </a:spcBef>
              <a:buNone/>
            </a:pPr>
            <a:r>
              <a:t/>
            </a:r>
            <a:endParaRPr>
              <a:latin typeface="Calibri"/>
              <a:ea typeface="Calibri"/>
              <a:cs typeface="Calibri"/>
              <a:sym typeface="Calibri"/>
            </a:endParaRPr>
          </a:p>
          <a:p>
            <a:pPr rtl="0" lvl="0">
              <a:spcBef>
                <a:spcPts val="0"/>
              </a:spcBef>
              <a:buNone/>
            </a:pPr>
            <a:r>
              <a:rPr sz="1000" lang="en">
                <a:latin typeface="Calibri"/>
                <a:ea typeface="Calibri"/>
                <a:cs typeface="Calibri"/>
                <a:sym typeface="Calibri"/>
              </a:rPr>
              <a:t>Stand alone</a:t>
            </a:r>
          </a:p>
          <a:p>
            <a:pPr rtl="0" lvl="0">
              <a:spcBef>
                <a:spcPts val="0"/>
              </a:spcBef>
              <a:buNone/>
            </a:pPr>
            <a:r>
              <a:rPr sz="1000" lang="en">
                <a:latin typeface="Calibri"/>
                <a:ea typeface="Calibri"/>
                <a:cs typeface="Calibri"/>
                <a:sym typeface="Calibri"/>
              </a:rPr>
              <a:t>Jump Starting </a:t>
            </a:r>
          </a:p>
          <a:p>
            <a:pPr rtl="0" lvl="0">
              <a:spcBef>
                <a:spcPts val="0"/>
              </a:spcBef>
              <a:buNone/>
            </a:pPr>
            <a:r>
              <a:rPr sz="1000" lang="en">
                <a:latin typeface="Calibri"/>
                <a:ea typeface="Calibri"/>
                <a:cs typeface="Calibri"/>
                <a:sym typeface="Calibri"/>
              </a:rPr>
              <a:t>Hack</a:t>
            </a:r>
          </a:p>
          <a:p>
            <a:pPr rtl="0" lvl="0">
              <a:spcBef>
                <a:spcPts val="0"/>
              </a:spcBef>
              <a:buNone/>
            </a:pPr>
            <a:r>
              <a:t/>
            </a:r>
            <a:endParaRPr>
              <a:latin typeface="Calibri"/>
              <a:ea typeface="Calibri"/>
              <a:cs typeface="Calibri"/>
              <a:sym typeface="Calibri"/>
            </a:endParaRPr>
          </a:p>
        </p:txBody>
      </p:sp>
      <p:sp>
        <p:nvSpPr>
          <p:cNvPr id="78" name="Shape 78"/>
          <p:cNvSpPr/>
          <p:nvPr/>
        </p:nvSpPr>
        <p:spPr>
          <a:xfrm>
            <a:off y="4433175" x="6570725"/>
            <a:ext cy="199800" cx="210000"/>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79" name="Shape 79"/>
          <p:cNvSpPr/>
          <p:nvPr/>
        </p:nvSpPr>
        <p:spPr>
          <a:xfrm>
            <a:off y="4858150" x="5896700"/>
            <a:ext cy="199800" cx="210000"/>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80" name="Shape 80"/>
          <p:cNvSpPr/>
          <p:nvPr/>
        </p:nvSpPr>
        <p:spPr>
          <a:xfrm>
            <a:off y="4858150" x="7132537"/>
            <a:ext cy="199800" cx="210000"/>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81" name="Shape 81"/>
          <p:cNvSpPr/>
          <p:nvPr/>
        </p:nvSpPr>
        <p:spPr>
          <a:xfrm>
            <a:off y="4858150" x="7428575"/>
            <a:ext cy="199800" cx="210000"/>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82" name="Shape 82"/>
          <p:cNvSpPr/>
          <p:nvPr/>
        </p:nvSpPr>
        <p:spPr>
          <a:xfrm>
            <a:off y="5362900" x="6570725"/>
            <a:ext cy="199800" cx="210000"/>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83" name="Shape 83"/>
          <p:cNvSpPr/>
          <p:nvPr/>
        </p:nvSpPr>
        <p:spPr>
          <a:xfrm>
            <a:off y="4714887" x="6312875"/>
            <a:ext cy="566100" cx="725699"/>
          </a:xfrm>
          <a:prstGeom prst="rect">
            <a:avLst/>
          </a:prstGeom>
          <a:solidFill>
            <a:srgbClr val="FFFFFF"/>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solidFill>
                <a:srgbClr val="FFFFFF"/>
              </a:solidFill>
            </a:endParaRPr>
          </a:p>
        </p:txBody>
      </p:sp>
      <p:sp>
        <p:nvSpPr>
          <p:cNvPr id="84" name="Shape 84"/>
          <p:cNvSpPr txBox="1"/>
          <p:nvPr/>
        </p:nvSpPr>
        <p:spPr>
          <a:xfrm>
            <a:off y="4702825" x="6320825"/>
            <a:ext cy="566100" cx="725699"/>
          </a:xfrm>
          <a:prstGeom prst="rect">
            <a:avLst/>
          </a:prstGeom>
          <a:noFill/>
          <a:ln>
            <a:noFill/>
          </a:ln>
        </p:spPr>
        <p:txBody>
          <a:bodyPr bIns="91425" rIns="91425" lIns="91425" tIns="91425" anchor="t" anchorCtr="0">
            <a:noAutofit/>
          </a:bodyPr>
          <a:lstStyle/>
          <a:p>
            <a:pPr algn="ctr" rtl="0" lvl="0">
              <a:spcBef>
                <a:spcPts val="0"/>
              </a:spcBef>
              <a:buNone/>
            </a:pPr>
            <a:r>
              <a:rPr sz="1000" lang="en">
                <a:latin typeface="Calibri"/>
                <a:ea typeface="Calibri"/>
                <a:cs typeface="Calibri"/>
                <a:sym typeface="Calibri"/>
              </a:rPr>
              <a:t>6 MAXI-MinHR  Hacks</a:t>
            </a:r>
          </a:p>
        </p:txBody>
      </p:sp>
      <p:sp>
        <p:nvSpPr>
          <p:cNvPr id="85" name="Shape 85"/>
          <p:cNvSpPr/>
          <p:nvPr/>
        </p:nvSpPr>
        <p:spPr>
          <a:xfrm>
            <a:off y="4025500" x="247475"/>
            <a:ext cy="1219500" cx="1209600"/>
          </a:xfrm>
          <a:prstGeom prst="flowChartSummingJunction">
            <a:avLst/>
          </a:prstGeom>
          <a:solidFill>
            <a:srgbClr val="FFFFFF"/>
          </a:solidFill>
          <a:ln w="19050" cap="flat">
            <a:solidFill>
              <a:schemeClr val="dk2"/>
            </a:solidFill>
            <a:prstDash val="dashDot"/>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86" name="Shape 86"/>
          <p:cNvSpPr txBox="1"/>
          <p:nvPr/>
        </p:nvSpPr>
        <p:spPr>
          <a:xfrm>
            <a:off y="4356975" x="247475"/>
            <a:ext cy="959700" cx="2039399"/>
          </a:xfrm>
          <a:prstGeom prst="rect">
            <a:avLst/>
          </a:prstGeom>
          <a:noFill/>
          <a:ln>
            <a:noFill/>
          </a:ln>
        </p:spPr>
        <p:txBody>
          <a:bodyPr bIns="91425" rIns="91425" lIns="91425" tIns="91425" anchor="t" anchorCtr="0">
            <a:noAutofit/>
          </a:bodyPr>
          <a:lstStyle/>
          <a:p>
            <a:pPr rtl="0" lvl="0">
              <a:spcBef>
                <a:spcPts val="0"/>
              </a:spcBef>
              <a:buNone/>
            </a:pPr>
            <a:r>
              <a:rPr b="1" lang="en">
                <a:latin typeface="Calibri"/>
                <a:ea typeface="Calibri"/>
                <a:cs typeface="Calibri"/>
                <a:sym typeface="Calibri"/>
              </a:rPr>
              <a:t>ENTANGLED TALENTS </a:t>
            </a:r>
          </a:p>
          <a:p>
            <a:pPr rtl="0" lvl="0">
              <a:spcBef>
                <a:spcPts val="0"/>
              </a:spcBef>
              <a:buNone/>
            </a:pPr>
            <a:r>
              <a:rPr b="1" sz="1200" lang="en">
                <a:solidFill>
                  <a:srgbClr val="0000FF"/>
                </a:solidFill>
                <a:latin typeface="Calibri"/>
                <a:ea typeface="Calibri"/>
                <a:cs typeface="Calibri"/>
                <a:sym typeface="Calibri"/>
              </a:rPr>
              <a:t>21 ST CENTURY SOCIAL LEARNING</a:t>
            </a:r>
          </a:p>
          <a:p>
            <a:pPr rtl="0" lvl="0">
              <a:spcBef>
                <a:spcPts val="0"/>
              </a:spcBef>
              <a:buNone/>
            </a:pPr>
            <a:r>
              <a:t/>
            </a:r>
            <a:endParaRPr>
              <a:latin typeface="Calibri"/>
              <a:ea typeface="Calibri"/>
              <a:cs typeface="Calibri"/>
              <a:sym typeface="Calibri"/>
            </a:endParaRPr>
          </a:p>
          <a:p>
            <a:pPr rtl="0" lvl="0">
              <a:spcBef>
                <a:spcPts val="0"/>
              </a:spcBef>
              <a:buNone/>
            </a:pPr>
            <a:r>
              <a:rPr sz="1200" lang="en">
                <a:latin typeface="Calibri"/>
                <a:ea typeface="Calibri"/>
                <a:cs typeface="Calibri"/>
                <a:sym typeface="Calibri"/>
              </a:rPr>
              <a:t>Stand alone </a:t>
            </a:r>
          </a:p>
          <a:p>
            <a:pPr rtl="0" lvl="0">
              <a:spcBef>
                <a:spcPts val="0"/>
              </a:spcBef>
              <a:buNone/>
            </a:pPr>
            <a:r>
              <a:rPr sz="1200" lang="en">
                <a:latin typeface="Calibri"/>
                <a:ea typeface="Calibri"/>
                <a:cs typeface="Calibri"/>
                <a:sym typeface="Calibri"/>
              </a:rPr>
              <a:t>Jump Starting  Story</a:t>
            </a:r>
          </a:p>
          <a:p>
            <a:pPr rtl="0" lvl="0">
              <a:spcBef>
                <a:spcPts val="0"/>
              </a:spcBef>
              <a:buNone/>
            </a:pPr>
            <a:r>
              <a:t/>
            </a:r>
            <a:endParaRPr>
              <a:latin typeface="Calibri"/>
              <a:ea typeface="Calibri"/>
              <a:cs typeface="Calibri"/>
              <a:sym typeface="Calibri"/>
            </a:endParaRPr>
          </a:p>
        </p:txBody>
      </p:sp>
      <p:sp>
        <p:nvSpPr>
          <p:cNvPr id="87" name="Shape 87"/>
          <p:cNvSpPr txBox="1"/>
          <p:nvPr/>
        </p:nvSpPr>
        <p:spPr>
          <a:xfrm>
            <a:off y="6405400" x="784175"/>
            <a:ext cy="321300" cx="1206000"/>
          </a:xfrm>
          <a:prstGeom prst="rect">
            <a:avLst/>
          </a:prstGeom>
          <a:noFill/>
          <a:ln>
            <a:noFill/>
          </a:ln>
        </p:spPr>
        <p:txBody>
          <a:bodyPr bIns="91425" rIns="91425" lIns="91425" tIns="91425" anchor="t" anchorCtr="0">
            <a:noAutofit/>
          </a:bodyPr>
          <a:lstStyle/>
          <a:p>
            <a:pPr rtl="0" lvl="0">
              <a:spcBef>
                <a:spcPts val="0"/>
              </a:spcBef>
              <a:buNone/>
            </a:pPr>
            <a:r>
              <a:rPr b="1" lang="en">
                <a:latin typeface="Syncopate"/>
                <a:ea typeface="Syncopate"/>
                <a:cs typeface="Syncopate"/>
                <a:sym typeface="Syncopate"/>
              </a:rPr>
              <a:t>2011</a:t>
            </a:r>
          </a:p>
        </p:txBody>
      </p:sp>
      <p:sp>
        <p:nvSpPr>
          <p:cNvPr id="88" name="Shape 88"/>
          <p:cNvSpPr txBox="1"/>
          <p:nvPr/>
        </p:nvSpPr>
        <p:spPr>
          <a:xfrm>
            <a:off y="6484525" x="3353062"/>
            <a:ext cy="321300" cx="1206000"/>
          </a:xfrm>
          <a:prstGeom prst="rect">
            <a:avLst/>
          </a:prstGeom>
          <a:noFill/>
          <a:ln>
            <a:noFill/>
          </a:ln>
        </p:spPr>
        <p:txBody>
          <a:bodyPr bIns="91425" rIns="91425" lIns="91425" tIns="91425" anchor="t" anchorCtr="0">
            <a:noAutofit/>
          </a:bodyPr>
          <a:lstStyle/>
          <a:p>
            <a:pPr rtl="0" lvl="0">
              <a:spcBef>
                <a:spcPts val="0"/>
              </a:spcBef>
              <a:buNone/>
            </a:pPr>
            <a:r>
              <a:rPr b="1" lang="en">
                <a:latin typeface="Syncopate"/>
                <a:ea typeface="Syncopate"/>
                <a:cs typeface="Syncopate"/>
                <a:sym typeface="Syncopate"/>
              </a:rPr>
              <a:t>2012</a:t>
            </a:r>
          </a:p>
        </p:txBody>
      </p:sp>
      <p:sp>
        <p:nvSpPr>
          <p:cNvPr id="89" name="Shape 89"/>
          <p:cNvSpPr txBox="1"/>
          <p:nvPr/>
        </p:nvSpPr>
        <p:spPr>
          <a:xfrm>
            <a:off y="6484525" x="5227537"/>
            <a:ext cy="321300" cx="1206000"/>
          </a:xfrm>
          <a:prstGeom prst="rect">
            <a:avLst/>
          </a:prstGeom>
          <a:noFill/>
          <a:ln>
            <a:noFill/>
          </a:ln>
        </p:spPr>
        <p:txBody>
          <a:bodyPr bIns="91425" rIns="91425" lIns="91425" tIns="91425" anchor="t" anchorCtr="0">
            <a:noAutofit/>
          </a:bodyPr>
          <a:lstStyle/>
          <a:p>
            <a:pPr rtl="0" lvl="0">
              <a:spcBef>
                <a:spcPts val="0"/>
              </a:spcBef>
              <a:buNone/>
            </a:pPr>
            <a:r>
              <a:rPr b="1" lang="en">
                <a:latin typeface="Syncopate"/>
                <a:ea typeface="Syncopate"/>
                <a:cs typeface="Syncopate"/>
                <a:sym typeface="Syncopate"/>
              </a:rPr>
              <a:t>2013</a:t>
            </a:r>
          </a:p>
        </p:txBody>
      </p:sp>
      <p:sp>
        <p:nvSpPr>
          <p:cNvPr id="90" name="Shape 90"/>
          <p:cNvSpPr txBox="1"/>
          <p:nvPr/>
        </p:nvSpPr>
        <p:spPr>
          <a:xfrm>
            <a:off y="6484525" x="7157387"/>
            <a:ext cy="321300" cx="1206000"/>
          </a:xfrm>
          <a:prstGeom prst="rect">
            <a:avLst/>
          </a:prstGeom>
          <a:noFill/>
          <a:ln>
            <a:noFill/>
          </a:ln>
        </p:spPr>
        <p:txBody>
          <a:bodyPr bIns="91425" rIns="91425" lIns="91425" tIns="91425" anchor="t" anchorCtr="0">
            <a:noAutofit/>
          </a:bodyPr>
          <a:lstStyle/>
          <a:p>
            <a:pPr rtl="0" lvl="0">
              <a:spcBef>
                <a:spcPts val="0"/>
              </a:spcBef>
              <a:buNone/>
            </a:pPr>
            <a:r>
              <a:rPr b="1" lang="en">
                <a:latin typeface="Syncopate"/>
                <a:ea typeface="Syncopate"/>
                <a:cs typeface="Syncopate"/>
                <a:sym typeface="Syncopate"/>
              </a:rPr>
              <a:t>2014</a:t>
            </a:r>
          </a:p>
        </p:txBody>
      </p:sp>
      <p:cxnSp>
        <p:nvCxnSpPr>
          <p:cNvPr id="91" name="Shape 91"/>
          <p:cNvCxnSpPr/>
          <p:nvPr/>
        </p:nvCxnSpPr>
        <p:spPr>
          <a:xfrm rot="10800000">
            <a:off y="419850" x="69525"/>
            <a:ext cy="6018299" cx="29999"/>
          </a:xfrm>
          <a:prstGeom prst="straightConnector1">
            <a:avLst/>
          </a:prstGeom>
          <a:noFill/>
          <a:ln w="19050" cap="flat">
            <a:solidFill>
              <a:srgbClr val="9900FF"/>
            </a:solidFill>
            <a:prstDash val="solid"/>
            <a:round/>
            <a:headEnd w="lg" len="lg" type="none"/>
            <a:tailEnd w="lg" len="lg" type="triangle"/>
          </a:ln>
        </p:spPr>
      </p:cxnSp>
      <p:sp>
        <p:nvSpPr>
          <p:cNvPr id="92" name="Shape 92"/>
          <p:cNvSpPr txBox="1"/>
          <p:nvPr/>
        </p:nvSpPr>
        <p:spPr>
          <a:xfrm>
            <a:off y="6058725" x="120875"/>
            <a:ext cy="389400" cx="2292599"/>
          </a:xfrm>
          <a:prstGeom prst="rect">
            <a:avLst/>
          </a:prstGeom>
          <a:noFill/>
          <a:ln>
            <a:noFill/>
          </a:ln>
        </p:spPr>
        <p:txBody>
          <a:bodyPr bIns="91425" rIns="91425" lIns="91425" tIns="91425" anchor="t" anchorCtr="0">
            <a:noAutofit/>
          </a:bodyPr>
          <a:lstStyle/>
          <a:p>
            <a:pPr rtl="0" lvl="0">
              <a:spcBef>
                <a:spcPts val="0"/>
              </a:spcBef>
              <a:buNone/>
            </a:pPr>
            <a:r>
              <a:rPr b="1" sz="1200" lang="en">
                <a:latin typeface="Calibri"/>
                <a:ea typeface="Calibri"/>
                <a:cs typeface="Calibri"/>
                <a:sym typeface="Calibri"/>
              </a:rPr>
              <a:t>Shopfloor / Concrete/ Practical</a:t>
            </a:r>
          </a:p>
        </p:txBody>
      </p:sp>
      <p:sp>
        <p:nvSpPr>
          <p:cNvPr id="93" name="Shape 93"/>
          <p:cNvSpPr txBox="1"/>
          <p:nvPr/>
        </p:nvSpPr>
        <p:spPr>
          <a:xfrm>
            <a:off y="120625" x="69525"/>
            <a:ext cy="720899" cx="4184999"/>
          </a:xfrm>
          <a:prstGeom prst="rect">
            <a:avLst/>
          </a:prstGeom>
          <a:noFill/>
          <a:ln>
            <a:noFill/>
          </a:ln>
        </p:spPr>
        <p:txBody>
          <a:bodyPr bIns="91425" rIns="91425" lIns="91425" tIns="91425" anchor="t" anchorCtr="0">
            <a:noAutofit/>
          </a:bodyPr>
          <a:lstStyle/>
          <a:p>
            <a:pPr rtl="0" lvl="0">
              <a:spcBef>
                <a:spcPts val="0"/>
              </a:spcBef>
              <a:buNone/>
            </a:pPr>
            <a:r>
              <a:t/>
            </a:r>
            <a:endParaRPr b="1" sz="1200">
              <a:solidFill>
                <a:srgbClr val="9900FF"/>
              </a:solidFill>
              <a:latin typeface="Calibri"/>
              <a:ea typeface="Calibri"/>
              <a:cs typeface="Calibri"/>
              <a:sym typeface="Calibri"/>
            </a:endParaRPr>
          </a:p>
          <a:p>
            <a:pPr rtl="0" lvl="0">
              <a:spcBef>
                <a:spcPts val="0"/>
              </a:spcBef>
              <a:buNone/>
            </a:pPr>
            <a:r>
              <a:rPr b="1" sz="1200" lang="en">
                <a:solidFill>
                  <a:srgbClr val="9900FF"/>
                </a:solidFill>
                <a:latin typeface="Calibri"/>
                <a:ea typeface="Calibri"/>
                <a:cs typeface="Calibri"/>
                <a:sym typeface="Calibri"/>
              </a:rPr>
              <a:t>Demanding/ Bold / Radical / Conceptual / Experiments</a:t>
            </a:r>
          </a:p>
        </p:txBody>
      </p:sp>
      <p:cxnSp>
        <p:nvCxnSpPr>
          <p:cNvPr id="94" name="Shape 94"/>
          <p:cNvCxnSpPr/>
          <p:nvPr/>
        </p:nvCxnSpPr>
        <p:spPr>
          <a:xfrm>
            <a:off y="6448125" x="109975"/>
            <a:ext cy="39899" cx="7997699"/>
          </a:xfrm>
          <a:prstGeom prst="straightConnector1">
            <a:avLst/>
          </a:prstGeom>
          <a:noFill/>
          <a:ln w="19050" cap="flat">
            <a:solidFill>
              <a:schemeClr val="dk2"/>
            </a:solidFill>
            <a:prstDash val="solid"/>
            <a:round/>
            <a:headEnd w="lg" len="lg" type="none"/>
            <a:tailEnd w="lg" len="lg" type="triangle"/>
          </a:ln>
        </p:spPr>
      </p:cxnSp>
      <p:cxnSp>
        <p:nvCxnSpPr>
          <p:cNvPr id="95" name="Shape 95"/>
          <p:cNvCxnSpPr/>
          <p:nvPr/>
        </p:nvCxnSpPr>
        <p:spPr>
          <a:xfrm>
            <a:off y="6468125" x="8197600"/>
            <a:ext cy="29999" cx="729900"/>
          </a:xfrm>
          <a:prstGeom prst="straightConnector1">
            <a:avLst/>
          </a:prstGeom>
          <a:noFill/>
          <a:ln w="19050" cap="flat">
            <a:solidFill>
              <a:schemeClr val="dk2"/>
            </a:solidFill>
            <a:prstDash val="dashDot"/>
            <a:round/>
            <a:headEnd w="lg" len="lg" type="none"/>
            <a:tailEnd w="lg" len="lg" type="triangle"/>
          </a:ln>
        </p:spPr>
      </p:cxnSp>
      <p:sp>
        <p:nvSpPr>
          <p:cNvPr id="96" name="Shape 96"/>
          <p:cNvSpPr txBox="1"/>
          <p:nvPr/>
        </p:nvSpPr>
        <p:spPr>
          <a:xfrm>
            <a:off y="6728550" x="112425"/>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22 th 2014</a:t>
            </a:r>
          </a:p>
        </p:txBody>
      </p:sp>
      <p:sp>
        <p:nvSpPr>
          <p:cNvPr id="97" name="Shape 97"/>
          <p:cNvSpPr txBox="1"/>
          <p:nvPr/>
        </p:nvSpPr>
        <p:spPr>
          <a:xfrm>
            <a:off y="0" x="4452750"/>
            <a:ext cy="1721100" cx="4629900"/>
          </a:xfrm>
          <a:prstGeom prst="rect">
            <a:avLst/>
          </a:prstGeom>
          <a:noFill/>
          <a:ln>
            <a:noFill/>
          </a:ln>
        </p:spPr>
        <p:txBody>
          <a:bodyPr bIns="91425" rIns="91425" lIns="91425" tIns="91425" anchor="t" anchorCtr="0">
            <a:noAutofit/>
          </a:bodyPr>
          <a:lstStyle/>
          <a:p>
            <a:pPr algn="r" rtl="0" lvl="0">
              <a:spcBef>
                <a:spcPts val="0"/>
              </a:spcBef>
              <a:buNone/>
            </a:pPr>
            <a:r>
              <a:rPr b="1" sz="1200" lang="en">
                <a:latin typeface="Calibri"/>
                <a:ea typeface="Calibri"/>
                <a:cs typeface="Calibri"/>
                <a:sym typeface="Calibri"/>
              </a:rPr>
              <a:t>Moonshots of choice</a:t>
            </a:r>
          </a:p>
          <a:p>
            <a:pPr algn="r" rtl="0" lvl="0">
              <a:spcBef>
                <a:spcPts val="0"/>
              </a:spcBef>
              <a:buNone/>
            </a:pPr>
            <a:r>
              <a:t/>
            </a:r>
            <a:endParaRPr b="1" sz="1200">
              <a:latin typeface="Calibri"/>
              <a:ea typeface="Calibri"/>
              <a:cs typeface="Calibri"/>
              <a:sym typeface="Calibri"/>
            </a:endParaRPr>
          </a:p>
          <a:p>
            <a:pPr algn="r" rtl="0" lvl="0">
              <a:spcBef>
                <a:spcPts val="0"/>
              </a:spcBef>
              <a:buNone/>
            </a:pPr>
            <a:r>
              <a:rPr b="1" lang="en">
                <a:solidFill>
                  <a:srgbClr val="FF0000"/>
                </a:solidFill>
                <a:latin typeface="Calibri"/>
                <a:ea typeface="Calibri"/>
                <a:cs typeface="Calibri"/>
                <a:sym typeface="Calibri"/>
              </a:rPr>
              <a:t>1.Amplify Imagination</a:t>
            </a:r>
          </a:p>
          <a:p>
            <a:pPr algn="r" rtl="0" lvl="0" indent="0" marL="0">
              <a:lnSpc>
                <a:spcPct val="135000"/>
              </a:lnSpc>
              <a:spcBef>
                <a:spcPts val="200"/>
              </a:spcBef>
              <a:spcAft>
                <a:spcPts val="200"/>
              </a:spcAft>
              <a:buNone/>
            </a:pPr>
            <a:r>
              <a:rPr b="1" lang="en">
                <a:solidFill>
                  <a:srgbClr val="0000FF"/>
                </a:solidFill>
                <a:latin typeface="Calibri"/>
                <a:ea typeface="Calibri"/>
                <a:cs typeface="Calibri"/>
                <a:sym typeface="Calibri"/>
              </a:rPr>
              <a:t>2.</a:t>
            </a:r>
            <a:r>
              <a:rPr sz="1200" lang="en">
                <a:solidFill>
                  <a:srgbClr val="1A6AAC"/>
                </a:solidFill>
                <a:hlinkClick r:id="rId5"/>
              </a:rPr>
              <a:t>Stretch management timeframes and perspectives</a:t>
            </a:r>
          </a:p>
          <a:p>
            <a:pPr algn="r" rtl="0" lvl="0" indent="0" marL="0">
              <a:lnSpc>
                <a:spcPct val="135000"/>
              </a:lnSpc>
              <a:spcBef>
                <a:spcPts val="200"/>
              </a:spcBef>
              <a:spcAft>
                <a:spcPts val="200"/>
              </a:spcAft>
              <a:buNone/>
            </a:pPr>
            <a:r>
              <a:rPr sz="1200" lang="en">
                <a:solidFill>
                  <a:srgbClr val="0000FF"/>
                </a:solidFill>
              </a:rPr>
              <a:t>3.</a:t>
            </a:r>
            <a:r>
              <a:rPr sz="1200" lang="en">
                <a:solidFill>
                  <a:srgbClr val="1A6AAC"/>
                </a:solidFill>
                <a:hlinkClick r:id="rId6"/>
              </a:rPr>
              <a:t>Transcend traditional management trade-offs</a:t>
            </a:r>
          </a:p>
          <a:p>
            <a:pPr rtl="0" lvl="0">
              <a:spcBef>
                <a:spcPts val="0"/>
              </a:spcBef>
              <a:buNone/>
            </a:pPr>
            <a:r>
              <a:t/>
            </a:r>
            <a:endParaRPr b="1" sz="1200">
              <a:latin typeface="Calibri"/>
              <a:ea typeface="Calibri"/>
              <a:cs typeface="Calibri"/>
              <a:sym typeface="Calibri"/>
            </a:endParaRPr>
          </a:p>
          <a:p>
            <a:pPr rtl="0" lvl="0">
              <a:spcBef>
                <a:spcPts val="0"/>
              </a:spcBef>
              <a:buNone/>
            </a:pPr>
            <a:r>
              <a:t/>
            </a:r>
            <a:endParaRPr b="1" sz="1200">
              <a:latin typeface="Calibri"/>
              <a:ea typeface="Calibri"/>
              <a:cs typeface="Calibri"/>
              <a:sym typeface="Calibri"/>
            </a:endParaRPr>
          </a:p>
          <a:p>
            <a:pPr rtl="0" lvl="0">
              <a:spcBef>
                <a:spcPts val="0"/>
              </a:spcBef>
              <a:buNone/>
            </a:pPr>
            <a:r>
              <a:t/>
            </a:r>
            <a:endParaRPr b="1" sz="1200">
              <a:latin typeface="Calibri"/>
              <a:ea typeface="Calibri"/>
              <a:cs typeface="Calibri"/>
              <a:sym typeface="Calibri"/>
            </a:endParaRPr>
          </a:p>
        </p:txBody>
      </p:sp>
      <p:sp>
        <p:nvSpPr>
          <p:cNvPr id="98" name="Shape 98"/>
          <p:cNvSpPr txBox="1"/>
          <p:nvPr/>
        </p:nvSpPr>
        <p:spPr>
          <a:xfrm>
            <a:off y="0" x="120875"/>
            <a:ext cy="321300" cx="1799399"/>
          </a:xfrm>
          <a:prstGeom prst="rect">
            <a:avLst/>
          </a:prstGeom>
          <a:noFill/>
          <a:ln>
            <a:noFill/>
          </a:ln>
        </p:spPr>
        <p:txBody>
          <a:bodyPr bIns="91425" rIns="91425" lIns="91425" tIns="91425" anchor="t" anchorCtr="0">
            <a:noAutofit/>
          </a:bodyPr>
          <a:lstStyle/>
          <a:p>
            <a:pPr>
              <a:spcBef>
                <a:spcPts val="0"/>
              </a:spcBef>
              <a:buNone/>
            </a:pPr>
            <a:r>
              <a:rPr b="1" lang="en">
                <a:latin typeface="Calibri"/>
                <a:ea typeface="Calibri"/>
                <a:cs typeface="Calibri"/>
                <a:sym typeface="Calibri"/>
              </a:rPr>
              <a:t>GLOBAL MAP</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sp>
        <p:nvSpPr>
          <p:cNvPr id="103" name="Shape 103"/>
          <p:cNvSpPr txBox="1"/>
          <p:nvPr>
            <p:ph type="title"/>
          </p:nvPr>
        </p:nvSpPr>
        <p:spPr>
          <a:xfrm>
            <a:off y="90673" x="64700"/>
            <a:ext cy="474899" cx="8229600"/>
          </a:xfrm>
          <a:prstGeom prst="rect">
            <a:avLst/>
          </a:prstGeom>
        </p:spPr>
        <p:txBody>
          <a:bodyPr bIns="91425" rIns="91425" lIns="91425" tIns="91425" anchor="b" anchorCtr="0">
            <a:noAutofit/>
          </a:bodyPr>
          <a:lstStyle/>
          <a:p>
            <a:pPr>
              <a:spcBef>
                <a:spcPts val="0"/>
              </a:spcBef>
              <a:buNone/>
            </a:pPr>
            <a:r>
              <a:rPr sz="2400" lang="en">
                <a:solidFill>
                  <a:srgbClr val="0000FF"/>
                </a:solidFill>
                <a:latin typeface="Calibri"/>
                <a:ea typeface="Calibri"/>
                <a:cs typeface="Calibri"/>
                <a:sym typeface="Calibri"/>
              </a:rPr>
              <a:t>Chrono List</a:t>
            </a:r>
          </a:p>
        </p:txBody>
      </p:sp>
      <p:pic>
        <p:nvPicPr>
          <p:cNvPr id="104" name="Shape 104"/>
          <p:cNvPicPr preferRelativeResize="0"/>
          <p:nvPr/>
        </p:nvPicPr>
        <p:blipFill>
          <a:blip r:embed="rId3">
            <a:alphaModFix/>
          </a:blip>
          <a:stretch>
            <a:fillRect/>
          </a:stretch>
        </p:blipFill>
        <p:spPr>
          <a:xfrm>
            <a:off y="565575" x="193287"/>
            <a:ext cy="2190750" cx="8105775"/>
          </a:xfrm>
          <a:prstGeom prst="rect">
            <a:avLst/>
          </a:prstGeom>
          <a:noFill/>
          <a:ln>
            <a:noFill/>
          </a:ln>
        </p:spPr>
      </p:pic>
      <p:pic>
        <p:nvPicPr>
          <p:cNvPr id="105" name="Shape 105"/>
          <p:cNvPicPr preferRelativeResize="0"/>
          <p:nvPr/>
        </p:nvPicPr>
        <p:blipFill>
          <a:blip r:embed="rId4">
            <a:alphaModFix/>
          </a:blip>
          <a:stretch>
            <a:fillRect/>
          </a:stretch>
        </p:blipFill>
        <p:spPr>
          <a:xfrm>
            <a:off y="2756325" x="198050"/>
            <a:ext cy="2781300" cx="8096250"/>
          </a:xfrm>
          <a:prstGeom prst="rect">
            <a:avLst/>
          </a:prstGeom>
          <a:noFill/>
          <a:ln>
            <a:noFill/>
          </a:ln>
        </p:spPr>
      </p:pic>
      <p:sp>
        <p:nvSpPr>
          <p:cNvPr id="106" name="Shape 106"/>
          <p:cNvSpPr txBox="1"/>
          <p:nvPr/>
        </p:nvSpPr>
        <p:spPr>
          <a:xfrm>
            <a:off y="6554800" x="132875"/>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22 th 2014</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y="0" x="0"/>
          <a:ext cy="0" cx="0"/>
          <a:chOff y="0" x="0"/>
          <a:chExt cy="0" cx="0"/>
        </a:xfrm>
      </p:grpSpPr>
      <p:cxnSp>
        <p:nvCxnSpPr>
          <p:cNvPr id="111" name="Shape 111"/>
          <p:cNvCxnSpPr/>
          <p:nvPr/>
        </p:nvCxnSpPr>
        <p:spPr>
          <a:xfrm rot="10800000">
            <a:off y="419850" x="69525"/>
            <a:ext cy="6018299" cx="29999"/>
          </a:xfrm>
          <a:prstGeom prst="straightConnector1">
            <a:avLst/>
          </a:prstGeom>
          <a:noFill/>
          <a:ln w="19050" cap="flat">
            <a:solidFill>
              <a:srgbClr val="9900FF"/>
            </a:solidFill>
            <a:prstDash val="solid"/>
            <a:round/>
            <a:headEnd w="lg" len="lg" type="none"/>
            <a:tailEnd w="lg" len="lg" type="triangle"/>
          </a:ln>
        </p:spPr>
      </p:cxnSp>
      <p:sp>
        <p:nvSpPr>
          <p:cNvPr id="112" name="Shape 112"/>
          <p:cNvSpPr txBox="1"/>
          <p:nvPr/>
        </p:nvSpPr>
        <p:spPr>
          <a:xfrm>
            <a:off y="5948000" x="112425"/>
            <a:ext cy="321300" cx="2292599"/>
          </a:xfrm>
          <a:prstGeom prst="rect">
            <a:avLst/>
          </a:prstGeom>
          <a:noFill/>
          <a:ln>
            <a:noFill/>
          </a:ln>
        </p:spPr>
        <p:txBody>
          <a:bodyPr bIns="91425" rIns="91425" lIns="91425" tIns="91425" anchor="t" anchorCtr="0">
            <a:noAutofit/>
          </a:bodyPr>
          <a:lstStyle/>
          <a:p>
            <a:pPr rtl="0" lvl="0">
              <a:spcBef>
                <a:spcPts val="0"/>
              </a:spcBef>
              <a:buNone/>
            </a:pPr>
            <a:r>
              <a:rPr b="1" sz="1800" lang="en">
                <a:latin typeface="Calibri"/>
                <a:ea typeface="Calibri"/>
                <a:cs typeface="Calibri"/>
                <a:sym typeface="Calibri"/>
              </a:rPr>
              <a:t>Management 1.0</a:t>
            </a:r>
          </a:p>
          <a:p>
            <a:pPr rtl="0" lvl="0">
              <a:spcBef>
                <a:spcPts val="0"/>
              </a:spcBef>
              <a:buNone/>
            </a:pPr>
            <a:r>
              <a:t/>
            </a:r>
            <a:endParaRPr b="1">
              <a:solidFill>
                <a:srgbClr val="9900FF"/>
              </a:solidFill>
              <a:latin typeface="Calibri"/>
              <a:ea typeface="Calibri"/>
              <a:cs typeface="Calibri"/>
              <a:sym typeface="Calibri"/>
            </a:endParaRPr>
          </a:p>
        </p:txBody>
      </p:sp>
      <p:sp>
        <p:nvSpPr>
          <p:cNvPr id="113" name="Shape 113"/>
          <p:cNvSpPr txBox="1"/>
          <p:nvPr/>
        </p:nvSpPr>
        <p:spPr>
          <a:xfrm>
            <a:off y="6345500" x="6842900"/>
            <a:ext cy="610800" cx="1759499"/>
          </a:xfrm>
          <a:prstGeom prst="rect">
            <a:avLst/>
          </a:prstGeom>
          <a:noFill/>
          <a:ln>
            <a:noFill/>
          </a:ln>
        </p:spPr>
        <p:txBody>
          <a:bodyPr bIns="91425" rIns="91425" lIns="91425" tIns="91425" anchor="t" anchorCtr="0">
            <a:noAutofit/>
          </a:bodyPr>
          <a:lstStyle/>
          <a:p>
            <a:pPr rtl="0" lvl="0">
              <a:spcBef>
                <a:spcPts val="0"/>
              </a:spcBef>
              <a:buNone/>
            </a:pPr>
            <a:r>
              <a:t/>
            </a:r>
            <a:endParaRPr b="1">
              <a:solidFill>
                <a:srgbClr val="9900FF"/>
              </a:solidFill>
              <a:latin typeface="Calibri"/>
              <a:ea typeface="Calibri"/>
              <a:cs typeface="Calibri"/>
              <a:sym typeface="Calibri"/>
            </a:endParaRPr>
          </a:p>
          <a:p>
            <a:pPr rtl="0" lvl="0">
              <a:spcBef>
                <a:spcPts val="0"/>
              </a:spcBef>
              <a:buNone/>
            </a:pPr>
            <a:r>
              <a:rPr b="1" lang="en">
                <a:solidFill>
                  <a:srgbClr val="9900FF"/>
                </a:solidFill>
                <a:latin typeface="Calibri"/>
                <a:ea typeface="Calibri"/>
                <a:cs typeface="Calibri"/>
                <a:sym typeface="Calibri"/>
              </a:rPr>
              <a:t>Complexity</a:t>
            </a:r>
          </a:p>
          <a:p>
            <a:pPr rtl="0" lvl="0">
              <a:spcBef>
                <a:spcPts val="0"/>
              </a:spcBef>
              <a:buNone/>
            </a:pPr>
            <a:r>
              <a:t/>
            </a:r>
            <a:endParaRPr b="1">
              <a:solidFill>
                <a:srgbClr val="9900FF"/>
              </a:solidFill>
              <a:latin typeface="Calibri"/>
              <a:ea typeface="Calibri"/>
              <a:cs typeface="Calibri"/>
              <a:sym typeface="Calibri"/>
            </a:endParaRPr>
          </a:p>
        </p:txBody>
      </p:sp>
      <p:cxnSp>
        <p:nvCxnSpPr>
          <p:cNvPr id="114" name="Shape 114"/>
          <p:cNvCxnSpPr/>
          <p:nvPr/>
        </p:nvCxnSpPr>
        <p:spPr>
          <a:xfrm>
            <a:off y="6468125" x="8197600"/>
            <a:ext cy="29999" cx="729900"/>
          </a:xfrm>
          <a:prstGeom prst="straightConnector1">
            <a:avLst/>
          </a:prstGeom>
          <a:noFill/>
          <a:ln w="19050" cap="flat">
            <a:solidFill>
              <a:schemeClr val="dk2"/>
            </a:solidFill>
            <a:prstDash val="dashDot"/>
            <a:round/>
            <a:headEnd w="lg" len="lg" type="none"/>
            <a:tailEnd w="lg" len="lg" type="triangle"/>
          </a:ln>
        </p:spPr>
      </p:cxnSp>
      <p:sp>
        <p:nvSpPr>
          <p:cNvPr id="115" name="Shape 115"/>
          <p:cNvSpPr txBox="1"/>
          <p:nvPr/>
        </p:nvSpPr>
        <p:spPr>
          <a:xfrm>
            <a:off y="201375" x="4998550"/>
            <a:ext cy="1108199" cx="4005899"/>
          </a:xfrm>
          <a:prstGeom prst="rect">
            <a:avLst/>
          </a:prstGeom>
          <a:noFill/>
          <a:ln>
            <a:noFill/>
          </a:ln>
        </p:spPr>
        <p:txBody>
          <a:bodyPr bIns="91425" rIns="91425" lIns="91425" tIns="91425" anchor="t" anchorCtr="0">
            <a:noAutofit/>
          </a:bodyPr>
          <a:lstStyle/>
          <a:p>
            <a:pPr algn="r" rtl="0" lvl="0">
              <a:spcBef>
                <a:spcPts val="0"/>
              </a:spcBef>
              <a:buNone/>
            </a:pPr>
            <a:r>
              <a:rPr b="1" sz="1200" lang="en">
                <a:latin typeface="Calibri"/>
                <a:ea typeface="Calibri"/>
                <a:cs typeface="Calibri"/>
                <a:sym typeface="Calibri"/>
              </a:rPr>
              <a:t>Moonshots of choice</a:t>
            </a:r>
          </a:p>
          <a:p>
            <a:pPr algn="r" rtl="0" lvl="0">
              <a:spcBef>
                <a:spcPts val="0"/>
              </a:spcBef>
              <a:buNone/>
            </a:pPr>
            <a:r>
              <a:t/>
            </a:r>
            <a:endParaRPr b="1" sz="1200">
              <a:latin typeface="Calibri"/>
              <a:ea typeface="Calibri"/>
              <a:cs typeface="Calibri"/>
              <a:sym typeface="Calibri"/>
            </a:endParaRPr>
          </a:p>
          <a:p>
            <a:pPr algn="r" rtl="0" lvl="0">
              <a:spcBef>
                <a:spcPts val="0"/>
              </a:spcBef>
              <a:buNone/>
            </a:pPr>
            <a:r>
              <a:rPr b="1" sz="1200" lang="en">
                <a:solidFill>
                  <a:srgbClr val="FF0000"/>
                </a:solidFill>
                <a:latin typeface="Calibri"/>
                <a:ea typeface="Calibri"/>
                <a:cs typeface="Calibri"/>
                <a:sym typeface="Calibri"/>
              </a:rPr>
              <a:t>1.Amplify Imagination</a:t>
            </a:r>
          </a:p>
          <a:p>
            <a:pPr algn="r" rtl="0" lvl="0" indent="0" marL="0">
              <a:lnSpc>
                <a:spcPct val="135000"/>
              </a:lnSpc>
              <a:spcBef>
                <a:spcPts val="200"/>
              </a:spcBef>
              <a:spcAft>
                <a:spcPts val="200"/>
              </a:spcAft>
              <a:buClr>
                <a:schemeClr val="dk1"/>
              </a:buClr>
              <a:buSzPct val="91666"/>
              <a:buFont typeface="Arial"/>
              <a:buNone/>
            </a:pPr>
            <a:r>
              <a:rPr b="1" sz="1200" lang="en">
                <a:solidFill>
                  <a:srgbClr val="0000FF"/>
                </a:solidFill>
                <a:latin typeface="Calibri"/>
                <a:ea typeface="Calibri"/>
                <a:cs typeface="Calibri"/>
                <a:sym typeface="Calibri"/>
              </a:rPr>
              <a:t>2.</a:t>
            </a:r>
            <a:r>
              <a:rPr sz="1200" lang="en">
                <a:solidFill>
                  <a:srgbClr val="1A6AAC"/>
                </a:solidFill>
                <a:hlinkClick r:id="rId3"/>
              </a:rPr>
              <a:t>Stretch management timeframes and perspectives</a:t>
            </a:r>
          </a:p>
          <a:p>
            <a:pPr algn="r" rtl="0" lvl="0" indent="0" marL="0">
              <a:lnSpc>
                <a:spcPct val="135000"/>
              </a:lnSpc>
              <a:spcBef>
                <a:spcPts val="200"/>
              </a:spcBef>
              <a:spcAft>
                <a:spcPts val="200"/>
              </a:spcAft>
              <a:buClr>
                <a:schemeClr val="dk1"/>
              </a:buClr>
              <a:buSzPct val="91666"/>
              <a:buFont typeface="Arial"/>
              <a:buNone/>
            </a:pPr>
            <a:r>
              <a:rPr sz="1200" lang="en">
                <a:solidFill>
                  <a:srgbClr val="0000FF"/>
                </a:solidFill>
              </a:rPr>
              <a:t>3.</a:t>
            </a:r>
            <a:r>
              <a:rPr sz="1200" lang="en">
                <a:solidFill>
                  <a:srgbClr val="1A6AAC"/>
                </a:solidFill>
                <a:hlinkClick r:id="rId4"/>
              </a:rPr>
              <a:t>Transcend traditional management trade-offs</a:t>
            </a:r>
          </a:p>
          <a:p>
            <a:pPr rtl="0" lvl="0">
              <a:spcBef>
                <a:spcPts val="0"/>
              </a:spcBef>
              <a:buNone/>
            </a:pPr>
            <a:r>
              <a:t/>
            </a:r>
            <a:endParaRPr b="1" sz="1200">
              <a:latin typeface="Calibri"/>
              <a:ea typeface="Calibri"/>
              <a:cs typeface="Calibri"/>
              <a:sym typeface="Calibri"/>
            </a:endParaRPr>
          </a:p>
          <a:p>
            <a:pPr rtl="0" lvl="0">
              <a:spcBef>
                <a:spcPts val="0"/>
              </a:spcBef>
              <a:buNone/>
            </a:pPr>
            <a:r>
              <a:t/>
            </a:r>
            <a:endParaRPr b="1" sz="1200">
              <a:latin typeface="Calibri"/>
              <a:ea typeface="Calibri"/>
              <a:cs typeface="Calibri"/>
              <a:sym typeface="Calibri"/>
            </a:endParaRPr>
          </a:p>
          <a:p>
            <a:pPr rtl="0" lvl="0">
              <a:spcBef>
                <a:spcPts val="0"/>
              </a:spcBef>
              <a:buNone/>
            </a:pPr>
            <a:r>
              <a:t/>
            </a:r>
            <a:endParaRPr b="1" sz="1200">
              <a:latin typeface="Calibri"/>
              <a:ea typeface="Calibri"/>
              <a:cs typeface="Calibri"/>
              <a:sym typeface="Calibri"/>
            </a:endParaRPr>
          </a:p>
        </p:txBody>
      </p:sp>
      <p:cxnSp>
        <p:nvCxnSpPr>
          <p:cNvPr id="116" name="Shape 116"/>
          <p:cNvCxnSpPr/>
          <p:nvPr/>
        </p:nvCxnSpPr>
        <p:spPr>
          <a:xfrm>
            <a:off y="6448125" x="109975"/>
            <a:ext cy="39899" cx="7997699"/>
          </a:xfrm>
          <a:prstGeom prst="straightConnector1">
            <a:avLst/>
          </a:prstGeom>
          <a:noFill/>
          <a:ln w="19050" cap="flat">
            <a:solidFill>
              <a:schemeClr val="dk2"/>
            </a:solidFill>
            <a:prstDash val="solid"/>
            <a:round/>
            <a:headEnd w="lg" len="lg" type="none"/>
            <a:tailEnd w="lg" len="lg" type="triangle"/>
          </a:ln>
        </p:spPr>
      </p:cxnSp>
      <p:sp>
        <p:nvSpPr>
          <p:cNvPr id="117" name="Shape 117"/>
          <p:cNvSpPr txBox="1"/>
          <p:nvPr/>
        </p:nvSpPr>
        <p:spPr>
          <a:xfrm>
            <a:off y="143100" x="3563650"/>
            <a:ext cy="321300" cx="1707899"/>
          </a:xfrm>
          <a:prstGeom prst="rect">
            <a:avLst/>
          </a:prstGeom>
          <a:noFill/>
          <a:ln>
            <a:noFill/>
          </a:ln>
        </p:spPr>
        <p:txBody>
          <a:bodyPr bIns="91425" rIns="91425" lIns="91425" tIns="91425" anchor="t" anchorCtr="0">
            <a:noAutofit/>
          </a:bodyPr>
          <a:lstStyle/>
          <a:p>
            <a:pPr rtl="0" lvl="0">
              <a:spcBef>
                <a:spcPts val="0"/>
              </a:spcBef>
              <a:buNone/>
            </a:pPr>
            <a:r>
              <a:rPr b="1" lang="en">
                <a:latin typeface="Calibri"/>
                <a:ea typeface="Calibri"/>
                <a:cs typeface="Calibri"/>
                <a:sym typeface="Calibri"/>
              </a:rPr>
              <a:t>TAGS MAP DESIGN</a:t>
            </a:r>
          </a:p>
        </p:txBody>
      </p:sp>
      <p:sp>
        <p:nvSpPr>
          <p:cNvPr id="118" name="Shape 118"/>
          <p:cNvSpPr txBox="1"/>
          <p:nvPr/>
        </p:nvSpPr>
        <p:spPr>
          <a:xfrm>
            <a:off y="3925900" x="1727550"/>
            <a:ext cy="450599" cx="859799"/>
          </a:xfrm>
          <a:prstGeom prst="rect">
            <a:avLst/>
          </a:prstGeom>
          <a:noFill/>
          <a:ln>
            <a:noFill/>
          </a:ln>
        </p:spPr>
        <p:txBody>
          <a:bodyPr bIns="91425" rIns="91425" lIns="91425" tIns="91425" anchor="ctr" anchorCtr="0">
            <a:noAutofit/>
          </a:bodyPr>
          <a:lstStyle/>
          <a:p>
            <a:pPr rtl="0" lvl="0">
              <a:spcBef>
                <a:spcPts val="0"/>
              </a:spcBef>
              <a:buNone/>
            </a:pPr>
            <a:r>
              <a:rPr sz="1200" lang="en">
                <a:solidFill>
                  <a:srgbClr val="0000FF"/>
                </a:solidFill>
                <a:latin typeface="Calibri"/>
                <a:ea typeface="Calibri"/>
                <a:cs typeface="Calibri"/>
                <a:sym typeface="Calibri"/>
              </a:rPr>
              <a:t>Talent Mgt</a:t>
            </a:r>
          </a:p>
        </p:txBody>
      </p:sp>
      <p:sp>
        <p:nvSpPr>
          <p:cNvPr id="119" name="Shape 119"/>
          <p:cNvSpPr txBox="1"/>
          <p:nvPr/>
        </p:nvSpPr>
        <p:spPr>
          <a:xfrm>
            <a:off y="3798900" x="4433025"/>
            <a:ext cy="610800" cx="1120499"/>
          </a:xfrm>
          <a:prstGeom prst="rect">
            <a:avLst/>
          </a:prstGeom>
          <a:noFill/>
          <a:ln>
            <a:noFill/>
          </a:ln>
        </p:spPr>
        <p:txBody>
          <a:bodyPr bIns="91425" rIns="91425" lIns="91425" tIns="91425" anchor="ctr" anchorCtr="0">
            <a:noAutofit/>
          </a:bodyPr>
          <a:lstStyle/>
          <a:p>
            <a:pPr rtl="0" lvl="0">
              <a:spcBef>
                <a:spcPts val="0"/>
              </a:spcBef>
              <a:buNone/>
            </a:pPr>
            <a:r>
              <a:rPr sz="1200" lang="en">
                <a:solidFill>
                  <a:srgbClr val="0000FF"/>
                </a:solidFill>
                <a:latin typeface="Calibri"/>
                <a:ea typeface="Calibri"/>
                <a:cs typeface="Calibri"/>
                <a:sym typeface="Calibri"/>
              </a:rPr>
              <a:t>Innovation</a:t>
            </a:r>
          </a:p>
        </p:txBody>
      </p:sp>
      <p:sp>
        <p:nvSpPr>
          <p:cNvPr id="120" name="Shape 120"/>
          <p:cNvSpPr txBox="1"/>
          <p:nvPr/>
        </p:nvSpPr>
        <p:spPr>
          <a:xfrm>
            <a:off y="2389300" x="4678625"/>
            <a:ext cy="730499" cx="1320600"/>
          </a:xfrm>
          <a:prstGeom prst="rect">
            <a:avLst/>
          </a:prstGeom>
          <a:noFill/>
          <a:ln>
            <a:noFill/>
          </a:ln>
        </p:spPr>
        <p:txBody>
          <a:bodyPr bIns="91425" rIns="91425" lIns="91425" tIns="91425" anchor="ctr" anchorCtr="0">
            <a:noAutofit/>
          </a:bodyPr>
          <a:lstStyle/>
          <a:p>
            <a:pPr rtl="0" lvl="0">
              <a:spcBef>
                <a:spcPts val="0"/>
              </a:spcBef>
              <a:buNone/>
            </a:pPr>
            <a:r>
              <a:rPr sz="1200" lang="en">
                <a:solidFill>
                  <a:srgbClr val="0000FF"/>
                </a:solidFill>
                <a:latin typeface="Calibri"/>
                <a:ea typeface="Calibri"/>
                <a:cs typeface="Calibri"/>
                <a:sym typeface="Calibri"/>
              </a:rPr>
              <a:t>Co-intelligence</a:t>
            </a:r>
          </a:p>
        </p:txBody>
      </p:sp>
      <p:sp>
        <p:nvSpPr>
          <p:cNvPr id="121" name="Shape 121"/>
          <p:cNvSpPr txBox="1"/>
          <p:nvPr/>
        </p:nvSpPr>
        <p:spPr>
          <a:xfrm>
            <a:off y="3947850" x="6809975"/>
            <a:ext cy="387599" cx="796199"/>
          </a:xfrm>
          <a:prstGeom prst="rect">
            <a:avLst/>
          </a:prstGeom>
          <a:noFill/>
          <a:ln>
            <a:noFill/>
          </a:ln>
        </p:spPr>
        <p:txBody>
          <a:bodyPr bIns="91425" rIns="91425" lIns="91425" tIns="91425" anchor="ctr" anchorCtr="0">
            <a:noAutofit/>
          </a:bodyPr>
          <a:lstStyle/>
          <a:p>
            <a:pPr rtl="0" lvl="0">
              <a:spcBef>
                <a:spcPts val="0"/>
              </a:spcBef>
              <a:buNone/>
            </a:pPr>
            <a:r>
              <a:rPr sz="1200" lang="en">
                <a:solidFill>
                  <a:srgbClr val="0000FF"/>
                </a:solidFill>
                <a:latin typeface="Calibri"/>
                <a:ea typeface="Calibri"/>
                <a:cs typeface="Calibri"/>
                <a:sym typeface="Calibri"/>
              </a:rPr>
              <a:t>Agility++</a:t>
            </a:r>
          </a:p>
        </p:txBody>
      </p:sp>
      <p:sp>
        <p:nvSpPr>
          <p:cNvPr id="122" name="Shape 122"/>
          <p:cNvSpPr txBox="1"/>
          <p:nvPr/>
        </p:nvSpPr>
        <p:spPr>
          <a:xfrm>
            <a:off y="3129423" x="3228350"/>
            <a:ext cy="450599" cx="1520399"/>
          </a:xfrm>
          <a:prstGeom prst="rect">
            <a:avLst/>
          </a:prstGeom>
          <a:noFill/>
          <a:ln>
            <a:noFill/>
          </a:ln>
        </p:spPr>
        <p:txBody>
          <a:bodyPr bIns="91425" rIns="91425" lIns="91425" tIns="91425" anchor="ctr" anchorCtr="0">
            <a:noAutofit/>
          </a:bodyPr>
          <a:lstStyle/>
          <a:p>
            <a:pPr rtl="0" lvl="0">
              <a:spcBef>
                <a:spcPts val="0"/>
              </a:spcBef>
              <a:buNone/>
            </a:pPr>
            <a:r>
              <a:rPr sz="1200" lang="en">
                <a:solidFill>
                  <a:srgbClr val="0000FF"/>
                </a:solidFill>
                <a:latin typeface="Calibri"/>
                <a:ea typeface="Calibri"/>
                <a:cs typeface="Calibri"/>
                <a:sym typeface="Calibri"/>
              </a:rPr>
              <a:t>Knowledge Mgt</a:t>
            </a:r>
          </a:p>
        </p:txBody>
      </p:sp>
      <p:sp>
        <p:nvSpPr>
          <p:cNvPr id="123" name="Shape 123"/>
          <p:cNvSpPr txBox="1"/>
          <p:nvPr/>
        </p:nvSpPr>
        <p:spPr>
          <a:xfrm>
            <a:off y="4568700" x="629700"/>
            <a:ext cy="820499" cx="729900"/>
          </a:xfrm>
          <a:prstGeom prst="rect">
            <a:avLst/>
          </a:prstGeom>
          <a:noFill/>
          <a:ln>
            <a:noFill/>
          </a:ln>
        </p:spPr>
        <p:txBody>
          <a:bodyPr bIns="91425" rIns="91425" lIns="91425" tIns="91425" anchor="ctr" anchorCtr="0">
            <a:noAutofit/>
          </a:bodyPr>
          <a:lstStyle/>
          <a:p>
            <a:pPr rtl="0" lvl="0">
              <a:spcBef>
                <a:spcPts val="0"/>
              </a:spcBef>
              <a:buNone/>
            </a:pPr>
            <a:r>
              <a:rPr sz="1200" lang="en">
                <a:solidFill>
                  <a:srgbClr val="0000FF"/>
                </a:solidFill>
                <a:latin typeface="Calibri"/>
                <a:ea typeface="Calibri"/>
                <a:cs typeface="Calibri"/>
                <a:sym typeface="Calibri"/>
              </a:rPr>
              <a:t>Metrics</a:t>
            </a:r>
          </a:p>
        </p:txBody>
      </p:sp>
      <p:sp>
        <p:nvSpPr>
          <p:cNvPr id="124" name="Shape 124"/>
          <p:cNvSpPr txBox="1"/>
          <p:nvPr/>
        </p:nvSpPr>
        <p:spPr>
          <a:xfrm>
            <a:off y="4668575" x="4607225"/>
            <a:ext cy="1000499" cx="1320600"/>
          </a:xfrm>
          <a:prstGeom prst="rect">
            <a:avLst/>
          </a:prstGeom>
          <a:noFill/>
          <a:ln>
            <a:noFill/>
          </a:ln>
        </p:spPr>
        <p:txBody>
          <a:bodyPr bIns="91425" rIns="91425" lIns="91425" tIns="91425" anchor="ctr" anchorCtr="0">
            <a:noAutofit/>
          </a:bodyPr>
          <a:lstStyle/>
          <a:p>
            <a:pPr rtl="0" lvl="0">
              <a:spcBef>
                <a:spcPts val="0"/>
              </a:spcBef>
              <a:buNone/>
            </a:pPr>
            <a:r>
              <a:rPr sz="1200" lang="en">
                <a:solidFill>
                  <a:srgbClr val="0000FF"/>
                </a:solidFill>
                <a:latin typeface="Calibri"/>
                <a:ea typeface="Calibri"/>
                <a:cs typeface="Calibri"/>
                <a:sym typeface="Calibri"/>
              </a:rPr>
              <a:t>HR Processes</a:t>
            </a:r>
          </a:p>
        </p:txBody>
      </p:sp>
      <p:sp>
        <p:nvSpPr>
          <p:cNvPr id="125" name="Shape 125"/>
          <p:cNvSpPr txBox="1"/>
          <p:nvPr/>
        </p:nvSpPr>
        <p:spPr>
          <a:xfrm>
            <a:off y="3703275" x="2320725"/>
            <a:ext cy="321300" cx="1320600"/>
          </a:xfrm>
          <a:prstGeom prst="rect">
            <a:avLst/>
          </a:prstGeom>
          <a:noFill/>
          <a:ln>
            <a:noFill/>
          </a:ln>
        </p:spPr>
        <p:txBody>
          <a:bodyPr bIns="91425" rIns="91425" lIns="91425" tIns="91425" anchor="ctr" anchorCtr="0">
            <a:noAutofit/>
          </a:bodyPr>
          <a:lstStyle/>
          <a:p>
            <a:pPr rtl="0" lvl="0">
              <a:spcBef>
                <a:spcPts val="0"/>
              </a:spcBef>
              <a:buNone/>
            </a:pPr>
            <a:r>
              <a:rPr sz="1200" lang="en">
                <a:solidFill>
                  <a:srgbClr val="0000FF"/>
                </a:solidFill>
                <a:latin typeface="Calibri"/>
                <a:ea typeface="Calibri"/>
                <a:cs typeface="Calibri"/>
                <a:sym typeface="Calibri"/>
              </a:rPr>
              <a:t>Bureaucracy</a:t>
            </a:r>
          </a:p>
        </p:txBody>
      </p:sp>
      <p:sp>
        <p:nvSpPr>
          <p:cNvPr id="126" name="Shape 126"/>
          <p:cNvSpPr txBox="1"/>
          <p:nvPr/>
        </p:nvSpPr>
        <p:spPr>
          <a:xfrm>
            <a:off y="2471625" x="404775"/>
            <a:ext cy="321300" cx="1707899"/>
          </a:xfrm>
          <a:prstGeom prst="rect">
            <a:avLst/>
          </a:prstGeom>
          <a:noFill/>
          <a:ln>
            <a:noFill/>
          </a:ln>
        </p:spPr>
        <p:txBody>
          <a:bodyPr bIns="91425" rIns="91425" lIns="91425" tIns="91425" anchor="ctr" anchorCtr="0">
            <a:noAutofit/>
          </a:bodyPr>
          <a:lstStyle/>
          <a:p>
            <a:pPr rtl="0" lvl="0">
              <a:spcBef>
                <a:spcPts val="0"/>
              </a:spcBef>
              <a:buNone/>
            </a:pPr>
            <a:r>
              <a:rPr sz="1200" lang="en">
                <a:solidFill>
                  <a:srgbClr val="0000FF"/>
                </a:solidFill>
                <a:latin typeface="Calibri"/>
                <a:ea typeface="Calibri"/>
                <a:cs typeface="Calibri"/>
                <a:sym typeface="Calibri"/>
              </a:rPr>
              <a:t>Budget constraints</a:t>
            </a:r>
          </a:p>
        </p:txBody>
      </p:sp>
      <p:sp>
        <p:nvSpPr>
          <p:cNvPr id="127" name="Shape 127"/>
          <p:cNvSpPr txBox="1"/>
          <p:nvPr/>
        </p:nvSpPr>
        <p:spPr>
          <a:xfrm>
            <a:off y="4568700" x="1545300"/>
            <a:ext cy="1335300" cx="859799"/>
          </a:xfrm>
          <a:prstGeom prst="rect">
            <a:avLst/>
          </a:prstGeom>
          <a:noFill/>
          <a:ln>
            <a:noFill/>
          </a:ln>
        </p:spPr>
        <p:txBody>
          <a:bodyPr bIns="91425" rIns="91425" lIns="91425" tIns="91425" anchor="ctr" anchorCtr="0">
            <a:noAutofit/>
          </a:bodyPr>
          <a:lstStyle/>
          <a:p>
            <a:pPr rtl="0" lvl="0">
              <a:spcBef>
                <a:spcPts val="0"/>
              </a:spcBef>
              <a:buNone/>
            </a:pPr>
            <a:r>
              <a:rPr sz="1200" lang="en">
                <a:solidFill>
                  <a:srgbClr val="0000FF"/>
                </a:solidFill>
                <a:latin typeface="Calibri"/>
                <a:ea typeface="Calibri"/>
                <a:cs typeface="Calibri"/>
                <a:sym typeface="Calibri"/>
              </a:rPr>
              <a:t>Training</a:t>
            </a:r>
          </a:p>
        </p:txBody>
      </p:sp>
      <p:sp>
        <p:nvSpPr>
          <p:cNvPr id="128" name="Shape 128"/>
          <p:cNvSpPr txBox="1"/>
          <p:nvPr/>
        </p:nvSpPr>
        <p:spPr>
          <a:xfrm>
            <a:off y="4409708" x="5927825"/>
            <a:ext cy="387599" cx="859799"/>
          </a:xfrm>
          <a:prstGeom prst="rect">
            <a:avLst/>
          </a:prstGeom>
          <a:noFill/>
          <a:ln>
            <a:noFill/>
          </a:ln>
        </p:spPr>
        <p:txBody>
          <a:bodyPr bIns="91425" rIns="91425" lIns="91425" tIns="91425" anchor="ctr" anchorCtr="0">
            <a:noAutofit/>
          </a:bodyPr>
          <a:lstStyle/>
          <a:p>
            <a:pPr rtl="0" lvl="0">
              <a:spcBef>
                <a:spcPts val="0"/>
              </a:spcBef>
              <a:buNone/>
            </a:pPr>
            <a:r>
              <a:rPr sz="1200" lang="en">
                <a:solidFill>
                  <a:srgbClr val="0000FF"/>
                </a:solidFill>
                <a:latin typeface="Calibri"/>
                <a:ea typeface="Calibri"/>
                <a:cs typeface="Calibri"/>
                <a:sym typeface="Calibri"/>
              </a:rPr>
              <a:t>Time Mgt</a:t>
            </a:r>
          </a:p>
        </p:txBody>
      </p:sp>
      <p:sp>
        <p:nvSpPr>
          <p:cNvPr id="129" name="Shape 129"/>
          <p:cNvSpPr txBox="1"/>
          <p:nvPr/>
        </p:nvSpPr>
        <p:spPr>
          <a:xfrm>
            <a:off y="4024574" x="7953850"/>
            <a:ext cy="730499" cx="1050599"/>
          </a:xfrm>
          <a:prstGeom prst="rect">
            <a:avLst/>
          </a:prstGeom>
          <a:noFill/>
          <a:ln>
            <a:noFill/>
          </a:ln>
        </p:spPr>
        <p:txBody>
          <a:bodyPr bIns="91425" rIns="91425" lIns="91425" tIns="91425" anchor="ctr" anchorCtr="0">
            <a:noAutofit/>
          </a:bodyPr>
          <a:lstStyle/>
          <a:p>
            <a:pPr rtl="0" lvl="0">
              <a:spcBef>
                <a:spcPts val="0"/>
              </a:spcBef>
              <a:buNone/>
            </a:pPr>
            <a:r>
              <a:rPr sz="1200" lang="en">
                <a:solidFill>
                  <a:srgbClr val="0000FF"/>
                </a:solidFill>
                <a:latin typeface="Calibri"/>
                <a:ea typeface="Calibri"/>
                <a:cs typeface="Calibri"/>
                <a:sym typeface="Calibri"/>
              </a:rPr>
              <a:t>Entanglement</a:t>
            </a:r>
          </a:p>
        </p:txBody>
      </p:sp>
      <p:sp>
        <p:nvSpPr>
          <p:cNvPr id="130" name="Shape 130"/>
          <p:cNvSpPr txBox="1"/>
          <p:nvPr/>
        </p:nvSpPr>
        <p:spPr>
          <a:xfrm>
            <a:off y="6490250" x="1184675"/>
            <a:ext cy="321300" cx="2292599"/>
          </a:xfrm>
          <a:prstGeom prst="rect">
            <a:avLst/>
          </a:prstGeom>
          <a:noFill/>
          <a:ln>
            <a:noFill/>
          </a:ln>
        </p:spPr>
        <p:txBody>
          <a:bodyPr bIns="91425" rIns="91425" lIns="91425" tIns="91425" anchor="t" anchorCtr="0">
            <a:noAutofit/>
          </a:bodyPr>
          <a:lstStyle/>
          <a:p>
            <a:pPr rtl="0" lvl="0">
              <a:spcBef>
                <a:spcPts val="0"/>
              </a:spcBef>
              <a:buNone/>
            </a:pPr>
            <a:r>
              <a:rPr b="1" lang="en">
                <a:latin typeface="Calibri"/>
                <a:ea typeface="Calibri"/>
                <a:cs typeface="Calibri"/>
                <a:sym typeface="Calibri"/>
              </a:rPr>
              <a:t>Simplicity</a:t>
            </a:r>
          </a:p>
          <a:p>
            <a:pPr rtl="0" lvl="0">
              <a:spcBef>
                <a:spcPts val="0"/>
              </a:spcBef>
              <a:buNone/>
            </a:pPr>
            <a:r>
              <a:t/>
            </a:r>
            <a:endParaRPr b="1">
              <a:latin typeface="Calibri"/>
              <a:ea typeface="Calibri"/>
              <a:cs typeface="Calibri"/>
              <a:sym typeface="Calibri"/>
            </a:endParaRPr>
          </a:p>
        </p:txBody>
      </p:sp>
      <p:sp>
        <p:nvSpPr>
          <p:cNvPr id="131" name="Shape 131"/>
          <p:cNvSpPr txBox="1"/>
          <p:nvPr/>
        </p:nvSpPr>
        <p:spPr>
          <a:xfrm>
            <a:off y="3412400" x="112425"/>
            <a:ext cy="321300" cx="2292599"/>
          </a:xfrm>
          <a:prstGeom prst="rect">
            <a:avLst/>
          </a:prstGeom>
          <a:noFill/>
          <a:ln>
            <a:noFill/>
          </a:ln>
        </p:spPr>
        <p:txBody>
          <a:bodyPr bIns="91425" rIns="91425" lIns="91425" tIns="91425" anchor="t" anchorCtr="0">
            <a:noAutofit/>
          </a:bodyPr>
          <a:lstStyle/>
          <a:p>
            <a:pPr rtl="0" lvl="0">
              <a:spcBef>
                <a:spcPts val="0"/>
              </a:spcBef>
              <a:buNone/>
            </a:pPr>
            <a:r>
              <a:rPr b="1" lang="en">
                <a:solidFill>
                  <a:srgbClr val="9900FF"/>
                </a:solidFill>
                <a:latin typeface="Calibri"/>
                <a:ea typeface="Calibri"/>
                <a:cs typeface="Calibri"/>
                <a:sym typeface="Calibri"/>
              </a:rPr>
              <a:t>Management 2.0</a:t>
            </a:r>
          </a:p>
          <a:p>
            <a:pPr rtl="0" lvl="0">
              <a:spcBef>
                <a:spcPts val="0"/>
              </a:spcBef>
              <a:buNone/>
            </a:pPr>
            <a:r>
              <a:t/>
            </a:r>
            <a:endParaRPr b="1">
              <a:solidFill>
                <a:srgbClr val="9900FF"/>
              </a:solidFill>
              <a:latin typeface="Calibri"/>
              <a:ea typeface="Calibri"/>
              <a:cs typeface="Calibri"/>
              <a:sym typeface="Calibri"/>
            </a:endParaRPr>
          </a:p>
        </p:txBody>
      </p:sp>
      <p:sp>
        <p:nvSpPr>
          <p:cNvPr id="132" name="Shape 132"/>
          <p:cNvSpPr txBox="1"/>
          <p:nvPr/>
        </p:nvSpPr>
        <p:spPr>
          <a:xfrm>
            <a:off y="257537" x="80725"/>
            <a:ext cy="321300" cx="2292599"/>
          </a:xfrm>
          <a:prstGeom prst="rect">
            <a:avLst/>
          </a:prstGeom>
          <a:noFill/>
          <a:ln>
            <a:noFill/>
          </a:ln>
        </p:spPr>
        <p:txBody>
          <a:bodyPr bIns="91425" rIns="91425" lIns="91425" tIns="91425" anchor="t" anchorCtr="0">
            <a:noAutofit/>
          </a:bodyPr>
          <a:lstStyle/>
          <a:p>
            <a:pPr rtl="0" lvl="0">
              <a:spcBef>
                <a:spcPts val="0"/>
              </a:spcBef>
              <a:buNone/>
            </a:pPr>
            <a:r>
              <a:rPr b="1" sz="1800" lang="en">
                <a:solidFill>
                  <a:srgbClr val="9900FF"/>
                </a:solidFill>
                <a:latin typeface="Calibri"/>
                <a:ea typeface="Calibri"/>
                <a:cs typeface="Calibri"/>
                <a:sym typeface="Calibri"/>
              </a:rPr>
              <a:t>Management 3.0</a:t>
            </a:r>
          </a:p>
          <a:p>
            <a:pPr rtl="0" lvl="0">
              <a:spcBef>
                <a:spcPts val="0"/>
              </a:spcBef>
              <a:buNone/>
            </a:pPr>
            <a:r>
              <a:t/>
            </a:r>
            <a:endParaRPr b="1" sz="1800">
              <a:solidFill>
                <a:srgbClr val="9900FF"/>
              </a:solidFill>
              <a:latin typeface="Calibri"/>
              <a:ea typeface="Calibri"/>
              <a:cs typeface="Calibri"/>
              <a:sym typeface="Calibri"/>
            </a:endParaRPr>
          </a:p>
        </p:txBody>
      </p:sp>
      <p:cxnSp>
        <p:nvCxnSpPr>
          <p:cNvPr id="133" name="Shape 133"/>
          <p:cNvCxnSpPr/>
          <p:nvPr/>
        </p:nvCxnSpPr>
        <p:spPr>
          <a:xfrm rot="10800000">
            <a:off y="1434424" x="487199"/>
            <a:ext cy="1113900" cx="20400"/>
          </a:xfrm>
          <a:prstGeom prst="straightConnector1">
            <a:avLst/>
          </a:prstGeom>
          <a:noFill/>
          <a:ln w="19050" cap="flat">
            <a:solidFill>
              <a:srgbClr val="0000FF"/>
            </a:solidFill>
            <a:prstDash val="solid"/>
            <a:round/>
            <a:headEnd w="lg" len="lg" type="none"/>
            <a:tailEnd w="lg" len="lg" type="triangle"/>
          </a:ln>
        </p:spPr>
      </p:cxnSp>
      <p:cxnSp>
        <p:nvCxnSpPr>
          <p:cNvPr id="134" name="Shape 134"/>
          <p:cNvCxnSpPr/>
          <p:nvPr/>
        </p:nvCxnSpPr>
        <p:spPr>
          <a:xfrm rot="10800000">
            <a:off y="1667324" x="2378724"/>
            <a:ext cy="2117700" cx="70800"/>
          </a:xfrm>
          <a:prstGeom prst="straightConnector1">
            <a:avLst/>
          </a:prstGeom>
          <a:noFill/>
          <a:ln w="19050" cap="flat">
            <a:solidFill>
              <a:srgbClr val="0000FF"/>
            </a:solidFill>
            <a:prstDash val="solid"/>
            <a:round/>
            <a:headEnd w="lg" len="lg" type="none"/>
            <a:tailEnd w="lg" len="lg" type="triangle"/>
          </a:ln>
        </p:spPr>
      </p:cxnSp>
      <p:cxnSp>
        <p:nvCxnSpPr>
          <p:cNvPr id="135" name="Shape 135"/>
          <p:cNvCxnSpPr/>
          <p:nvPr/>
        </p:nvCxnSpPr>
        <p:spPr>
          <a:xfrm rot="10800000">
            <a:off y="1906874" x="1832574"/>
            <a:ext cy="2117700" cx="70800"/>
          </a:xfrm>
          <a:prstGeom prst="straightConnector1">
            <a:avLst/>
          </a:prstGeom>
          <a:noFill/>
          <a:ln w="19050" cap="flat">
            <a:solidFill>
              <a:srgbClr val="0000FF"/>
            </a:solidFill>
            <a:prstDash val="solid"/>
            <a:round/>
            <a:headEnd w="lg" len="lg" type="none"/>
            <a:tailEnd w="lg" len="lg" type="triangle"/>
          </a:ln>
        </p:spPr>
      </p:cxnSp>
      <p:cxnSp>
        <p:nvCxnSpPr>
          <p:cNvPr id="136" name="Shape 136"/>
          <p:cNvCxnSpPr/>
          <p:nvPr/>
        </p:nvCxnSpPr>
        <p:spPr>
          <a:xfrm rot="10800000">
            <a:off y="1832812" x="3216149"/>
            <a:ext cy="1296600" cx="59100"/>
          </a:xfrm>
          <a:prstGeom prst="straightConnector1">
            <a:avLst/>
          </a:prstGeom>
          <a:noFill/>
          <a:ln w="19050" cap="flat">
            <a:solidFill>
              <a:srgbClr val="0000FF"/>
            </a:solidFill>
            <a:prstDash val="solid"/>
            <a:round/>
            <a:headEnd w="lg" len="lg" type="none"/>
            <a:tailEnd w="lg" len="lg" type="triangle"/>
          </a:ln>
        </p:spPr>
      </p:cxnSp>
      <p:cxnSp>
        <p:nvCxnSpPr>
          <p:cNvPr id="137" name="Shape 137"/>
          <p:cNvCxnSpPr/>
          <p:nvPr/>
        </p:nvCxnSpPr>
        <p:spPr>
          <a:xfrm rot="10800000">
            <a:off y="1434424" x="4754399"/>
            <a:ext cy="1113900" cx="20400"/>
          </a:xfrm>
          <a:prstGeom prst="straightConnector1">
            <a:avLst/>
          </a:prstGeom>
          <a:noFill/>
          <a:ln w="19050" cap="flat">
            <a:solidFill>
              <a:srgbClr val="0000FF"/>
            </a:solidFill>
            <a:prstDash val="solid"/>
            <a:round/>
            <a:headEnd w="lg" len="lg" type="none"/>
            <a:tailEnd w="lg" len="lg" type="triangle"/>
          </a:ln>
        </p:spPr>
      </p:cxnSp>
      <p:cxnSp>
        <p:nvCxnSpPr>
          <p:cNvPr id="138" name="Shape 138"/>
          <p:cNvCxnSpPr/>
          <p:nvPr/>
        </p:nvCxnSpPr>
        <p:spPr>
          <a:xfrm rot="10800000">
            <a:off y="2370149" x="5999224"/>
            <a:ext cy="2117700" cx="70800"/>
          </a:xfrm>
          <a:prstGeom prst="straightConnector1">
            <a:avLst/>
          </a:prstGeom>
          <a:noFill/>
          <a:ln w="19050" cap="flat">
            <a:solidFill>
              <a:srgbClr val="0000FF"/>
            </a:solidFill>
            <a:prstDash val="solid"/>
            <a:round/>
            <a:headEnd w="lg" len="lg" type="none"/>
            <a:tailEnd w="lg" len="lg" type="triangle"/>
          </a:ln>
        </p:spPr>
      </p:cxnSp>
      <p:cxnSp>
        <p:nvCxnSpPr>
          <p:cNvPr id="139" name="Shape 139"/>
          <p:cNvCxnSpPr/>
          <p:nvPr/>
        </p:nvCxnSpPr>
        <p:spPr>
          <a:xfrm rot="10800000">
            <a:off y="1778024" x="6826337"/>
            <a:ext cy="2117700" cx="70800"/>
          </a:xfrm>
          <a:prstGeom prst="straightConnector1">
            <a:avLst/>
          </a:prstGeom>
          <a:noFill/>
          <a:ln w="19050" cap="flat">
            <a:solidFill>
              <a:srgbClr val="0000FF"/>
            </a:solidFill>
            <a:prstDash val="solid"/>
            <a:round/>
            <a:headEnd w="lg" len="lg" type="none"/>
            <a:tailEnd w="lg" len="lg" type="triangle"/>
          </a:ln>
        </p:spPr>
      </p:cxnSp>
      <p:cxnSp>
        <p:nvCxnSpPr>
          <p:cNvPr id="140" name="Shape 140"/>
          <p:cNvCxnSpPr/>
          <p:nvPr/>
        </p:nvCxnSpPr>
        <p:spPr>
          <a:xfrm rot="10800000">
            <a:off y="2145049" x="7953837"/>
            <a:ext cy="2117700" cx="70800"/>
          </a:xfrm>
          <a:prstGeom prst="straightConnector1">
            <a:avLst/>
          </a:prstGeom>
          <a:noFill/>
          <a:ln w="19050" cap="flat">
            <a:solidFill>
              <a:srgbClr val="0000FF"/>
            </a:solidFill>
            <a:prstDash val="solid"/>
            <a:round/>
            <a:headEnd w="lg" len="lg" type="none"/>
            <a:tailEnd w="lg" len="lg" type="triangle"/>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y="0" x="0"/>
          <a:ext cy="0" cx="0"/>
          <a:chOff y="0" x="0"/>
          <a:chExt cy="0" cx="0"/>
        </a:xfrm>
      </p:grpSpPr>
      <p:sp>
        <p:nvSpPr>
          <p:cNvPr id="145" name="Shape 145"/>
          <p:cNvSpPr txBox="1"/>
          <p:nvPr>
            <p:ph type="title"/>
          </p:nvPr>
        </p:nvSpPr>
        <p:spPr>
          <a:xfrm>
            <a:off y="162220" x="140350"/>
            <a:ext cy="699599" cx="6458699"/>
          </a:xfrm>
          <a:prstGeom prst="rect">
            <a:avLst/>
          </a:prstGeom>
        </p:spPr>
        <p:txBody>
          <a:bodyPr bIns="91425" rIns="91425" lIns="91425" tIns="91425" anchor="b" anchorCtr="0">
            <a:noAutofit/>
          </a:bodyPr>
          <a:lstStyle/>
          <a:p>
            <a:pPr>
              <a:spcBef>
                <a:spcPts val="0"/>
              </a:spcBef>
              <a:buNone/>
            </a:pPr>
            <a:r>
              <a:rPr lang="en"/>
              <a:t>Co-Creation Modes</a:t>
            </a:r>
          </a:p>
        </p:txBody>
      </p:sp>
      <p:sp>
        <p:nvSpPr>
          <p:cNvPr id="146" name="Shape 146"/>
          <p:cNvSpPr txBox="1"/>
          <p:nvPr/>
        </p:nvSpPr>
        <p:spPr>
          <a:xfrm>
            <a:off y="4132525" x="140350"/>
            <a:ext cy="2363099" cx="8339700"/>
          </a:xfrm>
          <a:prstGeom prst="rect">
            <a:avLst/>
          </a:prstGeom>
          <a:noFill/>
          <a:ln>
            <a:noFill/>
          </a:ln>
        </p:spPr>
        <p:txBody>
          <a:bodyPr bIns="91425" rIns="91425" lIns="91425" tIns="91425" anchor="t" anchorCtr="0">
            <a:noAutofit/>
          </a:bodyPr>
          <a:lstStyle/>
          <a:p>
            <a:pPr rtl="0">
              <a:spcBef>
                <a:spcPts val="0"/>
              </a:spcBef>
              <a:buNone/>
            </a:pPr>
            <a:r>
              <a:rPr lang="en">
                <a:latin typeface="Calibri"/>
                <a:ea typeface="Calibri"/>
                <a:cs typeface="Calibri"/>
                <a:sym typeface="Calibri"/>
              </a:rPr>
              <a:t>Above is the list of MIX contributors to co-authored articles.</a:t>
            </a:r>
          </a:p>
          <a:p>
            <a:pPr rtl="0">
              <a:spcBef>
                <a:spcPts val="0"/>
              </a:spcBef>
              <a:buNone/>
            </a:pPr>
            <a:r>
              <a:rPr lang="en">
                <a:latin typeface="Calibri"/>
                <a:ea typeface="Calibri"/>
                <a:cs typeface="Calibri"/>
                <a:sym typeface="Calibri"/>
              </a:rPr>
              <a:t>Contribution are all across the board, and wide spectrum.</a:t>
            </a:r>
          </a:p>
          <a:p>
            <a:pPr rtl="0">
              <a:spcBef>
                <a:spcPts val="0"/>
              </a:spcBef>
              <a:buNone/>
            </a:pPr>
            <a:r>
              <a:rPr lang="en">
                <a:latin typeface="Calibri"/>
                <a:ea typeface="Calibri"/>
                <a:cs typeface="Calibri"/>
                <a:sym typeface="Calibri"/>
              </a:rPr>
              <a:t>Among my</a:t>
            </a:r>
            <a:r>
              <a:rPr b="1" lang="en">
                <a:solidFill>
                  <a:srgbClr val="FF0000"/>
                </a:solidFill>
                <a:latin typeface="Calibri"/>
                <a:ea typeface="Calibri"/>
                <a:cs typeface="Calibri"/>
                <a:sym typeface="Calibri"/>
              </a:rPr>
              <a:t> 10 highly MIXed  "Partners in serial hacking crimes"</a:t>
            </a:r>
            <a:r>
              <a:rPr lang="en">
                <a:latin typeface="Calibri"/>
                <a:ea typeface="Calibri"/>
                <a:cs typeface="Calibri"/>
                <a:sym typeface="Calibri"/>
              </a:rPr>
              <a:t>, I happen to directly know only 5.</a:t>
            </a:r>
          </a:p>
          <a:p>
            <a:pPr rtl="0">
              <a:spcBef>
                <a:spcPts val="0"/>
              </a:spcBef>
              <a:buNone/>
            </a:pPr>
            <a:r>
              <a:rPr lang="en">
                <a:latin typeface="Calibri"/>
                <a:ea typeface="Calibri"/>
                <a:cs typeface="Calibri"/>
                <a:sym typeface="Calibri"/>
              </a:rPr>
              <a:t> 1 only (Cesar)  being in the same company ( Essilor International) as of today. </a:t>
            </a:r>
          </a:p>
          <a:p>
            <a:pPr rtl="0">
              <a:spcBef>
                <a:spcPts val="0"/>
              </a:spcBef>
              <a:buNone/>
            </a:pPr>
            <a:r>
              <a:t/>
            </a:r>
            <a:endParaRPr>
              <a:latin typeface="Calibri"/>
              <a:ea typeface="Calibri"/>
              <a:cs typeface="Calibri"/>
              <a:sym typeface="Calibri"/>
            </a:endParaRPr>
          </a:p>
          <a:p>
            <a:pPr rtl="0">
              <a:spcBef>
                <a:spcPts val="0"/>
              </a:spcBef>
              <a:buNone/>
            </a:pPr>
            <a:r>
              <a:rPr lang="en">
                <a:latin typeface="Calibri"/>
                <a:ea typeface="Calibri"/>
                <a:cs typeface="Calibri"/>
                <a:sym typeface="Calibri"/>
              </a:rPr>
              <a:t>From limited simple comments advanced enough to have triggered addition in the text.</a:t>
            </a:r>
          </a:p>
          <a:p>
            <a:pPr rtl="0">
              <a:spcBef>
                <a:spcPts val="0"/>
              </a:spcBef>
              <a:buNone/>
            </a:pPr>
            <a:r>
              <a:rPr lang="en">
                <a:latin typeface="Calibri"/>
                <a:ea typeface="Calibri"/>
                <a:cs typeface="Calibri"/>
                <a:sym typeface="Calibri"/>
              </a:rPr>
              <a:t>Up to concepts, pictures, patterns, proof-reading (thank you Mix Team), constructive critics  cross-fertilization addition,  or hacks lead.</a:t>
            </a:r>
          </a:p>
          <a:p>
            <a:pPr rtl="0">
              <a:spcBef>
                <a:spcPts val="0"/>
              </a:spcBef>
              <a:buNone/>
            </a:pPr>
            <a:r>
              <a:t/>
            </a:r>
            <a:endParaRPr>
              <a:latin typeface="Calibri"/>
              <a:ea typeface="Calibri"/>
              <a:cs typeface="Calibri"/>
              <a:sym typeface="Calibri"/>
            </a:endParaRPr>
          </a:p>
          <a:p>
            <a:pPr rtl="0">
              <a:spcBef>
                <a:spcPts val="0"/>
              </a:spcBef>
              <a:buNone/>
            </a:pPr>
            <a:r>
              <a:rPr lang="en">
                <a:latin typeface="Calibri"/>
                <a:ea typeface="Calibri"/>
                <a:cs typeface="Calibri"/>
                <a:sym typeface="Calibri"/>
              </a:rPr>
              <a:t>All of contribution act with recognized added value.</a:t>
            </a:r>
          </a:p>
          <a:p>
            <a:pPr>
              <a:spcBef>
                <a:spcPts val="0"/>
              </a:spcBef>
              <a:buNone/>
            </a:pPr>
            <a:r>
              <a:rPr lang="en">
                <a:latin typeface="Calibri"/>
                <a:ea typeface="Calibri"/>
                <a:cs typeface="Calibri"/>
                <a:sym typeface="Calibri"/>
              </a:rPr>
              <a:t>Thank you so much guys!</a:t>
            </a:r>
          </a:p>
        </p:txBody>
      </p:sp>
      <p:sp>
        <p:nvSpPr>
          <p:cNvPr id="147" name="Shape 147"/>
          <p:cNvSpPr txBox="1"/>
          <p:nvPr/>
        </p:nvSpPr>
        <p:spPr>
          <a:xfrm>
            <a:off y="6554800" x="132875"/>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23 th 2014</a:t>
            </a:r>
          </a:p>
        </p:txBody>
      </p:sp>
      <p:pic>
        <p:nvPicPr>
          <p:cNvPr id="148" name="Shape 148"/>
          <p:cNvPicPr preferRelativeResize="0"/>
          <p:nvPr/>
        </p:nvPicPr>
        <p:blipFill>
          <a:blip r:embed="rId3">
            <a:alphaModFix/>
          </a:blip>
          <a:stretch>
            <a:fillRect/>
          </a:stretch>
        </p:blipFill>
        <p:spPr>
          <a:xfrm>
            <a:off y="861825" x="346600"/>
            <a:ext cy="3315199" cx="46580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y="0" x="0"/>
          <a:ext cy="0" cx="0"/>
          <a:chOff y="0" x="0"/>
          <a:chExt cy="0" cx="0"/>
        </a:xfrm>
      </p:grpSpPr>
      <p:pic>
        <p:nvPicPr>
          <p:cNvPr id="153" name="Shape 153"/>
          <p:cNvPicPr preferRelativeResize="0"/>
          <p:nvPr/>
        </p:nvPicPr>
        <p:blipFill>
          <a:blip r:embed="rId3">
            <a:alphaModFix/>
          </a:blip>
          <a:stretch>
            <a:fillRect/>
          </a:stretch>
        </p:blipFill>
        <p:spPr>
          <a:xfrm>
            <a:off y="2631600" x="865425"/>
            <a:ext cy="3575699" cx="4371225"/>
          </a:xfrm>
          <a:prstGeom prst="rect">
            <a:avLst/>
          </a:prstGeom>
          <a:noFill/>
          <a:ln>
            <a:noFill/>
          </a:ln>
        </p:spPr>
      </p:pic>
      <p:sp>
        <p:nvSpPr>
          <p:cNvPr id="154" name="Shape 154"/>
          <p:cNvSpPr txBox="1"/>
          <p:nvPr/>
        </p:nvSpPr>
        <p:spPr>
          <a:xfrm>
            <a:off y="485175" x="5382825"/>
            <a:ext cy="2216399" cx="3301199"/>
          </a:xfrm>
          <a:prstGeom prst="rect">
            <a:avLst/>
          </a:prstGeom>
          <a:noFill/>
          <a:ln>
            <a:noFill/>
          </a:ln>
        </p:spPr>
        <p:txBody>
          <a:bodyPr bIns="91425" rIns="91425" lIns="91425" tIns="91425" anchor="t" anchorCtr="0">
            <a:noAutofit/>
          </a:bodyPr>
          <a:lstStyle/>
          <a:p>
            <a:pPr rtl="0">
              <a:spcBef>
                <a:spcPts val="0"/>
              </a:spcBef>
              <a:buNone/>
            </a:pPr>
            <a:r>
              <a:rPr lang="en">
                <a:solidFill>
                  <a:srgbClr val="0000FF"/>
                </a:solidFill>
              </a:rPr>
              <a:t>Common source : </a:t>
            </a:r>
          </a:p>
          <a:p>
            <a:pPr rtl="0">
              <a:spcBef>
                <a:spcPts val="0"/>
              </a:spcBef>
              <a:buNone/>
            </a:pPr>
            <a:r>
              <a:rPr lang="en">
                <a:solidFill>
                  <a:srgbClr val="0000FF"/>
                </a:solidFill>
              </a:rPr>
              <a:t>Innovating Innovation</a:t>
            </a:r>
          </a:p>
          <a:p>
            <a:pPr rtl="0" lvl="0">
              <a:spcBef>
                <a:spcPts val="0"/>
              </a:spcBef>
              <a:buNone/>
            </a:pPr>
            <a:r>
              <a:rPr lang="en">
                <a:solidFill>
                  <a:srgbClr val="0000FF"/>
                </a:solidFill>
              </a:rPr>
              <a:t>Workouts</a:t>
            </a:r>
          </a:p>
          <a:p>
            <a:pPr rtl="0" lvl="0">
              <a:spcBef>
                <a:spcPts val="0"/>
              </a:spcBef>
              <a:buNone/>
            </a:pPr>
            <a:r>
              <a:t/>
            </a:r>
            <a:endParaRPr/>
          </a:p>
          <a:p>
            <a:pPr rtl="0">
              <a:spcBef>
                <a:spcPts val="0"/>
              </a:spcBef>
              <a:buNone/>
            </a:pPr>
            <a:r>
              <a:rPr lang="en"/>
              <a:t>Process : </a:t>
            </a:r>
            <a:r>
              <a:rPr b="1" lang="en"/>
              <a:t>18 Mix leads </a:t>
            </a:r>
          </a:p>
          <a:p>
            <a:pPr rtl="0">
              <a:spcBef>
                <a:spcPts val="0"/>
              </a:spcBef>
              <a:buNone/>
            </a:pPr>
            <a:r>
              <a:rPr b="1" lang="en"/>
              <a:t>InnovatingxInnovation hacking</a:t>
            </a:r>
          </a:p>
          <a:p>
            <a:pPr rtl="0">
              <a:spcBef>
                <a:spcPts val="0"/>
              </a:spcBef>
              <a:buNone/>
            </a:pPr>
            <a:r>
              <a:rPr b="1" lang="en"/>
              <a:t>Cross co-authorings</a:t>
            </a:r>
          </a:p>
          <a:p>
            <a:pPr rtl="0">
              <a:spcBef>
                <a:spcPts val="0"/>
              </a:spcBef>
              <a:buNone/>
            </a:pPr>
            <a:r>
              <a:t/>
            </a:r>
            <a:endParaRPr b="1"/>
          </a:p>
          <a:p>
            <a:pPr rtl="0">
              <a:spcBef>
                <a:spcPts val="0"/>
              </a:spcBef>
              <a:buNone/>
            </a:pPr>
            <a:r>
              <a:rPr lang="en"/>
              <a:t>Power of 18</a:t>
            </a:r>
          </a:p>
          <a:p>
            <a:pPr rtl="0" lvl="0">
              <a:spcBef>
                <a:spcPts val="0"/>
              </a:spcBef>
              <a:buNone/>
            </a:pPr>
            <a:r>
              <a:rPr lang="en"/>
              <a:t>Echoes to 18 Black Holes</a:t>
            </a:r>
          </a:p>
        </p:txBody>
      </p:sp>
      <p:pic>
        <p:nvPicPr>
          <p:cNvPr id="155" name="Shape 155"/>
          <p:cNvPicPr preferRelativeResize="0"/>
          <p:nvPr/>
        </p:nvPicPr>
        <p:blipFill>
          <a:blip r:embed="rId4">
            <a:alphaModFix/>
          </a:blip>
          <a:stretch>
            <a:fillRect/>
          </a:stretch>
        </p:blipFill>
        <p:spPr>
          <a:xfrm>
            <a:off y="3094675" x="5294950"/>
            <a:ext cy="3000000" cx="3000000"/>
          </a:xfrm>
          <a:prstGeom prst="rect">
            <a:avLst/>
          </a:prstGeom>
          <a:noFill/>
          <a:ln>
            <a:noFill/>
          </a:ln>
        </p:spPr>
      </p:pic>
      <p:sp>
        <p:nvSpPr>
          <p:cNvPr id="156" name="Shape 156"/>
          <p:cNvSpPr/>
          <p:nvPr/>
        </p:nvSpPr>
        <p:spPr>
          <a:xfrm>
            <a:off y="769949" x="3128575"/>
            <a:ext cy="1549907" cx="1753434"/>
          </a:xfrm>
          <a:prstGeom prst="flowChartMultidocument">
            <a:avLst/>
          </a:prstGeom>
          <a:solidFill>
            <a:srgbClr val="FFFF00"/>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Clr>
                <a:schemeClr val="dk1"/>
              </a:buClr>
              <a:buSzPct val="78571"/>
              <a:buFont typeface="Arial"/>
              <a:buNone/>
            </a:pPr>
            <a:r>
              <a:rPr lang="en">
                <a:solidFill>
                  <a:schemeClr val="dk1"/>
                </a:solidFill>
                <a:latin typeface="Calibri"/>
                <a:ea typeface="Calibri"/>
                <a:cs typeface="Calibri"/>
                <a:sym typeface="Calibri"/>
              </a:rPr>
              <a:t>18 Laps Special Files</a:t>
            </a:r>
          </a:p>
          <a:p>
            <a:pPr rtl="0" lvl="0">
              <a:spcBef>
                <a:spcPts val="0"/>
              </a:spcBef>
              <a:buClr>
                <a:schemeClr val="dk1"/>
              </a:buClr>
              <a:buFont typeface="Arial"/>
              <a:buNone/>
            </a:pPr>
            <a:r>
              <a:t/>
            </a:r>
            <a:endParaRPr>
              <a:solidFill>
                <a:schemeClr val="dk1"/>
              </a:solidFill>
              <a:latin typeface="Calibri"/>
              <a:ea typeface="Calibri"/>
              <a:cs typeface="Calibri"/>
              <a:sym typeface="Calibri"/>
            </a:endParaRPr>
          </a:p>
          <a:p>
            <a:pPr lvl="0">
              <a:spcBef>
                <a:spcPts val="0"/>
              </a:spcBef>
              <a:buClr>
                <a:schemeClr val="dk1"/>
              </a:buClr>
              <a:buSzPct val="78571"/>
              <a:buFont typeface="Arial"/>
              <a:buNone/>
            </a:pPr>
            <a:r>
              <a:rPr lang="en">
                <a:solidFill>
                  <a:schemeClr val="dk1"/>
                </a:solidFill>
                <a:latin typeface="Calibri"/>
                <a:ea typeface="Calibri"/>
                <a:cs typeface="Calibri"/>
                <a:sym typeface="Calibri"/>
              </a:rPr>
              <a:t>18 Stories</a:t>
            </a:r>
          </a:p>
        </p:txBody>
      </p:sp>
      <p:sp>
        <p:nvSpPr>
          <p:cNvPr id="157" name="Shape 157"/>
          <p:cNvSpPr txBox="1"/>
          <p:nvPr/>
        </p:nvSpPr>
        <p:spPr>
          <a:xfrm>
            <a:off y="6728550" x="112425"/>
            <a:ext cy="237000" cx="3000000"/>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1"/>
                </a:solidFill>
                <a:latin typeface="Calibri"/>
                <a:ea typeface="Calibri"/>
                <a:cs typeface="Calibri"/>
                <a:sym typeface="Calibri"/>
              </a:rPr>
              <a:t>Update : Nov 22 th 2014</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