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9" r:id="rId4"/>
    <p:sldMasterId id="2147483670" r:id="rId5"/>
    <p:sldMasterId id="2147483671" r:id="rId6"/>
    <p:sldMasterId id="2147483672" r:id="rId7"/>
    <p:sldMasterId id="2147483673" r:id="rId8"/>
    <p:sldMasterId id="2147483674" r:id="rId9"/>
    <p:sldMasterId id="2147483675" r:id="rId10"/>
    <p:sldMasterId id="214748367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y="6858000" cx="9144000"/>
  <p:notesSz cy="9926625" cx="6662725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9"/><Relationship Target="slides/slide6.xml" Type="http://schemas.openxmlformats.org/officeDocument/2006/relationships/slide" Id="rId18"/><Relationship Target="slides/slide5.xml" Type="http://schemas.openxmlformats.org/officeDocument/2006/relationships/slide" Id="rId17"/><Relationship Target="slides/slide4.xml" Type="http://schemas.openxmlformats.org/officeDocument/2006/relationships/slide" Id="rId16"/><Relationship Target="slides/slide3.xml" Type="http://schemas.openxmlformats.org/officeDocument/2006/relationships/slide" Id="rId15"/><Relationship Target="slides/slide2.xml" Type="http://schemas.openxmlformats.org/officeDocument/2006/relationships/slide" Id="rId14"/><Relationship Target="slides/slide9.xml" Type="http://schemas.openxmlformats.org/officeDocument/2006/relationships/slide" Id="rId21"/><Relationship Target="presProps.xml" Type="http://schemas.openxmlformats.org/officeDocument/2006/relationships/presProps" Id="rId2"/><Relationship Target="notesMasters/notesMaster1.xml" Type="http://schemas.openxmlformats.org/officeDocument/2006/relationships/notesMaster" Id="rId12"/><Relationship Target="slides/slide10.xml" Type="http://schemas.openxmlformats.org/officeDocument/2006/relationships/slide" Id="rId22"/><Relationship Target="theme/theme3.xml" Type="http://schemas.openxmlformats.org/officeDocument/2006/relationships/theme" Id="rId1"/><Relationship Target="slides/slide1.xml" Type="http://schemas.openxmlformats.org/officeDocument/2006/relationships/slide" Id="rId13"/><Relationship Target="slides/slide11.xml" Type="http://schemas.openxmlformats.org/officeDocument/2006/relationships/slide" Id="rId23"/><Relationship Target="slideMasters/slideMaster1.xml" Type="http://schemas.openxmlformats.org/officeDocument/2006/relationships/slideMaster" Id="rId4"/><Relationship Target="slideMasters/slideMaster7.xml" Type="http://schemas.openxmlformats.org/officeDocument/2006/relationships/slideMaster" Id="rId10"/><Relationship Target="tableStyles.xml" Type="http://schemas.openxmlformats.org/officeDocument/2006/relationships/tableStyles" Id="rId3"/><Relationship Target="slideMasters/slideMaster8.xml" Type="http://schemas.openxmlformats.org/officeDocument/2006/relationships/slideMaster" Id="rId11"/><Relationship Target="slides/slide8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10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95299" cx="2887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773487"/>
            <a:ext cy="495299" cx="2887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746125" x="849312"/>
            <a:ext cy="3721100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714875" x="665162"/>
            <a:ext cy="4465636" cx="53324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9428161" x="0"/>
            <a:ext cy="496886" cx="2887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9428161" x="3773487"/>
            <a:ext cy="496886" cx="2887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746125" x="919162"/>
            <a:ext cy="3721199" cx="4960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716462" x="679450"/>
            <a:ext cy="4465499" cx="5438699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t" anchorCtr="0">
            <a:noAutofit/>
          </a:bodyPr>
          <a:lstStyle/>
          <a:p/>
        </p:txBody>
      </p:sp>
      <p:sp>
        <p:nvSpPr>
          <p:cNvPr id="155" name="Shape 155"/>
          <p:cNvSpPr/>
          <p:nvPr/>
        </p:nvSpPr>
        <p:spPr>
          <a:xfrm>
            <a:off y="9428161" x="3849687"/>
            <a:ext cy="496800" cx="2946300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b" anchorCtr="0">
            <a:noAutofit/>
          </a:bodyPr>
          <a:lstStyle/>
          <a:p>
            <a:pPr algn="r" rtl="0" lvl="0">
              <a:buClr>
                <a:srgbClr val="000000"/>
              </a:buClr>
              <a:buSzPct val="25000"/>
              <a:buFont typeface="Arial"/>
              <a:buNone/>
            </a:pPr>
            <a:r>
              <a:rPr sz="1200" lang="en-US"/>
              <a:t>*</a:t>
            </a: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y="9428161" x="3849687"/>
            <a:ext cy="496800" cx="2946300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b" anchorCtr="0">
            <a:noAutofit/>
          </a:bodyPr>
          <a:lstStyle/>
          <a:p>
            <a:pPr lvl="0">
              <a:buClr>
                <a:srgbClr val="000000"/>
              </a:buClr>
              <a:buSzPct val="91666"/>
              <a:buFont typeface="Arial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8" name="Shape 3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lvl="0">
              <a:buNone/>
            </a:pPr>
            <a:r>
              <a:rPr lang="en-US"/>
              <a:t>Example of how all training materials are recognizing contributors as individuals and keep tracking of contributions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746125" x="919162"/>
            <a:ext cy="3721100" cx="4960936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716462" x="679450"/>
            <a:ext cy="4465636" cx="5438774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t" anchorCtr="0">
            <a:noAutofit/>
          </a:bodyPr>
          <a:lstStyle/>
          <a:p/>
        </p:txBody>
      </p:sp>
      <p:sp>
        <p:nvSpPr>
          <p:cNvPr id="185" name="Shape 185"/>
          <p:cNvSpPr txBox="1"/>
          <p:nvPr/>
        </p:nvSpPr>
        <p:spPr>
          <a:xfrm>
            <a:off y="9428161" x="3849687"/>
            <a:ext cy="496886" cx="2946399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b" anchorCtr="0">
            <a:noAutofit/>
          </a:bodyPr>
          <a:lstStyle/>
          <a:p>
            <a:pPr algn="r" rtl="0" lvl="0" marR="0" indent="0" marL="0">
              <a:buSzPct val="25000"/>
              <a:buFont typeface="Arial"/>
              <a:buNone/>
            </a:pPr>
            <a:r>
              <a:rPr strike="noStrike" u="none" b="0" cap="none" baseline="0" sz="1200" lang="en-US" i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y="9428161" x="3849687"/>
            <a:ext cy="496886" cx="2946399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y="746125" x="919162"/>
            <a:ext cy="3721100" cx="4960936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4716462" x="679450"/>
            <a:ext cy="4465636" cx="5438774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t" anchorCtr="0">
            <a:noAutofit/>
          </a:bodyPr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
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y="9428161" x="3849687"/>
            <a:ext cy="496886" cx="2946399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b" anchorCtr="0">
            <a:noAutofit/>
          </a:bodyPr>
          <a:lstStyle/>
          <a:p>
            <a:pPr algn="r" rtl="0" lvl="0" marR="0" indent="0" marL="0"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y="9428161" x="3849687"/>
            <a:ext cy="496886" cx="2946399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y="4714875" x="665162"/>
            <a:ext cy="4465636" cx="53324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y="746125" x="849312"/>
            <a:ext cy="3721100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y="739775" x="855662"/>
            <a:ext cy="3729036" cx="49720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4716462" x="371475"/>
            <a:ext cy="4470399" cx="59959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y="746125" x="919162"/>
            <a:ext cy="3721100" cx="4960936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4716462" x="679450"/>
            <a:ext cy="4465636" cx="5438774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t" anchorCtr="0">
            <a:noAutofit/>
          </a:bodyPr>
          <a:lstStyle/>
          <a:p>
            <a:pPr>
              <a:buNone/>
            </a:pP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aseline="30000" sz="1800" lang="en-US"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Performance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= Actions X Skills X Attitude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y="9428161" x="3849687"/>
            <a:ext cy="496886" cx="2946399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b" anchorCtr="0">
            <a:noAutofit/>
          </a:bodyPr>
          <a:lstStyle/>
          <a:p>
            <a:pPr algn="r" rtl="0" lvl="0" marR="0" indent="0" marL="0"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y="9428161" x="3849687"/>
            <a:ext cy="496886" cx="2946399"/>
          </a:xfrm>
          <a:prstGeom prst="rect">
            <a:avLst/>
          </a:prstGeom>
          <a:noFill/>
          <a:ln>
            <a:noFill/>
          </a:ln>
        </p:spPr>
        <p:txBody>
          <a:bodyPr bIns="45850" rIns="91700" lIns="91700" tIns="4585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y="4714875" x="665162"/>
            <a:ext cy="4465499" cx="53325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-US"/>
              <a:t>In fact more a Space Map.....adaptive optics new generation of telescope....better for sharp HD vision.</a:t>
            </a:r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y="746125" x="849312"/>
            <a:ext cy="3721199" cx="49625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7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7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21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indent="-17780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rtl="0" indent="-136525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rtl="0" indent="-1524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rtl="0" indent="-1524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rtl="0" indent="-10795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indent="-10795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indent="-10795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indent="-10795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y="624522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age de garde">
  <p:cSld name="Page de garde"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0" x="457200"/>
            <a:ext cy="835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defRPr sz="2600"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indent="-17780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rtl="0" indent="-136525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rtl="0" indent="-1524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rtl="0" indent="-1524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rtl="0" indent="-10795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indent="-10795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indent="-10795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indent="-10795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y="624522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Only" type="objOnly">
  <p:cSld name="objOnly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indent="-17780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rtl="0" indent="-136525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rtl="0" indent="-1524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rtl="0" indent="-1524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rtl="0" indent="-10795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indent="-10795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indent="-10795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indent="-10795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y="624522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0" x="457200"/>
            <a:ext cy="835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defRPr sz="2600"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484783" x="457200"/>
            <a:ext cy="460851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66700" marL="342900">
              <a:buClr>
                <a:schemeClr val="dk2"/>
              </a:buClr>
              <a:buFont typeface="Arial"/>
              <a:buChar char="•"/>
              <a:defRPr sz="2000">
                <a:solidFill>
                  <a:schemeClr val="accent1"/>
                </a:solidFill>
              </a:defRPr>
            </a:lvl1pPr>
            <a:lvl2pPr rtl="0" indent="-215900" marL="742950">
              <a:buClr>
                <a:schemeClr val="dk2"/>
              </a:buClr>
              <a:buFont typeface="Arial"/>
              <a:buChar char="•"/>
              <a:defRPr sz="1800">
                <a:solidFill>
                  <a:schemeClr val="dk2"/>
                </a:solidFill>
              </a:defRPr>
            </a:lvl2pPr>
            <a:lvl3pPr rtl="0">
              <a:defRPr sz="1600">
                <a:solidFill>
                  <a:schemeClr val="accent1"/>
                </a:solidFill>
              </a:defRPr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0" x="457200"/>
            <a:ext cy="835025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y="6507162" x="306387"/>
            <a:ext cy="244474" cx="3397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484312" x="457200"/>
            <a:ext cy="464184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66700" marL="3429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15900" marL="74295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68275" marL="114300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ctrTitle"/>
          </p:nvPr>
        </p:nvSpPr>
        <p:spPr>
          <a:xfrm>
            <a:off y="2743200" x="822959"/>
            <a:ext cy="1097279" cx="749808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600"/>
            </a:lvl1pPr>
            <a:lvl2pPr algn="ctr">
              <a:buSzPct val="100000"/>
              <a:defRPr sz="3600"/>
            </a:lvl2pPr>
            <a:lvl3pPr algn="ctr">
              <a:buSzPct val="100000"/>
              <a:defRPr sz="3600"/>
            </a:lvl3pPr>
            <a:lvl4pPr algn="ctr">
              <a:buSzPct val="100000"/>
              <a:defRPr sz="3600"/>
            </a:lvl4pPr>
            <a:lvl5pPr algn="ctr">
              <a:buSzPct val="100000"/>
              <a:defRPr sz="3600"/>
            </a:lvl5pPr>
            <a:lvl6pPr algn="ctr">
              <a:buSzPct val="100000"/>
              <a:defRPr sz="3600"/>
            </a:lvl6pPr>
            <a:lvl7pPr algn="ctr">
              <a:buSzPct val="100000"/>
              <a:defRPr sz="3600"/>
            </a:lvl7pPr>
            <a:lvl8pPr algn="ctr">
              <a:buSzPct val="100000"/>
              <a:defRPr sz="3600"/>
            </a:lvl8pPr>
            <a:lvl9pPr algn="ctr">
              <a:buSzPct val="100000"/>
              <a:defRPr sz="3600"/>
            </a:lvl9pPr>
          </a:lstStyle>
          <a:p/>
        </p:txBody>
      </p:sp>
      <p:sp>
        <p:nvSpPr>
          <p:cNvPr id="125" name="Shape 125"/>
          <p:cNvSpPr txBox="1"/>
          <p:nvPr>
            <p:ph idx="1" type="subTitle"/>
          </p:nvPr>
        </p:nvSpPr>
        <p:spPr>
          <a:xfrm>
            <a:off y="4114800" x="1645919"/>
            <a:ext cy="822960" cx="585215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2400"/>
            </a:lvl1pPr>
            <a:lvl2pPr algn="ctr">
              <a:buSzPct val="100000"/>
              <a:defRPr sz="2400"/>
            </a:lvl2pPr>
            <a:lvl3pPr algn="ctr">
              <a:buSzPct val="100000"/>
              <a:defRPr sz="2400"/>
            </a:lvl3pPr>
            <a:lvl4pPr algn="ctr">
              <a:buSzPct val="100000"/>
              <a:defRPr sz="2400"/>
            </a:lvl4pPr>
            <a:lvl5pPr algn="ctr">
              <a:buSzPct val="100000"/>
              <a:defRPr sz="2400"/>
            </a:lvl5pPr>
            <a:lvl6pPr algn="ctr">
              <a:buSzPct val="100000"/>
              <a:defRPr sz="2400"/>
            </a:lvl6pPr>
            <a:lvl7pPr algn="ctr">
              <a:buSzPct val="100000"/>
              <a:defRPr sz="2400"/>
            </a:lvl7pPr>
            <a:lvl8pPr algn="ctr">
              <a:buSzPct val="100000"/>
              <a:defRPr sz="2400"/>
            </a:lvl8pPr>
            <a:lvl9pPr algn="ctr">
              <a:buSzPct val="100000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74319" x="274319"/>
            <a:ext cy="822960" cx="859535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100000"/>
              <a:defRPr sz="3200"/>
            </a:lvl1pPr>
            <a:lvl2pPr>
              <a:buSzPct val="100000"/>
              <a:defRPr sz="3200"/>
            </a:lvl2pPr>
            <a:lvl3pPr>
              <a:buSzPct val="100000"/>
              <a:defRPr sz="3200"/>
            </a:lvl3pPr>
            <a:lvl4pPr>
              <a:buSzPct val="100000"/>
              <a:defRPr sz="3200"/>
            </a:lvl4pPr>
            <a:lvl5pPr>
              <a:buSzPct val="100000"/>
              <a:defRPr sz="3200"/>
            </a:lvl5pPr>
            <a:lvl6pPr>
              <a:buSzPct val="100000"/>
              <a:defRPr sz="3200"/>
            </a:lvl6pPr>
            <a:lvl7pPr>
              <a:buSzPct val="100000"/>
              <a:defRPr sz="3200"/>
            </a:lvl7pPr>
            <a:lvl8pPr>
              <a:buSzPct val="100000"/>
              <a:defRPr sz="3200"/>
            </a:lvl8pPr>
            <a:lvl9pPr>
              <a:buSzPct val="100000"/>
              <a:defRPr sz="32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645919" x="274319"/>
            <a:ext cy="4937760" cx="859535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2000"/>
            </a:lvl3pPr>
            <a:lvl4pPr>
              <a:buSzPct val="100000"/>
              <a:defRPr sz="2000"/>
            </a:lvl4pPr>
            <a:lvl5pPr>
              <a:buSzPct val="100000"/>
              <a:defRPr sz="2000"/>
            </a:lvl5pPr>
            <a:lvl6pPr>
              <a:buSzPct val="100000"/>
              <a:defRPr sz="2000"/>
            </a:lvl6pPr>
            <a:lvl7pPr>
              <a:buSzPct val="100000"/>
              <a:defRPr sz="2000"/>
            </a:lvl7pPr>
            <a:lvl8pPr>
              <a:buSzPct val="100000"/>
              <a:defRPr sz="2000"/>
            </a:lvl8pPr>
            <a:lvl9pPr>
              <a:buSzPct val="100000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indent="-17780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rtl="0" indent="-136525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rtl="0" indent="-1524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rtl="0" indent="-1524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rtl="0" indent="-10795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indent="-10795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indent="-10795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indent="-10795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24522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74319" x="274319"/>
            <a:ext cy="822960" cx="859535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100000"/>
              <a:defRPr sz="3200"/>
            </a:lvl1pPr>
            <a:lvl2pPr>
              <a:buSzPct val="100000"/>
              <a:defRPr sz="3200"/>
            </a:lvl2pPr>
            <a:lvl3pPr>
              <a:buSzPct val="100000"/>
              <a:defRPr sz="3200"/>
            </a:lvl3pPr>
            <a:lvl4pPr>
              <a:buSzPct val="100000"/>
              <a:defRPr sz="3200"/>
            </a:lvl4pPr>
            <a:lvl5pPr>
              <a:buSzPct val="100000"/>
              <a:defRPr sz="3200"/>
            </a:lvl5pPr>
            <a:lvl6pPr>
              <a:buSzPct val="100000"/>
              <a:defRPr sz="3200"/>
            </a:lvl6pPr>
            <a:lvl7pPr>
              <a:buSzPct val="100000"/>
              <a:defRPr sz="3200"/>
            </a:lvl7pPr>
            <a:lvl8pPr>
              <a:buSzPct val="100000"/>
              <a:defRPr sz="3200"/>
            </a:lvl8pPr>
            <a:lvl9pPr>
              <a:buSzPct val="100000"/>
              <a:defRPr sz="3200"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645919" x="274319"/>
            <a:ext cy="4937760" cx="402336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2000"/>
            </a:lvl3pPr>
            <a:lvl4pPr>
              <a:buSzPct val="100000"/>
              <a:defRPr sz="2000"/>
            </a:lvl4pPr>
            <a:lvl5pPr>
              <a:buSzPct val="100000"/>
              <a:defRPr sz="2000"/>
            </a:lvl5pPr>
            <a:lvl6pPr>
              <a:buSzPct val="100000"/>
              <a:defRPr sz="2000"/>
            </a:lvl6pPr>
            <a:lvl7pPr>
              <a:buSzPct val="100000"/>
              <a:defRPr sz="2000"/>
            </a:lvl7pPr>
            <a:lvl8pPr>
              <a:buSzPct val="100000"/>
              <a:defRPr sz="2000"/>
            </a:lvl8pPr>
            <a:lvl9pPr>
              <a:buSzPct val="100000"/>
              <a:defRPr sz="2000"/>
            </a:lvl9pPr>
          </a:lstStyle>
          <a:p/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y="1645919" x="4846319"/>
            <a:ext cy="4937760" cx="402336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2000"/>
            </a:lvl3pPr>
            <a:lvl4pPr>
              <a:buSzPct val="100000"/>
              <a:defRPr sz="2000"/>
            </a:lvl4pPr>
            <a:lvl5pPr>
              <a:buSzPct val="100000"/>
              <a:defRPr sz="2000"/>
            </a:lvl5pPr>
            <a:lvl6pPr>
              <a:buSzPct val="100000"/>
              <a:defRPr sz="2000"/>
            </a:lvl6pPr>
            <a:lvl7pPr>
              <a:buSzPct val="100000"/>
              <a:defRPr sz="2000"/>
            </a:lvl7pPr>
            <a:lvl8pPr>
              <a:buSzPct val="100000"/>
              <a:defRPr sz="2000"/>
            </a:lvl8pPr>
            <a:lvl9pPr>
              <a:buSzPct val="100000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6035039" x="274319"/>
            <a:ext cy="548639" cx="859535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2400"/>
            </a:lvl1pPr>
            <a:lvl2pPr algn="ctr">
              <a:buSzPct val="100000"/>
              <a:defRPr sz="2400"/>
            </a:lvl2pPr>
            <a:lvl3pPr algn="ctr">
              <a:buSzPct val="100000"/>
              <a:defRPr sz="2400"/>
            </a:lvl3pPr>
            <a:lvl4pPr algn="ctr">
              <a:buSzPct val="100000"/>
              <a:defRPr sz="2400"/>
            </a:lvl4pPr>
            <a:lvl5pPr algn="ctr">
              <a:buSzPct val="100000"/>
              <a:defRPr sz="2400"/>
            </a:lvl5pPr>
            <a:lvl6pPr algn="ctr">
              <a:buSzPct val="100000"/>
              <a:defRPr sz="2400"/>
            </a:lvl6pPr>
            <a:lvl7pPr algn="ctr">
              <a:buSzPct val="100000"/>
              <a:defRPr sz="2400"/>
            </a:lvl7pPr>
            <a:lvl8pPr algn="ctr">
              <a:buSzPct val="100000"/>
              <a:defRPr sz="2400"/>
            </a:lvl8pPr>
            <a:lvl9pPr algn="ctr">
              <a:buSzPct val="100000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rtl="0" indent="-17780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rtl="0" indent="-136525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rtl="0" indent="-1524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rtl="0" indent="-1524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rtl="0" indent="-10795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6pPr>
            <a:lvl7pPr rtl="0" indent="-10795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7pPr>
            <a:lvl8pPr rtl="0" indent="-10795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8pPr>
            <a:lvl9pPr rtl="0" indent="-10795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y="6248400" x="685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y="62484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400" i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y="2681336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6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y="4437112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45720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trike="noStrike" u="none" b="0" cap="none" baseline="0" sz="18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91440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trike="noStrike" u="none" b="0" cap="none" baseline="0" sz="16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2286000">
              <a:spcBef>
                <a:spcPts val="400"/>
              </a:spcBef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2743200">
              <a:spcBef>
                <a:spcPts val="400"/>
              </a:spcBef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3200400">
              <a:spcBef>
                <a:spcPts val="400"/>
              </a:spcBef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3657600">
              <a:spcBef>
                <a:spcPts val="400"/>
              </a:spcBef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0" x="457200"/>
            <a:ext cy="835025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484312" x="457200"/>
            <a:ext cy="464184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66700" marL="3429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15900" marL="74295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68275" marL="114300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media/image03.jpg" Type="http://schemas.openxmlformats.org/officeDocument/2006/relationships/image" Id="rId2"/><Relationship Target="../media/image09.jpg" Type="http://schemas.openxmlformats.org/officeDocument/2006/relationships/image" Id="rId1"/><Relationship Target="../slideLayouts/slideLayout2.xml" Type="http://schemas.openxmlformats.org/officeDocument/2006/relationships/slideLayout" Id="rId4"/><Relationship Target="../slideLayouts/slideLayout1.xml" Type="http://schemas.openxmlformats.org/officeDocument/2006/relationships/slideLayout" Id="rId3"/><Relationship Target="../theme/theme7.xml" Type="http://schemas.openxmlformats.org/officeDocument/2006/relationships/theme" Id="rId5"/></Relationships>
</file>

<file path=ppt/slideMasters/_rels/slideMaster2.xml.rels><?xml version="1.0" encoding="UTF-8" standalone="yes"?><Relationships xmlns="http://schemas.openxmlformats.org/package/2006/relationships"><Relationship Target="../media/image03.jpg" Type="http://schemas.openxmlformats.org/officeDocument/2006/relationships/image" Id="rId2"/><Relationship Target="../media/image01.jpg" Type="http://schemas.openxmlformats.org/officeDocument/2006/relationships/image" Id="rId1"/><Relationship Target="../slideLayouts/slideLayout3.xml" Type="http://schemas.openxmlformats.org/officeDocument/2006/relationships/slideLayout" Id="rId4"/><Relationship Target="../media/image00.png" Type="http://schemas.openxmlformats.org/officeDocument/2006/relationships/image" Id="rId3"/><Relationship Target="../theme/theme2.xml" Type="http://schemas.openxmlformats.org/officeDocument/2006/relationships/theme" Id="rId5"/></Relationships>
</file>

<file path=ppt/slideMasters/_rels/slideMaster3.xml.rels><?xml version="1.0" encoding="UTF-8" standalone="yes"?><Relationships xmlns="http://schemas.openxmlformats.org/package/2006/relationships"><Relationship Target="../slideLayouts/slideLayout4.xml" Type="http://schemas.openxmlformats.org/officeDocument/2006/relationships/slideLayout" Id="rId2"/><Relationship Target="../media/image02.jpg" Type="http://schemas.openxmlformats.org/officeDocument/2006/relationships/image" Id="rId1"/><Relationship Target="../theme/theme9.xml" Type="http://schemas.openxmlformats.org/officeDocument/2006/relationships/theme" Id="rId4"/><Relationship Target="../slideLayouts/slideLayout5.xml" Type="http://schemas.openxmlformats.org/officeDocument/2006/relationships/slideLayout" Id="rId3"/></Relationships>
</file>

<file path=ppt/slideMasters/_rels/slideMaster4.xml.rels><?xml version="1.0" encoding="UTF-8" standalone="yes"?><Relationships xmlns="http://schemas.openxmlformats.org/package/2006/relationships"><Relationship Target="../slideLayouts/slideLayout7.xml" Type="http://schemas.openxmlformats.org/officeDocument/2006/relationships/slideLayout" Id="rId2"/><Relationship Target="../slideLayouts/slideLayout6.xml" Type="http://schemas.openxmlformats.org/officeDocument/2006/relationships/slideLayout" Id="rId1"/><Relationship Target="../slideLayouts/slideLayout9.xml" Type="http://schemas.openxmlformats.org/officeDocument/2006/relationships/slideLayout" Id="rId4"/><Relationship Target="../slideLayouts/slideLayout8.xml" Type="http://schemas.openxmlformats.org/officeDocument/2006/relationships/slideLayout" Id="rId3"/><Relationship Target="../slideLayouts/slideLayout11.xml" Type="http://schemas.openxmlformats.org/officeDocument/2006/relationships/slideLayout" Id="rId6"/><Relationship Target="../slideLayouts/slideLayout10.xml" Type="http://schemas.openxmlformats.org/officeDocument/2006/relationships/slideLayout" Id="rId5"/><Relationship Target="../theme/theme8.xml" Type="http://schemas.openxmlformats.org/officeDocument/2006/relationships/theme" Id="rId7"/></Relationships>
</file>

<file path=ppt/slideMasters/_rels/slideMaster5.xml.rels><?xml version="1.0" encoding="UTF-8" standalone="yes"?><Relationships xmlns="http://schemas.openxmlformats.org/package/2006/relationships"><Relationship Target="../media/image05.png" Type="http://schemas.openxmlformats.org/officeDocument/2006/relationships/image" Id="rId2"/><Relationship Target="../media/image04.jpg" Type="http://schemas.openxmlformats.org/officeDocument/2006/relationships/image" Id="rId1"/><Relationship Target="../slideLayouts/slideLayout12.xml" Type="http://schemas.openxmlformats.org/officeDocument/2006/relationships/slideLayout" Id="rId4"/><Relationship Target="../media/image20.png" Type="http://schemas.openxmlformats.org/officeDocument/2006/relationships/image" Id="rId3"/><Relationship Target="../theme/theme1.xml" Type="http://schemas.openxmlformats.org/officeDocument/2006/relationships/theme" Id="rId5"/></Relationships>
</file>

<file path=ppt/slideMasters/_rels/slideMaster6.xml.rels><?xml version="1.0" encoding="UTF-8" standalone="yes"?><Relationships xmlns="http://schemas.openxmlformats.org/package/2006/relationships"><Relationship Target="../slideLayouts/slideLayout14.xml" Type="http://schemas.openxmlformats.org/officeDocument/2006/relationships/slideLayout" Id="rId2"/><Relationship Target="../slideLayouts/slideLayout13.xml" Type="http://schemas.openxmlformats.org/officeDocument/2006/relationships/slideLayout" Id="rId1"/><Relationship Target="../theme/theme6.xml" Type="http://schemas.openxmlformats.org/officeDocument/2006/relationships/theme" Id="rId3"/></Relationships>
</file>

<file path=ppt/slideMasters/_rels/slideMaster7.xml.rels><?xml version="1.0" encoding="UTF-8" standalone="yes"?><Relationships xmlns="http://schemas.openxmlformats.org/package/2006/relationships"><Relationship Target="../media/image05.png" Type="http://schemas.openxmlformats.org/officeDocument/2006/relationships/image" Id="rId2"/><Relationship Target="../media/image04.jpg" Type="http://schemas.openxmlformats.org/officeDocument/2006/relationships/image" Id="rId1"/><Relationship Target="../slideLayouts/slideLayout15.xml" Type="http://schemas.openxmlformats.org/officeDocument/2006/relationships/slideLayout" Id="rId4"/><Relationship Target="../media/image20.png" Type="http://schemas.openxmlformats.org/officeDocument/2006/relationships/image" Id="rId3"/><Relationship Target="../theme/theme4.xml" Type="http://schemas.openxmlformats.org/officeDocument/2006/relationships/theme" Id="rId6"/><Relationship Target="../slideLayouts/slideLayout16.xml" Type="http://schemas.openxmlformats.org/officeDocument/2006/relationships/slideLayout" Id="rId5"/></Relationships>
</file>

<file path=ppt/slideMasters/_rels/slideMaster8.xml.rels><?xml version="1.0" encoding="UTF-8" standalone="yes"?><Relationships xmlns="http://schemas.openxmlformats.org/package/2006/relationships"><Relationship Target="../slideLayouts/slideLayout18.xml" Type="http://schemas.openxmlformats.org/officeDocument/2006/relationships/slideLayout" Id="rId2"/><Relationship Target="../slideLayouts/slideLayout17.xml" Type="http://schemas.openxmlformats.org/officeDocument/2006/relationships/slideLayout" Id="rId1"/><Relationship Target="../slideLayouts/slideLayout20.xml" Type="http://schemas.openxmlformats.org/officeDocument/2006/relationships/slideLayout" Id="rId4"/><Relationship Target="../slideLayouts/slideLayout19.xml" Type="http://schemas.openxmlformats.org/officeDocument/2006/relationships/slideLayout" Id="rId3"/><Relationship Target="../theme/theme5.xml" Type="http://schemas.openxmlformats.org/officeDocument/2006/relationships/theme" Id="rId6"/><Relationship Target="../slideLayouts/slideLayout21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12065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800" i="0"/>
            </a:lvl2pPr>
            <a:lvl3pPr algn="l" rtl="0" marR="0" indent="-136525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400" i="0"/>
            </a:lvl3pPr>
            <a:lvl4pPr algn="l" rtl="0" marR="0" indent="-1524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000" i="0"/>
            </a:lvl4pPr>
            <a:lvl5pPr algn="l" rtl="0" marR="0" indent="-1524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000" i="0"/>
            </a:lvl5pPr>
            <a:lvl6pPr algn="l" rtl="0" marR="0" indent="-10795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0795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0795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0795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24522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4" name="Shape 14"/>
          <p:cNvSpPr/>
          <p:nvPr/>
        </p:nvSpPr>
        <p:spPr>
          <a:xfrm>
            <a:off y="0" x="7637461"/>
            <a:ext cy="727074" cx="1506537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15" name="Shape 15"/>
          <p:cNvSpPr/>
          <p:nvPr/>
        </p:nvSpPr>
        <p:spPr>
          <a:xfrm>
            <a:off y="0" x="0"/>
            <a:ext cy="930274" cx="22701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3"/>
    <p:sldLayoutId id="2147483649" r:id="rId4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12065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800" i="0"/>
            </a:lvl2pPr>
            <a:lvl3pPr algn="l" rtl="0" marR="0" indent="-136525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400" i="0"/>
            </a:lvl3pPr>
            <a:lvl4pPr algn="l" rtl="0" marR="0" indent="-1524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000" i="0"/>
            </a:lvl4pPr>
            <a:lvl5pPr algn="l" rtl="0" marR="0" indent="-1524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000" i="0"/>
            </a:lvl5pPr>
            <a:lvl6pPr algn="l" rtl="0" marR="0" indent="-10795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0795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0795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0795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248400" x="685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y="62484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400" i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3" name="Shape 33"/>
          <p:cNvSpPr/>
          <p:nvPr/>
        </p:nvSpPr>
        <p:spPr>
          <a:xfrm>
            <a:off y="0" x="7551736"/>
            <a:ext cy="779461" cx="1592262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34" name="Shape 34"/>
          <p:cNvSpPr/>
          <p:nvPr/>
        </p:nvSpPr>
        <p:spPr>
          <a:xfrm>
            <a:off y="0" x="0"/>
            <a:ext cy="828675" cx="1998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35" name="Shape 35"/>
          <p:cNvSpPr/>
          <p:nvPr/>
        </p:nvSpPr>
        <p:spPr>
          <a:xfrm>
            <a:off y="6378575" x="8501061"/>
            <a:ext cy="417512" cx="5905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0" r:id="rId4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42" name="Shape 42"/>
          <p:cNvCxnSpPr/>
          <p:nvPr/>
        </p:nvCxnSpPr>
        <p:spPr>
          <a:xfrm>
            <a:off y="6627811" x="4211637"/>
            <a:ext cy="0" cx="720724"/>
          </a:xfrm>
          <a:prstGeom prst="straightConnector1">
            <a:avLst/>
          </a:prstGeom>
          <a:noFill/>
          <a:ln w="9525" cap="rnd">
            <a:solidFill>
              <a:schemeClr val="accent1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43" name="Shape 43"/>
          <p:cNvSpPr/>
          <p:nvPr/>
        </p:nvSpPr>
        <p:spPr>
          <a:xfrm>
            <a:off y="6170612" x="8243886"/>
            <a:ext cy="628649" cx="823912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44" name="Shape 44"/>
          <p:cNvSpPr/>
          <p:nvPr/>
        </p:nvSpPr>
        <p:spPr>
          <a:xfrm>
            <a:off y="6550025" x="4144962"/>
            <a:ext cy="180975" cx="898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y="0" x="457200"/>
            <a:ext cy="835025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2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484312" x="457200"/>
            <a:ext cy="464184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66700" marL="3429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0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215900" marL="74295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68275" marL="114300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1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1" r:id="rId2"/>
    <p:sldLayoutId id="2147483652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/>
        </p:nvSpPr>
        <p:spPr>
          <a:xfrm>
            <a:off y="6170612" x="8243886"/>
            <a:ext cy="628649" cx="823912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grpSp>
        <p:nvGrpSpPr>
          <p:cNvPr id="73" name="Shape 73"/>
          <p:cNvGrpSpPr/>
          <p:nvPr/>
        </p:nvGrpSpPr>
        <p:grpSpPr>
          <a:xfrm>
            <a:off y="-42861" x="-49211"/>
            <a:ext cy="1079500" cx="311149"/>
            <a:chOff y="-42861" x="-49211"/>
            <a:chExt cy="1079500" cx="311149"/>
          </a:xfrm>
        </p:grpSpPr>
        <p:sp>
          <p:nvSpPr>
            <p:cNvPr id="74" name="Shape 74"/>
            <p:cNvSpPr/>
            <p:nvPr/>
          </p:nvSpPr>
          <p:spPr>
            <a:xfrm>
              <a:off y="-42861" x="-49211"/>
              <a:ext cy="1079500" cx="31114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75" name="Shape 75"/>
            <p:cNvSpPr txBox="1"/>
            <p:nvPr/>
          </p:nvSpPr>
          <p:spPr>
            <a:xfrm>
              <a:off y="0" x="-7937"/>
              <a:ext cy="944561" cx="180975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cxnSp>
        <p:nvCxnSpPr>
          <p:cNvPr id="76" name="Shape 76"/>
          <p:cNvCxnSpPr/>
          <p:nvPr/>
        </p:nvCxnSpPr>
        <p:spPr>
          <a:xfrm>
            <a:off y="838200" x="-7937"/>
            <a:ext cy="0" cx="180975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77" name="Shape 77"/>
          <p:cNvCxnSpPr/>
          <p:nvPr/>
        </p:nvCxnSpPr>
        <p:spPr>
          <a:xfrm>
            <a:off y="838200" x="174625"/>
            <a:ext cy="0" cx="833436"/>
          </a:xfrm>
          <a:prstGeom prst="straightConnector1">
            <a:avLst/>
          </a:prstGeom>
          <a:noFill/>
          <a:ln w="28575" cap="rnd">
            <a:solidFill>
              <a:schemeClr val="dk2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78" name="Shape 78"/>
          <p:cNvSpPr txBox="1"/>
          <p:nvPr>
            <p:ph idx="1" type="body"/>
          </p:nvPr>
        </p:nvSpPr>
        <p:spPr>
          <a:xfrm>
            <a:off y="1484312" x="457200"/>
            <a:ext cy="464184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66700" marL="3429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0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215900" marL="74295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68275" marL="114300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1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y="6507162" x="306387"/>
            <a:ext cy="244474" cx="3397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0" name="Shape 80"/>
          <p:cNvSpPr/>
          <p:nvPr/>
        </p:nvSpPr>
        <p:spPr>
          <a:xfrm>
            <a:off y="6169025" x="2916236"/>
            <a:ext cy="644525" cx="5041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1" name="Shape 81"/>
          <p:cNvSpPr txBox="1"/>
          <p:nvPr/>
        </p:nvSpPr>
        <p:spPr>
          <a:xfrm>
            <a:off y="6453187" x="1546225"/>
            <a:ext cy="274636" cx="15128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6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200" lang="en-US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ESSILOR – 2013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4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12065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800" i="0"/>
            </a:lvl2pPr>
            <a:lvl3pPr algn="l" rtl="0" marR="0" indent="-136525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400" i="0"/>
            </a:lvl3pPr>
            <a:lvl4pPr algn="l" rtl="0" marR="0" indent="-1524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000" i="0"/>
            </a:lvl4pPr>
            <a:lvl5pPr algn="l" rtl="0" marR="0" indent="-1524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000" i="0"/>
            </a:lvl5pPr>
            <a:lvl6pPr algn="l" rtl="0" marR="0" indent="-10795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0795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0795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0795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y="624522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4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0" r:id="rId1"/>
    <p:sldLayoutId id="2147483661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/>
        </p:nvSpPr>
        <p:spPr>
          <a:xfrm>
            <a:off y="6170612" x="8243886"/>
            <a:ext cy="628649" cx="823912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y="6170612" x="8243886"/>
            <a:ext cy="628649" cx="823912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grpSp>
        <p:nvGrpSpPr>
          <p:cNvPr id="105" name="Shape 105"/>
          <p:cNvGrpSpPr/>
          <p:nvPr/>
        </p:nvGrpSpPr>
        <p:grpSpPr>
          <a:xfrm>
            <a:off y="-42861" x="-49211"/>
            <a:ext cy="1079500" cx="311149"/>
            <a:chOff y="-42861" x="-49211"/>
            <a:chExt cy="1079500" cx="311149"/>
          </a:xfrm>
        </p:grpSpPr>
        <p:sp>
          <p:nvSpPr>
            <p:cNvPr id="106" name="Shape 106"/>
            <p:cNvSpPr/>
            <p:nvPr/>
          </p:nvSpPr>
          <p:spPr>
            <a:xfrm>
              <a:off y="-42861" x="-49211"/>
              <a:ext cy="1079500" cx="31114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7" name="Shape 107"/>
            <p:cNvSpPr txBox="1"/>
            <p:nvPr/>
          </p:nvSpPr>
          <p:spPr>
            <a:xfrm>
              <a:off y="0" x="-7937"/>
              <a:ext cy="944561" cx="180975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cxnSp>
        <p:nvCxnSpPr>
          <p:cNvPr id="108" name="Shape 108"/>
          <p:cNvCxnSpPr/>
          <p:nvPr/>
        </p:nvCxnSpPr>
        <p:spPr>
          <a:xfrm>
            <a:off y="838200" x="-7937"/>
            <a:ext cy="0" cx="180975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109" name="Shape 109"/>
          <p:cNvCxnSpPr/>
          <p:nvPr/>
        </p:nvCxnSpPr>
        <p:spPr>
          <a:xfrm>
            <a:off y="838200" x="174625"/>
            <a:ext cy="0" cx="833436"/>
          </a:xfrm>
          <a:prstGeom prst="straightConnector1">
            <a:avLst/>
          </a:prstGeom>
          <a:noFill/>
          <a:ln w="28575" cap="rnd">
            <a:solidFill>
              <a:schemeClr val="dk2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110" name="Shape 110"/>
          <p:cNvSpPr txBox="1"/>
          <p:nvPr>
            <p:ph idx="1" type="body"/>
          </p:nvPr>
        </p:nvSpPr>
        <p:spPr>
          <a:xfrm>
            <a:off y="1484312" x="457200"/>
            <a:ext cy="464184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66700" marL="3429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0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215900" marL="74295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68275" marL="114300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1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y="6507162" x="306387"/>
            <a:ext cy="244474" cx="3397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2" name="Shape 112"/>
          <p:cNvSpPr/>
          <p:nvPr/>
        </p:nvSpPr>
        <p:spPr>
          <a:xfrm>
            <a:off y="6169025" x="2916236"/>
            <a:ext cy="644525" cx="5041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3" name="Shape 113"/>
          <p:cNvSpPr txBox="1"/>
          <p:nvPr/>
        </p:nvSpPr>
        <p:spPr>
          <a:xfrm>
            <a:off y="6453187" x="1546225"/>
            <a:ext cy="274636" cx="15128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6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200" lang="en-US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ESSILOR – 2013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2" r:id="rId4"/>
    <p:sldLayoutId id="2147483663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8.jpg" Type="http://schemas.openxmlformats.org/officeDocument/2006/relationships/image" Id="rId4"/><Relationship Target="../media/image19.jpg" Type="http://schemas.openxmlformats.org/officeDocument/2006/relationships/image" Id="rId3"/><Relationship Target="../media/image06.png" Type="http://schemas.openxmlformats.org/officeDocument/2006/relationships/image" Id="rId6"/><Relationship Target="../media/image07.png" Type="http://schemas.openxmlformats.org/officeDocument/2006/relationships/image" Id="rId5"/><Relationship Target="../media/image14.png" Type="http://schemas.openxmlformats.org/officeDocument/2006/relationships/image" Id="rId8"/><Relationship Target="../media/image15.jpg" Type="http://schemas.openxmlformats.org/officeDocument/2006/relationships/image" Id="rId7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23.jpg" Type="http://schemas.openxmlformats.org/officeDocument/2006/relationships/image" Id="rId4"/><Relationship Target="../media/image29.png" Type="http://schemas.openxmlformats.org/officeDocument/2006/relationships/image" Id="rId3"/><Relationship Target="../media/image22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5.jpg" Type="http://schemas.openxmlformats.org/officeDocument/2006/relationships/image" Id="rId4"/><Relationship Target="../media/image31.jpg" Type="http://schemas.openxmlformats.org/officeDocument/2006/relationships/image" Id="rId3"/><Relationship Target="../media/image28.jpg" Type="http://schemas.openxmlformats.org/officeDocument/2006/relationships/image" Id="rId6"/><Relationship Target="../media/image24.jpg" Type="http://schemas.openxmlformats.org/officeDocument/2006/relationships/image" Id="rId5"/><Relationship Target="../media/image30.png" Type="http://schemas.openxmlformats.org/officeDocument/2006/relationships/image" Id="rId8"/><Relationship Target="../media/image27.jpg" Type="http://schemas.openxmlformats.org/officeDocument/2006/relationships/image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0.jpg" Type="http://schemas.openxmlformats.org/officeDocument/2006/relationships/image" Id="rId4"/><Relationship Target="../media/image13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18.png" Type="http://schemas.openxmlformats.org/officeDocument/2006/relationships/image" Id="rId4"/><Relationship Target="../media/image11.png" Type="http://schemas.openxmlformats.org/officeDocument/2006/relationships/image" Id="rId3"/><Relationship Target="../media/image14.png" Type="http://schemas.openxmlformats.org/officeDocument/2006/relationships/image" Id="rId6"/><Relationship Target="../media/image12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35.jpg" Type="http://schemas.openxmlformats.org/officeDocument/2006/relationships/image" Id="rId10"/><Relationship Target="../media/image16.jpg" Type="http://schemas.openxmlformats.org/officeDocument/2006/relationships/image" Id="rId4"/><Relationship Target="../media/image32.jpg" Type="http://schemas.openxmlformats.org/officeDocument/2006/relationships/image" Id="rId3"/><Relationship Target="../media/image34.jpg" Type="http://schemas.openxmlformats.org/officeDocument/2006/relationships/image" Id="rId9"/><Relationship Target="../media/image33.jpg" Type="http://schemas.openxmlformats.org/officeDocument/2006/relationships/image" Id="rId6"/><Relationship Target="../media/image17.jpg" Type="http://schemas.openxmlformats.org/officeDocument/2006/relationships/image" Id="rId5"/><Relationship Target="../media/image36.jpg" Type="http://schemas.openxmlformats.org/officeDocument/2006/relationships/image" Id="rId8"/><Relationship Target="../media/image21.jp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/>
        </p:nvSpPr>
        <p:spPr>
          <a:xfrm>
            <a:off y="5" x="0"/>
            <a:ext cy="6857989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7" name="Shape 137"/>
          <p:cNvSpPr/>
          <p:nvPr/>
        </p:nvSpPr>
        <p:spPr>
          <a:xfrm>
            <a:off y="1944375" x="4709650"/>
            <a:ext cy="2079900" cx="4545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lnSpc>
                <a:spcPct val="121428"/>
              </a:lnSpc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sz="280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LOFT  </a:t>
            </a:r>
          </a:p>
          <a:p>
            <a:pPr rtl="0" lvl="0">
              <a:lnSpc>
                <a:spcPct val="121428"/>
              </a:lnSpc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sz="2800" lang="en-US">
                <a:latin typeface="Calibri"/>
                <a:ea typeface="Calibri"/>
                <a:cs typeface="Calibri"/>
                <a:sym typeface="Calibri"/>
              </a:rPr>
              <a:t>Moving the lines </a:t>
            </a:r>
          </a:p>
          <a:p>
            <a:pPr rtl="0" lvl="0">
              <a:lnSpc>
                <a:spcPct val="121428"/>
              </a:lnSpc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sz="24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b="1" sz="2400"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r>
              <a:rPr b="1" sz="24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b="1" sz="2400" lang="en-US">
                <a:latin typeface="Calibri"/>
                <a:ea typeface="Calibri"/>
                <a:cs typeface="Calibri"/>
                <a:sym typeface="Calibri"/>
              </a:rPr>
              <a:t>Action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38" name="Shape 138"/>
          <p:cNvSpPr/>
          <p:nvPr/>
        </p:nvSpPr>
        <p:spPr>
          <a:xfrm>
            <a:off y="5" x="118250"/>
            <a:ext cy="670508" cx="83508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grpSp>
        <p:nvGrpSpPr>
          <p:cNvPr id="139" name="Shape 139"/>
          <p:cNvGrpSpPr/>
          <p:nvPr/>
        </p:nvGrpSpPr>
        <p:grpSpPr>
          <a:xfrm>
            <a:off y="4151312" x="4438650"/>
            <a:ext cy="2298700" cx="47625"/>
            <a:chOff y="4151312" x="4438650"/>
            <a:chExt cy="2298700" cx="47625"/>
          </a:xfrm>
        </p:grpSpPr>
        <p:sp>
          <p:nvSpPr>
            <p:cNvPr id="140" name="Shape 140"/>
            <p:cNvSpPr/>
            <p:nvPr/>
          </p:nvSpPr>
          <p:spPr>
            <a:xfrm>
              <a:off y="4151312" x="4438650"/>
              <a:ext cy="2298700" cx="47625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1" name="Shape 141"/>
            <p:cNvSpPr/>
            <p:nvPr/>
          </p:nvSpPr>
          <p:spPr>
            <a:xfrm>
              <a:off y="4154487" x="4445000"/>
              <a:ext cy="2287499" cx="365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142" name="Shape 142"/>
          <p:cNvGrpSpPr/>
          <p:nvPr/>
        </p:nvGrpSpPr>
        <p:grpSpPr>
          <a:xfrm>
            <a:off y="4127500" x="2968625"/>
            <a:ext cy="47625" cx="5992811"/>
            <a:chOff y="4127500" x="2968625"/>
            <a:chExt cy="47625" cx="5992811"/>
          </a:xfrm>
        </p:grpSpPr>
        <p:sp>
          <p:nvSpPr>
            <p:cNvPr id="143" name="Shape 143"/>
            <p:cNvSpPr/>
            <p:nvPr/>
          </p:nvSpPr>
          <p:spPr>
            <a:xfrm>
              <a:off y="4127500" x="2968625"/>
              <a:ext cy="47625" cx="5992811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sp>
        <p:sp>
          <p:nvSpPr>
            <p:cNvPr id="144" name="Shape 144"/>
            <p:cNvSpPr/>
            <p:nvPr/>
          </p:nvSpPr>
          <p:spPr>
            <a:xfrm rot="-5400000">
              <a:off y="1165199" x="5946712"/>
              <a:ext cy="5976900" cx="365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45" name="Shape 145"/>
          <p:cNvSpPr txBox="1"/>
          <p:nvPr/>
        </p:nvSpPr>
        <p:spPr>
          <a:xfrm>
            <a:off y="6542400" x="7517954"/>
            <a:ext cy="468000" cx="1736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sz="1000" lang="en-US">
                <a:latin typeface="Calibri"/>
                <a:ea typeface="Calibri"/>
                <a:cs typeface="Calibri"/>
                <a:sym typeface="Calibri"/>
              </a:rPr>
              <a:t>Update 10 aug  2013 FL</a:t>
            </a:r>
          </a:p>
        </p:txBody>
      </p:sp>
      <p:sp>
        <p:nvSpPr>
          <p:cNvPr id="146" name="Shape 146"/>
          <p:cNvSpPr/>
          <p:nvPr/>
        </p:nvSpPr>
        <p:spPr>
          <a:xfrm>
            <a:off y="4288905" x="898021"/>
            <a:ext cy="2274424" cx="341088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147" name="Shape 147"/>
          <p:cNvSpPr/>
          <p:nvPr/>
        </p:nvSpPr>
        <p:spPr>
          <a:xfrm>
            <a:off y="66675" x="4438650"/>
            <a:ext cy="1301425" cx="460057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148" name="Shape 148"/>
          <p:cNvSpPr/>
          <p:nvPr/>
        </p:nvSpPr>
        <p:spPr>
          <a:xfrm rot="-1470012">
            <a:off y="1703518" x="513872"/>
            <a:ext cy="1390974" cx="31613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lnSpc>
                <a:spcPct val="121428"/>
              </a:lnSpc>
              <a:spcBef>
                <a:spcPts val="14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sz="1800" lang="en-US">
                <a:solidFill>
                  <a:srgbClr val="FFFFFF"/>
                </a:solidFill>
              </a:rPr>
              <a:t>S et  ioof</a:t>
            </a:r>
          </a:p>
          <a:p>
            <a:pPr rtl="0" lvl="0">
              <a:lnSpc>
                <a:spcPct val="121428"/>
              </a:lnSpc>
              <a:spcBef>
                <a:spcPts val="14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sz="1800" lang="en-US">
                <a:solidFill>
                  <a:srgbClr val="FFFFFF"/>
                </a:solidFill>
              </a:rPr>
              <a:t>K     e In     f o </a:t>
            </a:r>
          </a:p>
          <a:p>
            <a:pPr rtl="0" lvl="0">
              <a:lnSpc>
                <a:spcPct val="121428"/>
              </a:lnSpc>
              <a:spcBef>
                <a:spcPts val="14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sz="1800" lang="en-US">
                <a:solidFill>
                  <a:srgbClr val="FFFFFF"/>
                </a:solidFill>
              </a:rPr>
              <a:t>b t  te L  O    T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49" name="Shape 149"/>
          <p:cNvSpPr/>
          <p:nvPr/>
        </p:nvSpPr>
        <p:spPr>
          <a:xfrm rot="449836">
            <a:off y="1992279" x="304327"/>
            <a:ext cy="1390694" cx="316142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lnSpc>
                <a:spcPct val="121428"/>
              </a:lnSpc>
              <a:spcBef>
                <a:spcPts val="14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sz="1800" lang="en-US">
                <a:solidFill>
                  <a:srgbClr val="FFFFFF"/>
                </a:solidFill>
              </a:rPr>
              <a:t>S el et  io n of </a:t>
            </a:r>
          </a:p>
          <a:p>
            <a:pPr rtl="0" lvl="0">
              <a:lnSpc>
                <a:spcPct val="121428"/>
              </a:lnSpc>
              <a:spcBef>
                <a:spcPts val="14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sz="1800" lang="en-US">
                <a:solidFill>
                  <a:srgbClr val="FFFF00"/>
                </a:solidFill>
              </a:rPr>
              <a:t>K     e y In     f o</a:t>
            </a:r>
            <a:r>
              <a:rPr b="1" sz="1800" lang="en-US">
                <a:solidFill>
                  <a:srgbClr val="FFFFFF"/>
                </a:solidFill>
              </a:rPr>
              <a:t> </a:t>
            </a:r>
          </a:p>
          <a:p>
            <a:pPr rtl="0" lvl="0">
              <a:lnSpc>
                <a:spcPct val="121428"/>
              </a:lnSpc>
              <a:spcBef>
                <a:spcPts val="14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sz="1800" lang="en-US">
                <a:solidFill>
                  <a:srgbClr val="FFFF00"/>
                </a:solidFill>
              </a:rPr>
              <a:t>ab ou he </a:t>
            </a:r>
            <a:r>
              <a:rPr b="1" sz="1800" lang="en-US">
                <a:solidFill>
                  <a:srgbClr val="0000FF"/>
                </a:solidFill>
              </a:rPr>
              <a:t>L     FT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50" name="Shape 150"/>
          <p:cNvSpPr txBox="1"/>
          <p:nvPr/>
        </p:nvSpPr>
        <p:spPr>
          <a:xfrm>
            <a:off y="106662" x="1059600"/>
            <a:ext cy="457200" cx="2483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200" lang="en-US">
                <a:latin typeface="Calibri"/>
                <a:ea typeface="Calibri"/>
                <a:cs typeface="Calibri"/>
                <a:sym typeface="Calibri"/>
              </a:rPr>
              <a:t>Customer Path # 9 : Executive 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4464475" x="4616025"/>
            <a:ext cy="872699" cx="35865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Pixeling our plans</a:t>
            </a:r>
          </a:p>
          <a:p>
            <a:pPr>
              <a:buNone/>
            </a:pPr>
            <a:r>
              <a:rPr sz="1800"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Aug 2013 MIX Community Selection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/>
          <p:nvPr/>
        </p:nvSpPr>
        <p:spPr>
          <a:xfrm>
            <a:off y="101025" x="1022175"/>
            <a:ext cy="6474074" cx="66801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3" name="Shape 363"/>
          <p:cNvSpPr/>
          <p:nvPr/>
        </p:nvSpPr>
        <p:spPr>
          <a:xfrm>
            <a:off y="101024" x="79675"/>
            <a:ext cy="928624" cx="1877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4" name="Shape 364"/>
          <p:cNvSpPr/>
          <p:nvPr/>
        </p:nvSpPr>
        <p:spPr>
          <a:xfrm>
            <a:off y="6303892" x="8381992"/>
            <a:ext cy="445072" cx="63648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65" name="Shape 365"/>
          <p:cNvSpPr txBox="1"/>
          <p:nvPr/>
        </p:nvSpPr>
        <p:spPr>
          <a:xfrm>
            <a:off y="2392525" x="6178925"/>
            <a:ext cy="545399" cx="1217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spcAft>
                <a:spcPts val="0"/>
              </a:spcAft>
              <a:buNone/>
            </a:pPr>
            <a:r>
              <a:rPr b="1" sz="1100"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Coaches</a:t>
            </a:r>
          </a:p>
          <a:p>
            <a:pPr rtl="0" lvl="0">
              <a:spcBef>
                <a:spcPts val="0"/>
              </a:spcBef>
              <a:spcAft>
                <a:spcPts val="0"/>
              </a:spcAft>
              <a:buNone/>
            </a:pPr>
            <a:r>
              <a:rPr b="1" sz="1100" lang="en-US">
                <a:latin typeface="verdana"/>
                <a:ea typeface="verdana"/>
                <a:cs typeface="verdana"/>
                <a:sym typeface="verdana"/>
              </a:rPr>
              <a:t>+</a:t>
            </a:r>
          </a:p>
          <a:p>
            <a:pPr rtl="0" lvl="0">
              <a:spcBef>
                <a:spcPts val="0"/>
              </a:spcBef>
              <a:spcAft>
                <a:spcPts val="0"/>
              </a:spcAft>
              <a:buNone/>
            </a:pPr>
            <a:r>
              <a:rPr b="1" sz="1100" lang="en-US">
                <a:latin typeface="verdana"/>
                <a:ea typeface="verdana"/>
                <a:cs typeface="verdana"/>
                <a:sym typeface="verdana"/>
              </a:rPr>
              <a:t>L3 Leaders</a:t>
            </a:r>
          </a:p>
          <a:p>
            <a:pPr rtl="0" lvl="0">
              <a:spcBef>
                <a:spcPts val="0"/>
              </a:spcBef>
              <a:spcAft>
                <a:spcPts val="0"/>
              </a:spcAft>
              <a:buNone/>
            </a:pPr>
            <a:r>
              <a:rPr sz="1111"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y="1947912" x="6026525"/>
            <a:ext cy="368400" cx="1217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Trainers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y="1029650" x="4888850"/>
            <a:ext cy="816900" cx="1877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b="1" sz="1905" lang="en-US">
                <a:solidFill>
                  <a:srgbClr val="6AA84F"/>
                </a:solidFill>
              </a:rPr>
              <a:t>12 000</a:t>
            </a:r>
            <a:r>
              <a:rPr b="1" sz="1111" lang="en-US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1349" lang="en-US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Trained</a:t>
            </a:r>
          </a:p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b="1" sz="1200" lang="en-US">
                <a:solidFill>
                  <a:srgbClr val="6AA84F"/>
                </a:solidFill>
              </a:rPr>
              <a:t> </a:t>
            </a:r>
          </a:p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AA84F"/>
                </a:solidFill>
              </a:rPr>
              <a:t>(+3000 resigned)</a:t>
            </a:r>
            <a:r>
              <a:rPr sz="1200" lang="en-US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y="4932025" x="4888855"/>
            <a:ext cy="674999" cx="3808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2 000 + Contributors</a:t>
            </a:r>
          </a:p>
          <a:p>
            <a:r>
              <a:t/>
            </a:r>
          </a:p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(including TCL+LOFT BP)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y="277222" x="1919512"/>
            <a:ext cy="545399" cx="55563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lvl="0">
              <a:spcBef>
                <a:spcPts val="0"/>
              </a:spcBef>
              <a:spcAft>
                <a:spcPts val="0"/>
              </a:spcAft>
              <a:buNone/>
            </a:pPr>
            <a:r>
              <a:rPr b="1" sz="190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LOFT COMMUNITY ENGAGEMENT DATA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y="1296322" x="765050"/>
            <a:ext cy="1096199" cx="2980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14 628 listed</a:t>
            </a:r>
          </a:p>
          <a:p>
            <a:pPr rtl="0" lvl="0">
              <a:spcBef>
                <a:spcPts val="0"/>
              </a:spcBef>
              <a:spcAft>
                <a:spcPts val="0"/>
              </a:spcAft>
              <a:buNone/>
            </a:pPr>
            <a:r>
              <a:rPr sz="1508" lang="en-US">
                <a:latin typeface="Verdana"/>
                <a:ea typeface="Verdana"/>
                <a:cs typeface="Verdana"/>
                <a:sym typeface="Verdana"/>
              </a:rPr>
              <a:t>LOFT </a:t>
            </a:r>
            <a:r>
              <a:rPr sz="1508" lang="en-US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508" lang="en-US">
                <a:latin typeface="Verdana"/>
                <a:ea typeface="Verdana"/>
                <a:cs typeface="Verdana"/>
                <a:sym typeface="Verdana"/>
              </a:rPr>
              <a:t>Extended Community </a:t>
            </a:r>
          </a:p>
          <a:p>
            <a:pPr rtl="0" lvl="0">
              <a:spcBef>
                <a:spcPts val="0"/>
              </a:spcBef>
              <a:spcAft>
                <a:spcPts val="0"/>
              </a:spcAft>
              <a:buNone/>
            </a:pPr>
            <a:r>
              <a:rPr b="1" sz="1905" lang="en-US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11 565</a:t>
            </a:r>
            <a:r>
              <a:rPr sz="1905" lang="en-US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r>
              <a:rPr sz="1000" lang="en-US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net of resigned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y="2015097" x="7692425"/>
            <a:ext cy="816900" cx="1217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b="1" sz="1800" lang="en-US">
                <a:solidFill>
                  <a:srgbClr val="CC0000"/>
                </a:solidFill>
              </a:rPr>
              <a:t>1200</a:t>
            </a:r>
            <a:r>
              <a:rPr b="0" sz="1800" lang="en-US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individuals</a:t>
            </a:r>
          </a:p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sz="1200" lang="en-US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net of resigned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y="6400800" x="6766560"/>
            <a:ext cy="368302" cx="1707344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sz="95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</a:t>
            </a:r>
            <a:r>
              <a:rPr sz="952" lang="en-US"/>
              <a:t>FL</a:t>
            </a:r>
            <a:r>
              <a:rPr sz="95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952" lang="en-US"/>
              <a:t>17</a:t>
            </a:r>
            <a:r>
              <a:rPr sz="95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952" lang="en-US"/>
              <a:t>jul  2</a:t>
            </a:r>
            <a:r>
              <a:rPr sz="95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sz="952" lang="en-US"/>
              <a:t>3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y="3116960" x="5134629"/>
            <a:ext cy="674999" cx="2252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1 000 "Activactors"</a:t>
            </a:r>
          </a:p>
          <a:p>
            <a:r>
              <a:t/>
            </a:r>
          </a:p>
          <a:p>
            <a:pPr algn="l" rtl="0"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(including TCL+LOFT BP)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/>
          <p:nvPr/>
        </p:nvSpPr>
        <p:spPr>
          <a:xfrm>
            <a:off y="2385025" x="4428225"/>
            <a:ext cy="3294299" cx="4715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79" name="Shape 379"/>
          <p:cNvSpPr txBox="1"/>
          <p:nvPr>
            <p:ph type="ctrTitle"/>
          </p:nvPr>
        </p:nvSpPr>
        <p:spPr>
          <a:xfrm>
            <a:off y="128824" x="2237875"/>
            <a:ext cy="468000" cx="6448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l" rtl="0" lvl="0">
              <a:buNone/>
            </a:pPr>
            <a:r>
              <a:rPr sz="2400" lang="en-US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</a:p>
          <a:p>
            <a:pPr algn="l" rtl="0" lvl="0">
              <a:buNone/>
            </a:pPr>
            <a:r>
              <a:rPr b="0" sz="1200" lang="en-US">
                <a:latin typeface="Calibri"/>
                <a:ea typeface="Calibri"/>
                <a:cs typeface="Calibri"/>
                <a:sym typeface="Calibri"/>
              </a:rPr>
              <a:t>Community Tracking</a:t>
            </a:r>
          </a:p>
          <a:p>
            <a:pPr algn="l" rtl="0" lvl="0">
              <a:buNone/>
            </a:pPr>
            <a:r>
              <a:rPr b="0" sz="12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Credits  for Comex LOFT </a:t>
            </a:r>
            <a:r>
              <a:rPr b="0" sz="12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 The Lines</a:t>
            </a:r>
          </a:p>
        </p:txBody>
      </p:sp>
      <p:sp>
        <p:nvSpPr>
          <p:cNvPr id="380" name="Shape 380"/>
          <p:cNvSpPr txBox="1"/>
          <p:nvPr>
            <p:ph idx="1" type="subTitle"/>
          </p:nvPr>
        </p:nvSpPr>
        <p:spPr>
          <a:xfrm>
            <a:off y="5171850" x="0"/>
            <a:ext cy="1413300" cx="1357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buNone/>
            </a:pPr>
            <a:r>
              <a:rPr b="1" sz="12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2013 Contributors</a:t>
            </a:r>
          </a:p>
          <a:p>
            <a:pPr algn="l" rtl="0" lvl="0">
              <a:buNone/>
            </a:pPr>
            <a:r>
              <a:rPr sz="10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Alphabetic order</a:t>
            </a:r>
          </a:p>
          <a:p>
            <a:r>
              <a:t/>
            </a:r>
          </a:p>
          <a:p>
            <a:pPr algn="l" rtl="0" lvl="0">
              <a:buNone/>
            </a:pPr>
            <a:r>
              <a:rPr sz="10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O.AINE</a:t>
            </a:r>
          </a:p>
          <a:p>
            <a:pPr algn="l" rtl="0" lvl="0">
              <a:buNone/>
            </a:pPr>
            <a:r>
              <a:rPr sz="10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C.AWAD</a:t>
            </a:r>
          </a:p>
          <a:p>
            <a:pPr algn="l" rtl="0" lvl="0">
              <a:buNone/>
            </a:pPr>
            <a:r>
              <a:rPr sz="10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F.LECONTE</a:t>
            </a:r>
          </a:p>
          <a:p>
            <a:pPr algn="l" rtl="0" lvl="0">
              <a:buNone/>
            </a:pPr>
            <a:r>
              <a:rPr sz="10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D.NOWINSKY</a:t>
            </a:r>
          </a:p>
          <a:p>
            <a:pPr algn="l" rtl="0" lvl="0">
              <a:buNone/>
            </a:pPr>
            <a:r>
              <a:rPr sz="10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Y SHEN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381" name="Shape 381"/>
          <p:cNvSpPr txBox="1"/>
          <p:nvPr/>
        </p:nvSpPr>
        <p:spPr>
          <a:xfrm>
            <a:off y="6332200" x="7164748"/>
            <a:ext cy="468000" cx="1863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en-US">
                <a:latin typeface="Verdana"/>
                <a:ea typeface="Verdana"/>
                <a:cs typeface="Verdana"/>
                <a:sym typeface="Verdana"/>
              </a:rPr>
              <a:t>Update 10 Aug 2013 FL</a:t>
            </a:r>
          </a:p>
        </p:txBody>
      </p:sp>
      <p:sp>
        <p:nvSpPr>
          <p:cNvPr id="382" name="Shape 382"/>
          <p:cNvSpPr/>
          <p:nvPr/>
        </p:nvSpPr>
        <p:spPr>
          <a:xfrm>
            <a:off y="62001" x="87076"/>
            <a:ext cy="807349" cx="1638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83" name="Shape 383"/>
          <p:cNvSpPr/>
          <p:nvPr/>
        </p:nvSpPr>
        <p:spPr>
          <a:xfrm>
            <a:off y="2874200" x="266275"/>
            <a:ext cy="1551650" cx="27704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384" name="Shape 384"/>
          <p:cNvSpPr/>
          <p:nvPr/>
        </p:nvSpPr>
        <p:spPr>
          <a:xfrm>
            <a:off y="4367000" x="1357200"/>
            <a:ext cy="1788199" cx="290667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385" name="Shape 385"/>
          <p:cNvSpPr/>
          <p:nvPr/>
        </p:nvSpPr>
        <p:spPr>
          <a:xfrm>
            <a:off y="5611025" x="1106249"/>
            <a:ext cy="1189175" cx="113162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386" name="Shape 386"/>
          <p:cNvSpPr/>
          <p:nvPr/>
        </p:nvSpPr>
        <p:spPr>
          <a:xfrm>
            <a:off y="596825" x="2438225"/>
            <a:ext cy="1788199" cx="634377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cxnSp>
        <p:nvCxnSpPr>
          <p:cNvPr id="387" name="Shape 387"/>
          <p:cNvCxnSpPr/>
          <p:nvPr/>
        </p:nvCxnSpPr>
        <p:spPr>
          <a:xfrm>
            <a:off y="5490675" x="6660050"/>
            <a:ext cy="0" cx="1210200"/>
          </a:xfrm>
          <a:prstGeom prst="straightConnector1">
            <a:avLst/>
          </a:prstGeom>
          <a:noFill/>
          <a:ln w="19050" cap="flat">
            <a:solidFill>
              <a:srgbClr val="6FA8DC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0" x="457200"/>
            <a:ext cy="8350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strike="noStrike" u="none" b="0" cap="none" baseline="0" sz="2600" lang="en-US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grpSp>
        <p:nvGrpSpPr>
          <p:cNvPr id="159" name="Shape 159"/>
          <p:cNvGrpSpPr/>
          <p:nvPr/>
        </p:nvGrpSpPr>
        <p:grpSpPr>
          <a:xfrm>
            <a:off y="1634967" x="2036801"/>
            <a:ext cy="754360" cx="4372806"/>
            <a:chOff y="0" x="0"/>
            <a:chExt cy="2147483647" cx="2147483646"/>
          </a:xfrm>
        </p:grpSpPr>
        <p:sp>
          <p:nvSpPr>
            <p:cNvPr id="160" name="Shape 160"/>
            <p:cNvSpPr txBox="1"/>
            <p:nvPr/>
          </p:nvSpPr>
          <p:spPr>
            <a:xfrm>
              <a:off y="0" x="0"/>
              <a:ext cy="2147483647" cx="4158356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cxnSp>
          <p:nvCxnSpPr>
            <p:cNvPr id="161" name="Shape 161"/>
            <p:cNvCxnSpPr/>
            <p:nvPr/>
          </p:nvCxnSpPr>
          <p:spPr>
            <a:xfrm>
              <a:off y="2147483488" x="742365"/>
              <a:ext cy="0" cx="2146741281"/>
            </a:xfrm>
            <a:prstGeom prst="straightConnector1">
              <a:avLst/>
            </a:prstGeom>
            <a:noFill/>
            <a:ln w="9525" cap="rnd">
              <a:solidFill>
                <a:schemeClr val="dk2"/>
              </a:solidFill>
              <a:prstDash val="solid"/>
              <a:miter/>
              <a:headEnd w="med" len="med" type="none"/>
              <a:tailEnd w="med" len="med" type="none"/>
            </a:ln>
          </p:spPr>
        </p:cxnSp>
      </p:grpSp>
      <p:sp>
        <p:nvSpPr>
          <p:cNvPr id="162" name="Shape 162"/>
          <p:cNvSpPr txBox="1"/>
          <p:nvPr/>
        </p:nvSpPr>
        <p:spPr>
          <a:xfrm>
            <a:off y="1819275" x="2219325"/>
            <a:ext cy="457200" cx="5121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z="2400" lang="en-US">
                <a:solidFill>
                  <a:schemeClr val="dk2"/>
                </a:solidFill>
              </a:rPr>
              <a:t>Learning Organization</a:t>
            </a:r>
            <a:r>
              <a:rPr lang="en-US">
                <a:solidFill>
                  <a:schemeClr val="dk2"/>
                </a:solidFill>
              </a:rPr>
              <a:t> </a:t>
            </a:r>
          </a:p>
        </p:txBody>
      </p:sp>
      <p:grpSp>
        <p:nvGrpSpPr>
          <p:cNvPr id="163" name="Shape 163"/>
          <p:cNvGrpSpPr/>
          <p:nvPr/>
        </p:nvGrpSpPr>
        <p:grpSpPr>
          <a:xfrm>
            <a:off y="2646129" x="2020980"/>
            <a:ext cy="754360" cx="5830408"/>
            <a:chOff y="0" x="0"/>
            <a:chExt cy="2147483647" cx="2147483646"/>
          </a:xfrm>
        </p:grpSpPr>
        <p:sp>
          <p:nvSpPr>
            <p:cNvPr id="164" name="Shape 164"/>
            <p:cNvSpPr txBox="1"/>
            <p:nvPr/>
          </p:nvSpPr>
          <p:spPr>
            <a:xfrm>
              <a:off y="447572180" x="57177258"/>
              <a:ext cy="1239429147" cx="2004912231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1200"/>
                </a:spcBef>
                <a:buSzPct val="25000"/>
                <a:buFont typeface="Arial"/>
                <a:buNone/>
              </a:pPr>
              <a:r>
                <a:rPr sz="2400" lang="en-US">
                  <a:solidFill>
                    <a:schemeClr val="accent1"/>
                  </a:solidFill>
                </a:rPr>
                <a:t>2013 data</a:t>
              </a:r>
            </a:p>
          </p:txBody>
        </p:sp>
        <p:grpSp>
          <p:nvGrpSpPr>
            <p:cNvPr id="165" name="Shape 165"/>
            <p:cNvGrpSpPr/>
            <p:nvPr/>
          </p:nvGrpSpPr>
          <p:grpSpPr>
            <a:xfrm>
              <a:off y="0" x="0"/>
              <a:ext cy="2147483647" cx="2147483646"/>
              <a:chOff y="0" x="0"/>
              <a:chExt cy="2147483647" cx="2147483646"/>
            </a:xfrm>
          </p:grpSpPr>
          <p:sp>
            <p:nvSpPr>
              <p:cNvPr id="166" name="Shape 166"/>
              <p:cNvSpPr txBox="1"/>
              <p:nvPr/>
            </p:nvSpPr>
            <p:spPr>
              <a:xfrm>
                <a:off y="0" x="0"/>
                <a:ext cy="2147483647" cx="415835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  <p:cxnSp>
            <p:nvCxnSpPr>
              <p:cNvPr id="167" name="Shape 167"/>
              <p:cNvCxnSpPr/>
              <p:nvPr/>
            </p:nvCxnSpPr>
            <p:spPr>
              <a:xfrm>
                <a:off y="2147483488" x="742365"/>
                <a:ext cy="0" cx="2146741281"/>
              </a:xfrm>
              <a:prstGeom prst="straightConnector1">
                <a:avLst/>
              </a:prstGeom>
              <a:noFill/>
              <a:ln w="9525" cap="rnd">
                <a:solidFill>
                  <a:srgbClr val="4D5258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</p:grpSp>
      </p:grpSp>
      <p:grpSp>
        <p:nvGrpSpPr>
          <p:cNvPr id="168" name="Shape 168"/>
          <p:cNvGrpSpPr/>
          <p:nvPr/>
        </p:nvGrpSpPr>
        <p:grpSpPr>
          <a:xfrm>
            <a:off y="3626241" x="2036803"/>
            <a:ext cy="754360" cx="4372806"/>
            <a:chOff y="0" x="0"/>
            <a:chExt cy="2147483647" cx="2147483646"/>
          </a:xfrm>
        </p:grpSpPr>
        <p:grpSp>
          <p:nvGrpSpPr>
            <p:cNvPr id="169" name="Shape 169"/>
            <p:cNvGrpSpPr/>
            <p:nvPr/>
          </p:nvGrpSpPr>
          <p:grpSpPr>
            <a:xfrm>
              <a:off y="0" x="0"/>
              <a:ext cy="2147483647" cx="2147483646"/>
              <a:chOff y="0" x="0"/>
              <a:chExt cy="2147483647" cx="2147483646"/>
            </a:xfrm>
          </p:grpSpPr>
          <p:sp>
            <p:nvSpPr>
              <p:cNvPr id="170" name="Shape 170"/>
              <p:cNvSpPr txBox="1"/>
              <p:nvPr/>
            </p:nvSpPr>
            <p:spPr>
              <a:xfrm>
                <a:off y="0" x="0"/>
                <a:ext cy="2147483647" cx="415835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  <p:cxnSp>
            <p:nvCxnSpPr>
              <p:cNvPr id="171" name="Shape 171"/>
              <p:cNvCxnSpPr/>
              <p:nvPr/>
            </p:nvCxnSpPr>
            <p:spPr>
              <a:xfrm>
                <a:off y="2147483488" x="742365"/>
                <a:ext cy="0" cx="2146741281"/>
              </a:xfrm>
              <a:prstGeom prst="straightConnector1">
                <a:avLst/>
              </a:prstGeom>
              <a:noFill/>
              <a:ln w="9525" cap="rnd">
                <a:solidFill>
                  <a:srgbClr val="4D5258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</p:grpSp>
        <p:sp>
          <p:nvSpPr>
            <p:cNvPr id="172" name="Shape 172"/>
            <p:cNvSpPr txBox="1"/>
            <p:nvPr/>
          </p:nvSpPr>
          <p:spPr>
            <a:xfrm>
              <a:off y="447572522" x="57177258"/>
              <a:ext cy="1239429147" cx="1891300166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grpSp>
        <p:nvGrpSpPr>
          <p:cNvPr id="173" name="Shape 173"/>
          <p:cNvGrpSpPr/>
          <p:nvPr/>
        </p:nvGrpSpPr>
        <p:grpSpPr>
          <a:xfrm>
            <a:off y="4606354" x="2036793"/>
            <a:ext cy="754360" cx="4372806"/>
            <a:chOff y="0" x="0"/>
            <a:chExt cy="2147483647" cx="2147483646"/>
          </a:xfrm>
        </p:grpSpPr>
        <p:grpSp>
          <p:nvGrpSpPr>
            <p:cNvPr id="174" name="Shape 174"/>
            <p:cNvGrpSpPr/>
            <p:nvPr/>
          </p:nvGrpSpPr>
          <p:grpSpPr>
            <a:xfrm>
              <a:off y="0" x="0"/>
              <a:ext cy="2147483647" cx="2147483646"/>
              <a:chOff y="0" x="0"/>
              <a:chExt cy="2147483647" cx="2147483646"/>
            </a:xfrm>
          </p:grpSpPr>
          <p:sp>
            <p:nvSpPr>
              <p:cNvPr id="175" name="Shape 175"/>
              <p:cNvSpPr txBox="1"/>
              <p:nvPr/>
            </p:nvSpPr>
            <p:spPr>
              <a:xfrm>
                <a:off y="0" x="0"/>
                <a:ext cy="2147483647" cx="415835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  <p:cxnSp>
            <p:nvCxnSpPr>
              <p:cNvPr id="176" name="Shape 176"/>
              <p:cNvCxnSpPr/>
              <p:nvPr/>
            </p:nvCxnSpPr>
            <p:spPr>
              <a:xfrm>
                <a:off y="2147483488" x="742365"/>
                <a:ext cy="0" cx="2146741281"/>
              </a:xfrm>
              <a:prstGeom prst="straightConnector1">
                <a:avLst/>
              </a:prstGeom>
              <a:noFill/>
              <a:ln w="9525" cap="rnd">
                <a:solidFill>
                  <a:srgbClr val="4D5258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</p:grpSp>
        <p:sp>
          <p:nvSpPr>
            <p:cNvPr id="177" name="Shape 177"/>
            <p:cNvSpPr txBox="1"/>
            <p:nvPr/>
          </p:nvSpPr>
          <p:spPr>
            <a:xfrm>
              <a:off y="447572863" x="57177258"/>
              <a:ext cy="1239429147" cx="1891300166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1200"/>
                </a:spcBef>
                <a:buSzPct val="25000"/>
                <a:buFont typeface="Arial"/>
                <a:buNone/>
              </a:pPr>
              <a:r>
                <a:rPr sz="2400" lang="en-US">
                  <a:solidFill>
                    <a:schemeClr val="accent1"/>
                  </a:solidFill>
                </a:rPr>
                <a:t>Innovation</a:t>
              </a:r>
            </a:p>
          </p:txBody>
        </p:sp>
      </p:grpSp>
      <p:sp>
        <p:nvSpPr>
          <p:cNvPr id="178" name="Shape 178"/>
          <p:cNvSpPr txBox="1"/>
          <p:nvPr/>
        </p:nvSpPr>
        <p:spPr>
          <a:xfrm>
            <a:off y="6507162" x="349250"/>
            <a:ext cy="244474" cx="2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y="6507162" x="306387"/>
            <a:ext cy="244474" cx="3397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y="6507125" x="0"/>
            <a:ext cy="305400" cx="1256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800" lang="en-US"/>
              <a:t>Update FL  11 Jul 2013 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y="3914762" x="2219325"/>
            <a:ext cy="544200" cx="2992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2400" lang="en-US">
                <a:solidFill>
                  <a:schemeClr val="accent1"/>
                </a:solidFill>
              </a:rPr>
              <a:t>Road  Map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122225" x="2143200"/>
            <a:ext cy="1062600" cx="5867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sz="24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sz="2400" lang="en-US">
                <a:latin typeface="Calibri"/>
                <a:ea typeface="Calibri"/>
                <a:cs typeface="Calibri"/>
                <a:sym typeface="Calibri"/>
              </a:rPr>
              <a:t> &amp; ACTION MODE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1798625" x="37075"/>
            <a:ext cy="3941099" cx="6664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buClr>
                <a:srgbClr val="0000FF"/>
              </a:buClr>
              <a:buSzPct val="129629"/>
              <a:buFont typeface="Arial"/>
              <a:buChar char="•"/>
            </a:pPr>
            <a:r>
              <a:rPr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Company 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scaling up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50,000 to 100,000 associates</a:t>
            </a:r>
          </a:p>
          <a:p>
            <a:pPr rtl="0" lvl="0" indent="-317500" marL="457200">
              <a:buClr>
                <a:srgbClr val="0000FF"/>
              </a:buClr>
              <a:buSzPct val="129629"/>
              <a:buFont typeface="Arial"/>
              <a:buChar char="•"/>
            </a:pPr>
            <a:r>
              <a:rPr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Acceleration of technos 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partners and new processes</a:t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317500" marL="457200">
              <a:buClr>
                <a:schemeClr val="dk1"/>
              </a:buClr>
              <a:buSzPct val="129629"/>
              <a:buFont typeface="Arial"/>
              <a:buChar char="•"/>
            </a:pP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LOFT is an</a:t>
            </a:r>
            <a:r>
              <a:rPr b="1"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innovative eco-system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</a:p>
          <a:p>
            <a:pPr rtl="0" lvl="1" indent="-317500" marL="914400">
              <a:buClr>
                <a:srgbClr val="000000"/>
              </a:buClr>
              <a:buSzPct val="77777"/>
              <a:buFont typeface="Courier New"/>
              <a:buChar char="o"/>
            </a:pP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100% communities driven</a:t>
            </a:r>
          </a:p>
          <a:p>
            <a:pPr rtl="0" lvl="1" indent="-317500" marL="914400">
              <a:buClr>
                <a:srgbClr val="000000"/>
              </a:buClr>
              <a:buSzPct val="77777"/>
              <a:buFont typeface="Courier New"/>
              <a:buChar char="o"/>
            </a:pP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Fueled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true </a:t>
            </a:r>
            <a:r>
              <a:rPr sz="18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collaborative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processes</a:t>
            </a:r>
          </a:p>
          <a:p>
            <a:pPr rtl="0" lvl="1" indent="-317500" marL="914400">
              <a:buClr>
                <a:srgbClr val="000000"/>
              </a:buClr>
              <a:buSzPct val="77777"/>
              <a:buFont typeface="Courier New"/>
              <a:buChar char="o"/>
            </a:pP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Powered with passion of </a:t>
            </a:r>
            <a:r>
              <a:rPr sz="18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2,000+ contributors</a:t>
            </a:r>
          </a:p>
          <a:p>
            <a:pPr rtl="0" lvl="1" indent="-317500" marL="914400">
              <a:buClr>
                <a:srgbClr val="000000"/>
              </a:buClr>
              <a:buSzPct val="77777"/>
              <a:buFont typeface="Courier New"/>
              <a:buChar char="o"/>
            </a:pP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Promoting 350+  paths (group dynamic catalog)</a:t>
            </a:r>
          </a:p>
          <a:p>
            <a:pPr rtl="0" lvl="1" indent="-317500" marL="914400">
              <a:buClr>
                <a:srgbClr val="000000"/>
              </a:buClr>
              <a:buSzPct val="77777"/>
              <a:buFont typeface="Courier New"/>
              <a:buChar char="o"/>
            </a:pP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Moving lines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around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Know-How</a:t>
            </a:r>
          </a:p>
          <a:p>
            <a:r>
              <a:t/>
            </a:r>
          </a:p>
          <a:p>
            <a:pPr rtl="0" lvl="0" indent="-317500" marL="457200">
              <a:buClr>
                <a:schemeClr val="dk1"/>
              </a:buClr>
              <a:buSzPct val="129629"/>
              <a:buFont typeface="Arial"/>
              <a:buChar char="•"/>
            </a:pP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Co-Operative  intelligence + expertise are new actions</a:t>
            </a:r>
          </a:p>
          <a:p>
            <a:pPr rtl="0" lvl="1" indent="-317500" marL="914400">
              <a:buClr>
                <a:srgbClr val="000000"/>
              </a:buClr>
              <a:buSzPct val="77777"/>
              <a:buFont typeface="Courier New"/>
              <a:buChar char="o"/>
            </a:pP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mbitious but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smart move  because of our </a:t>
            </a: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culture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rtl="0" lvl="0">
              <a:buNone/>
            </a:pP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rtl="0" lvl="0">
              <a:buNone/>
            </a:pP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.....LOFT Business operating since   2007.</a:t>
            </a:r>
          </a:p>
          <a:p>
            <a:pPr rtl="0" lvl="0">
              <a:buNone/>
            </a:pPr>
            <a:r>
              <a:rPr sz="1800"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Innovating upon transmission genes dated from 1849.... </a:t>
            </a:r>
          </a:p>
          <a:p>
            <a:r>
              <a:t/>
            </a:r>
          </a:p>
        </p:txBody>
      </p:sp>
      <p:sp>
        <p:nvSpPr>
          <p:cNvPr id="190" name="Shape 190"/>
          <p:cNvSpPr/>
          <p:nvPr/>
        </p:nvSpPr>
        <p:spPr>
          <a:xfrm>
            <a:off y="-9525" x="37075"/>
            <a:ext cy="1348574" cx="28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1" name="Shape 191"/>
          <p:cNvSpPr txBox="1"/>
          <p:nvPr/>
        </p:nvSpPr>
        <p:spPr>
          <a:xfrm>
            <a:off y="6408400" x="7033879"/>
            <a:ext cy="450299" cx="2021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sz="1000" lang="en-US">
                <a:latin typeface="Verdana"/>
                <a:ea typeface="Verdana"/>
                <a:cs typeface="Verdana"/>
                <a:sym typeface="Verdana"/>
              </a:rPr>
              <a:t>Update 14 Jul 2013 FL</a:t>
            </a:r>
          </a:p>
        </p:txBody>
      </p:sp>
      <p:sp>
        <p:nvSpPr>
          <p:cNvPr id="192" name="Shape 192"/>
          <p:cNvSpPr/>
          <p:nvPr/>
        </p:nvSpPr>
        <p:spPr>
          <a:xfrm>
            <a:off y="1838574" x="6701175"/>
            <a:ext cy="3549199" cx="2354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97" name="Shape 197"/>
          <p:cNvGrpSpPr/>
          <p:nvPr/>
        </p:nvGrpSpPr>
        <p:grpSpPr>
          <a:xfrm>
            <a:off y="671733" x="3598684"/>
            <a:ext cy="1350745" cx="1618880"/>
            <a:chOff y="1450975" x="5297484"/>
            <a:chExt cy="1189036" cx="1339799"/>
          </a:xfrm>
        </p:grpSpPr>
        <p:sp>
          <p:nvSpPr>
            <p:cNvPr id="198" name="Shape 198"/>
            <p:cNvSpPr/>
            <p:nvPr/>
          </p:nvSpPr>
          <p:spPr>
            <a:xfrm>
              <a:off y="1450975" x="5377800"/>
              <a:ext cy="1189036" cx="119538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99" name="Shape 199"/>
            <p:cNvSpPr txBox="1"/>
            <p:nvPr/>
          </p:nvSpPr>
          <p:spPr>
            <a:xfrm>
              <a:off y="1643061" x="5297484"/>
              <a:ext cy="763500" cx="1339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buSzPct val="25000"/>
                <a:buFont typeface="Arial"/>
                <a:buNone/>
              </a:pPr>
              <a:r>
                <a:rPr b="1" lang="en-US">
                  <a:latin typeface="Calibri"/>
                  <a:ea typeface="Calibri"/>
                  <a:cs typeface="Calibri"/>
                  <a:sym typeface="Calibri"/>
                </a:rPr>
                <a:t>2,000+</a:t>
              </a:r>
            </a:p>
            <a:p>
              <a:pPr algn="ctr" rtl="0" lvl="0" marR="0" indent="0" marL="0">
                <a:buSzPct val="25000"/>
                <a:buFont typeface="Arial"/>
                <a:buNone/>
              </a:pPr>
              <a:r>
                <a:rPr b="1" lang="en-US">
                  <a:latin typeface="Calibri"/>
                  <a:ea typeface="Calibri"/>
                  <a:cs typeface="Calibri"/>
                  <a:sym typeface="Calibri"/>
                </a:rPr>
                <a:t>Contributors</a:t>
              </a:r>
            </a:p>
          </p:txBody>
        </p:sp>
      </p:grpSp>
      <p:sp>
        <p:nvSpPr>
          <p:cNvPr id="200" name="Shape 200"/>
          <p:cNvSpPr txBox="1"/>
          <p:nvPr>
            <p:ph type="title"/>
          </p:nvPr>
        </p:nvSpPr>
        <p:spPr>
          <a:xfrm>
            <a:off y="0" x="457200"/>
            <a:ext cy="876599" cx="3838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2013 Data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y="6507162" x="349250"/>
            <a:ext cy="244474" cx="2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grpSp>
        <p:nvGrpSpPr>
          <p:cNvPr id="202" name="Shape 202"/>
          <p:cNvGrpSpPr/>
          <p:nvPr/>
        </p:nvGrpSpPr>
        <p:grpSpPr>
          <a:xfrm>
            <a:off y="738488" x="6736125"/>
            <a:ext cy="1372267" cx="1476424"/>
            <a:chOff y="1450975" x="6669086"/>
            <a:chExt cy="1189036" cx="1200150"/>
          </a:xfrm>
        </p:grpSpPr>
        <p:sp>
          <p:nvSpPr>
            <p:cNvPr id="203" name="Shape 203"/>
            <p:cNvSpPr/>
            <p:nvPr/>
          </p:nvSpPr>
          <p:spPr>
            <a:xfrm>
              <a:off y="1450975" x="6669086"/>
              <a:ext cy="1189036" cx="120015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4" name="Shape 204"/>
            <p:cNvSpPr txBox="1"/>
            <p:nvPr/>
          </p:nvSpPr>
          <p:spPr>
            <a:xfrm>
              <a:off y="1577036" x="6791198"/>
              <a:ext cy="763500" cx="10478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buSzPct val="25000"/>
                <a:buFont typeface="Arial"/>
                <a:buNone/>
              </a:pPr>
              <a:r>
                <a:rPr b="1" lang="en-US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15,000</a:t>
              </a:r>
              <a:r>
                <a:rPr b="1" sz="1200" lang="en-US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US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Certified</a:t>
              </a:r>
            </a:p>
            <a:p>
              <a:pPr algn="ctr" rtl="0" lvl="0" marR="0" indent="0" marL="0">
                <a:buSzPct val="25000"/>
                <a:buFont typeface="Arial"/>
                <a:buNone/>
              </a:pPr>
              <a:r>
                <a:rPr b="1" lang="en-US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Associates</a:t>
              </a:r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y="1261215" x="712290"/>
            <a:ext cy="1005813" cx="1430929"/>
            <a:chOff y="0" x="0"/>
            <a:chExt cy="2147483647" cx="2147483647"/>
          </a:xfrm>
        </p:grpSpPr>
        <p:sp>
          <p:nvSpPr>
            <p:cNvPr id="206" name="Shape 206"/>
            <p:cNvSpPr txBox="1"/>
            <p:nvPr/>
          </p:nvSpPr>
          <p:spPr>
            <a:xfrm>
              <a:off y="0" x="0"/>
              <a:ext cy="2147483647" cx="2330592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cxnSp>
          <p:nvCxnSpPr>
            <p:cNvPr id="207" name="Shape 207"/>
            <p:cNvCxnSpPr/>
            <p:nvPr/>
          </p:nvCxnSpPr>
          <p:spPr>
            <a:xfrm>
              <a:off y="2147483488" x="4161760"/>
              <a:ext cy="0" cx="2143321886"/>
            </a:xfrm>
            <a:prstGeom prst="straightConnector1">
              <a:avLst/>
            </a:prstGeom>
            <a:noFill/>
            <a:ln w="9525" cap="rnd">
              <a:solidFill>
                <a:schemeClr val="dk2"/>
              </a:solidFill>
              <a:prstDash val="solid"/>
              <a:miter/>
              <a:headEnd w="med" len="med" type="none"/>
              <a:tailEnd w="med" len="med" type="none"/>
            </a:ln>
          </p:spPr>
        </p:cxnSp>
      </p:grpSp>
      <p:sp>
        <p:nvSpPr>
          <p:cNvPr id="208" name="Shape 208"/>
          <p:cNvSpPr txBox="1"/>
          <p:nvPr/>
        </p:nvSpPr>
        <p:spPr>
          <a:xfrm>
            <a:off y="1514712" x="927150"/>
            <a:ext cy="457200" cx="22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z="2400" lang="en-US">
                <a:solidFill>
                  <a:schemeClr val="dk2"/>
                </a:solidFill>
              </a:rPr>
              <a:t>Spread</a:t>
            </a:r>
          </a:p>
        </p:txBody>
      </p:sp>
      <p:sp>
        <p:nvSpPr>
          <p:cNvPr id="209" name="Shape 209"/>
          <p:cNvSpPr/>
          <p:nvPr/>
        </p:nvSpPr>
        <p:spPr>
          <a:xfrm>
            <a:off y="2881725" x="1253000"/>
            <a:ext cy="504370" cx="4636030"/>
          </a:xfrm>
          <a:custGeom>
            <a:pathLst>
              <a:path w="2554287" extrusionOk="0" h="118536">
                <a:moveTo>
                  <a:pt y="0" x="59268"/>
                </a:moveTo>
                <a:lnTo>
                  <a:pt y="0" x="2495019"/>
                </a:lnTo>
                <a:lnTo>
                  <a:pt y="0" x="2435751"/>
                </a:lnTo>
                <a:lnTo>
                  <a:pt y="118536" x="2554287"/>
                </a:lnTo>
                <a:lnTo>
                  <a:pt y="0" x="2495019"/>
                </a:lnTo>
                <a:close/>
              </a:path>
            </a:pathLst>
          </a:custGeom>
          <a:solidFill>
            <a:schemeClr val="lt1"/>
          </a:solidFill>
          <a:ln w="9525" cap="rnd">
            <a:solidFill>
              <a:schemeClr val="dk2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0" rIns="0" lIns="36000" tIns="360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b="1" sz="1600" lang="en-US">
                <a:solidFill>
                  <a:schemeClr val="accent1"/>
                </a:solidFill>
              </a:rPr>
              <a:t>A global community</a:t>
            </a:r>
            <a:r>
              <a:rPr strike="noStrike" u="none" b="1" cap="none" baseline="0" sz="1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>
                <a:solidFill>
                  <a:schemeClr val="dk2"/>
                </a:solidFill>
              </a:rPr>
              <a:t>engaged in Knowledge</a:t>
            </a:r>
            <a:r>
              <a:rPr b="1" lang="en-US">
                <a:solidFill>
                  <a:srgbClr val="E69138"/>
                </a:solidFill>
              </a:rPr>
              <a:t> 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b="1" lang="en-US">
                <a:solidFill>
                  <a:srgbClr val="E69138"/>
                </a:solidFill>
              </a:rPr>
              <a:t>Scale Up</a:t>
            </a:r>
          </a:p>
        </p:txBody>
      </p:sp>
      <p:sp>
        <p:nvSpPr>
          <p:cNvPr id="210" name="Shape 210"/>
          <p:cNvSpPr/>
          <p:nvPr/>
        </p:nvSpPr>
        <p:spPr>
          <a:xfrm>
            <a:off y="2077725" x="4371895"/>
            <a:ext cy="288000" cx="2364300"/>
          </a:xfrm>
          <a:prstGeom prst="rect">
            <a:avLst/>
          </a:prstGeom>
          <a:noFill/>
          <a:ln>
            <a:noFill/>
          </a:ln>
        </p:spPr>
        <p:txBody>
          <a:bodyPr bIns="36000" rIns="0" lIns="0" tIns="360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1800" lang="en-US">
                <a:solidFill>
                  <a:srgbClr val="008AC9"/>
                </a:solidFill>
                <a:latin typeface="Calibri"/>
                <a:ea typeface="Calibri"/>
                <a:cs typeface="Calibri"/>
                <a:sym typeface="Calibri"/>
              </a:rPr>
              <a:t>Community Roles</a:t>
            </a:r>
          </a:p>
        </p:txBody>
      </p:sp>
      <p:cxnSp>
        <p:nvCxnSpPr>
          <p:cNvPr id="211" name="Shape 211"/>
          <p:cNvCxnSpPr/>
          <p:nvPr/>
        </p:nvCxnSpPr>
        <p:spPr>
          <a:xfrm>
            <a:off y="4262125" x="5890575"/>
            <a:ext cy="1767300" cx="33900"/>
          </a:xfrm>
          <a:prstGeom prst="straightConnector1">
            <a:avLst/>
          </a:prstGeom>
          <a:noFill/>
          <a:ln w="9525" cap="rnd">
            <a:solidFill>
              <a:schemeClr val="accent1"/>
            </a:solidFill>
            <a:prstDash val="solid"/>
            <a:miter/>
            <a:headEnd w="med" len="med" type="none"/>
            <a:tailEnd w="med" len="med" type="triangle"/>
          </a:ln>
        </p:spPr>
      </p:cxnSp>
      <p:sp>
        <p:nvSpPr>
          <p:cNvPr id="212" name="Shape 212"/>
          <p:cNvSpPr txBox="1"/>
          <p:nvPr>
            <p:ph idx="12" type="sldNum"/>
          </p:nvPr>
        </p:nvSpPr>
        <p:spPr>
          <a:xfrm>
            <a:off y="6507162" x="306387"/>
            <a:ext cy="244474" cx="3397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y="726975" x="5217574"/>
            <a:ext cy="1350750" cx="1502349"/>
            <a:chOff y="1450986" x="3899226"/>
            <a:chExt cy="1257330" cx="1268876"/>
          </a:xfrm>
        </p:grpSpPr>
        <p:sp>
          <p:nvSpPr>
            <p:cNvPr id="214" name="Shape 214"/>
            <p:cNvSpPr/>
            <p:nvPr/>
          </p:nvSpPr>
          <p:spPr>
            <a:xfrm>
              <a:off y="1450986" x="3899226"/>
              <a:ext cy="1257330" cx="1268876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  <p:sp>
          <p:nvSpPr>
            <p:cNvPr id="215" name="Shape 215"/>
            <p:cNvSpPr txBox="1"/>
            <p:nvPr/>
          </p:nvSpPr>
          <p:spPr>
            <a:xfrm>
              <a:off y="1687732" x="3899230"/>
              <a:ext cy="763500" cx="10430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buSzPct val="25000"/>
                <a:buFont typeface="Arial"/>
                <a:buNone/>
              </a:pPr>
              <a:r>
                <a:rPr b="1" lang="en-US">
                  <a:latin typeface="Calibri"/>
                  <a:ea typeface="Calibri"/>
                  <a:cs typeface="Calibri"/>
                  <a:sym typeface="Calibri"/>
                </a:rPr>
                <a:t>1,200</a:t>
              </a:r>
            </a:p>
            <a:p>
              <a:pPr algn="ctr" rtl="0" lvl="0" marR="0" indent="0" marL="0">
                <a:buSzPct val="25000"/>
                <a:buFont typeface="Arial"/>
                <a:buNone/>
              </a:pPr>
              <a:r>
                <a:rPr b="1" sz="1800" lang="en-US">
                  <a:latin typeface="Calibri"/>
                  <a:ea typeface="Calibri"/>
                  <a:cs typeface="Calibri"/>
                  <a:sym typeface="Calibri"/>
                </a:rPr>
                <a:t>Trainers</a:t>
              </a:r>
            </a:p>
            <a:p>
              <a:pPr algn="ctr" rtl="0" lvl="0" marR="0" indent="0" marL="0">
                <a:buSzPct val="25000"/>
                <a:buFont typeface="Arial"/>
                <a:buNone/>
              </a:pPr>
              <a:r>
                <a:rPr b="1" sz="1000" lang="en-US">
                  <a:latin typeface="Calibri"/>
                  <a:ea typeface="Calibri"/>
                  <a:cs typeface="Calibri"/>
                  <a:sym typeface="Calibri"/>
                </a:rPr>
                <a:t>&amp; Coaches</a:t>
              </a:r>
            </a:p>
          </p:txBody>
        </p:sp>
      </p:grpSp>
      <p:sp>
        <p:nvSpPr>
          <p:cNvPr id="216" name="Shape 216"/>
          <p:cNvSpPr txBox="1"/>
          <p:nvPr/>
        </p:nvSpPr>
        <p:spPr>
          <a:xfrm>
            <a:off y="6507125" x="0"/>
            <a:ext cy="305400" cx="1256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800" lang="en-US">
                <a:latin typeface="Calibri"/>
                <a:ea typeface="Calibri"/>
                <a:cs typeface="Calibri"/>
                <a:sym typeface="Calibri"/>
              </a:rPr>
              <a:t>Update FL 17 Jul 2013 </a:t>
            </a:r>
          </a:p>
        </p:txBody>
      </p:sp>
      <p:sp>
        <p:nvSpPr>
          <p:cNvPr id="217" name="Shape 217"/>
          <p:cNvSpPr/>
          <p:nvPr/>
        </p:nvSpPr>
        <p:spPr>
          <a:xfrm>
            <a:off y="3639800" x="349250"/>
            <a:ext cy="1445550" cx="535512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18" name="Shape 218"/>
          <p:cNvSpPr/>
          <p:nvPr/>
        </p:nvSpPr>
        <p:spPr>
          <a:xfrm>
            <a:off y="3005750" x="5970675"/>
            <a:ext cy="2883900" cx="3037500"/>
          </a:xfrm>
          <a:prstGeom prst="rect">
            <a:avLst/>
          </a:prstGeom>
          <a:noFill/>
          <a:ln>
            <a:noFill/>
          </a:ln>
        </p:spPr>
        <p:txBody>
          <a:bodyPr bIns="0" rIns="36000" lIns="3600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>
                <a:solidFill>
                  <a:srgbClr val="008AC9"/>
                </a:solidFill>
              </a:rPr>
              <a:t>Initiatives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800" lang="en-US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LOFT Training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800" lang="en-US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LOFT Best Practices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800" lang="en-US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Digital Troubleshooters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800" lang="en-US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Global Training Catalog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800" lang="en-US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Experts Locator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200" lang="en-US" i="1">
                <a:latin typeface="Calibri"/>
                <a:ea typeface="Calibri"/>
                <a:cs typeface="Calibri"/>
                <a:sym typeface="Calibri"/>
              </a:rPr>
              <a:t>+ inspiration and co-operation for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200"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LOFT Co-Development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200" lang="en-US" i="1">
                <a:latin typeface="Calibri"/>
                <a:ea typeface="Calibri"/>
                <a:cs typeface="Calibri"/>
                <a:sym typeface="Calibri"/>
              </a:rPr>
              <a:t>Voices of Talents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200"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 Intel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200" lang="en-US" i="1">
                <a:latin typeface="Calibri"/>
                <a:ea typeface="Calibri"/>
                <a:cs typeface="Calibri"/>
                <a:sym typeface="Calibri"/>
              </a:rPr>
              <a:t>Technical Breakfasts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200" lang="en-US" i="1">
                <a:latin typeface="Calibri"/>
                <a:ea typeface="Calibri"/>
                <a:cs typeface="Calibri"/>
                <a:sym typeface="Calibri"/>
              </a:rPr>
              <a:t>Essi</a:t>
            </a:r>
            <a:r>
              <a:rPr sz="1200"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edia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200" lang="en-US" i="1">
                <a:latin typeface="Calibri"/>
                <a:ea typeface="Calibri"/>
                <a:cs typeface="Calibri"/>
                <a:sym typeface="Calibri"/>
              </a:rPr>
              <a:t>.                    ....</a:t>
            </a:r>
            <a:r>
              <a:rPr sz="1200"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powered by LOFT </a:t>
            </a:r>
            <a:r>
              <a:rPr lang="en-US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.....</a:t>
            </a:r>
          </a:p>
          <a:p>
            <a:r>
              <a:t/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y="568719" x="5965256"/>
            <a:ext cy="595851" cx="787460"/>
            <a:chOff y="1450985" x="4390020"/>
            <a:chExt cy="763520" cx="818481"/>
          </a:xfrm>
        </p:grpSpPr>
        <p:sp>
          <p:nvSpPr>
            <p:cNvPr id="220" name="Shape 220"/>
            <p:cNvSpPr/>
            <p:nvPr/>
          </p:nvSpPr>
          <p:spPr>
            <a:xfrm>
              <a:off y="1450985" x="4390020"/>
              <a:ext cy="763520" cx="77808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  <p:sp>
          <p:nvSpPr>
            <p:cNvPr id="221" name="Shape 221"/>
            <p:cNvSpPr txBox="1"/>
            <p:nvPr/>
          </p:nvSpPr>
          <p:spPr>
            <a:xfrm>
              <a:off y="1605924" x="4445301"/>
              <a:ext cy="539100" cx="76320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buSzPct val="25000"/>
                <a:buFont typeface="Arial"/>
                <a:buNone/>
              </a:pPr>
              <a:r>
                <a:rPr b="1" sz="1100" lang="en-US">
                  <a:latin typeface="Calibri"/>
                  <a:ea typeface="Calibri"/>
                  <a:cs typeface="Calibri"/>
                  <a:sym typeface="Calibri"/>
                </a:rPr>
                <a:t>165</a:t>
              </a:r>
            </a:p>
            <a:p>
              <a:pPr algn="ctr" rtl="0" lvl="0" marR="0" indent="0" marL="0">
                <a:buSzPct val="25000"/>
                <a:buFont typeface="Arial"/>
                <a:buNone/>
              </a:pPr>
              <a:r>
                <a:rPr b="1" sz="1100" lang="en-US">
                  <a:latin typeface="Calibri"/>
                  <a:ea typeface="Calibri"/>
                  <a:cs typeface="Calibri"/>
                  <a:sym typeface="Calibri"/>
                </a:rPr>
                <a:t>entities</a:t>
              </a:r>
            </a:p>
            <a:p>
              <a:r>
                <a:t/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28" name="Shape 228"/>
          <p:cNvCxnSpPr/>
          <p:nvPr/>
        </p:nvCxnSpPr>
        <p:spPr>
          <a:xfrm rot="10800000" flipH="1">
            <a:off y="1143025" x="468312"/>
            <a:ext cy="5165699" cx="3299"/>
          </a:xfrm>
          <a:prstGeom prst="straightConnector1">
            <a:avLst/>
          </a:prstGeom>
          <a:noFill/>
          <a:ln w="38100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229" name="Shape 229"/>
          <p:cNvCxnSpPr/>
          <p:nvPr/>
        </p:nvCxnSpPr>
        <p:spPr>
          <a:xfrm>
            <a:off y="6308725" x="468312"/>
            <a:ext cy="0" cx="7380286"/>
          </a:xfrm>
          <a:prstGeom prst="straightConnector1">
            <a:avLst/>
          </a:prstGeom>
          <a:noFill/>
          <a:ln w="38100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sp>
        <p:nvSpPr>
          <p:cNvPr id="230" name="Shape 230"/>
          <p:cNvSpPr txBox="1"/>
          <p:nvPr/>
        </p:nvSpPr>
        <p:spPr>
          <a:xfrm>
            <a:off y="5041831" x="1392450"/>
            <a:ext cy="812100" cx="46194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24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up to Techs &amp; Engineers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24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Expertise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31" name="Shape 231"/>
          <p:cNvSpPr txBox="1"/>
          <p:nvPr/>
        </p:nvSpPr>
        <p:spPr>
          <a:xfrm rot="-5400000">
            <a:off y="5100760" x="-349423"/>
            <a:ext cy="366599" cx="10844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Deliver</a:t>
            </a:r>
          </a:p>
        </p:txBody>
      </p:sp>
      <p:sp>
        <p:nvSpPr>
          <p:cNvPr id="232" name="Shape 232"/>
          <p:cNvSpPr txBox="1"/>
          <p:nvPr/>
        </p:nvSpPr>
        <p:spPr>
          <a:xfrm rot="-5400000">
            <a:off y="1550046" x="-407425"/>
            <a:ext cy="366599" cx="11910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1800" lang="en-US">
                <a:solidFill>
                  <a:srgbClr val="0033CC"/>
                </a:solidFill>
              </a:rPr>
              <a:t>Innovate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y="6455575" x="4225925"/>
            <a:ext cy="366599" cx="6921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sz="1800" lang="en-US">
                <a:solidFill>
                  <a:schemeClr val="dk1"/>
                </a:solidFill>
              </a:rPr>
              <a:t>4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y="1448125" x="5894125"/>
            <a:ext cy="946200" cx="34404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DREAM</a:t>
            </a: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"Co-Operative Intelligence"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Lead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y="2807200" x="3106900"/>
            <a:ext cy="518999" cx="14555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DARE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y="4675225" x="1398675"/>
            <a:ext cy="518999" cx="7890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y="3215125" x="3106900"/>
            <a:ext cy="946200" cx="53388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2400" lang="en-U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strike="noStrike" u="none" b="1" cap="none" baseline="0" sz="2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nspire</a:t>
            </a:r>
            <a:r>
              <a:rPr sz="2400" lang="en-US">
                <a:solidFill>
                  <a:schemeClr val="dk1"/>
                </a:solidFill>
              </a:rPr>
              <a:t> </a:t>
            </a:r>
            <a:r>
              <a:rPr strike="noStrike" u="none" b="1" cap="none" baseline="0" sz="2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 community </a:t>
            </a:r>
            <a:r>
              <a:rPr sz="1800" lang="en-U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around</a:t>
            </a:r>
            <a:r>
              <a:rPr strike="noStrike" u="none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2400" lang="en-US"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strike="noStrike" u="none" b="1" cap="none" baseline="0" sz="2400" lang="en-US" i="0">
                <a:latin typeface="Calibri"/>
                <a:ea typeface="Calibri"/>
                <a:cs typeface="Calibri"/>
                <a:sym typeface="Calibri"/>
              </a:rPr>
              <a:t>  and Know-H</a:t>
            </a:r>
            <a:r>
              <a:rPr b="1" sz="2400" lang="en-US">
                <a:latin typeface="Calibri"/>
                <a:ea typeface="Calibri"/>
                <a:cs typeface="Calibri"/>
                <a:sym typeface="Calibri"/>
              </a:rPr>
              <a:t>ow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2400" lang="en-US">
                <a:latin typeface="Calibri"/>
                <a:ea typeface="Calibri"/>
                <a:cs typeface="Calibri"/>
                <a:sym typeface="Calibri"/>
              </a:rPr>
              <a:t>Assets </a:t>
            </a:r>
          </a:p>
          <a:p>
            <a:r>
              <a:t/>
            </a:r>
          </a:p>
        </p:txBody>
      </p:sp>
      <p:cxnSp>
        <p:nvCxnSpPr>
          <p:cNvPr id="238" name="Shape 238"/>
          <p:cNvCxnSpPr/>
          <p:nvPr/>
        </p:nvCxnSpPr>
        <p:spPr>
          <a:xfrm>
            <a:off y="6165849" x="3348037"/>
            <a:ext cy="142875" cx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239" name="Shape 239"/>
          <p:cNvCxnSpPr/>
          <p:nvPr/>
        </p:nvCxnSpPr>
        <p:spPr>
          <a:xfrm>
            <a:off y="6165849" x="6011862"/>
            <a:ext cy="142875" cx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240" name="Shape 240"/>
          <p:cNvSpPr txBox="1"/>
          <p:nvPr/>
        </p:nvSpPr>
        <p:spPr>
          <a:xfrm>
            <a:off y="823900" x="539750"/>
            <a:ext cy="1084499" cx="23981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1" sz="1800" lang="en-U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Knowledge </a:t>
            </a: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Scale up</a:t>
            </a:r>
          </a:p>
          <a:p>
            <a:r>
              <a:t/>
            </a:r>
          </a:p>
        </p:txBody>
      </p:sp>
      <p:sp>
        <p:nvSpPr>
          <p:cNvPr id="241" name="Shape 241"/>
          <p:cNvSpPr txBox="1"/>
          <p:nvPr/>
        </p:nvSpPr>
        <p:spPr>
          <a:xfrm>
            <a:off y="823900" x="7453675"/>
            <a:ext cy="518999" cx="11757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 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y="5942112" x="468300"/>
            <a:ext cy="366599" cx="11757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FFICIENT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y="6165850" x="8680450"/>
            <a:ext cy="244474" cx="46355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</a:p>
        </p:txBody>
      </p:sp>
      <p:cxnSp>
        <p:nvCxnSpPr>
          <p:cNvPr id="244" name="Shape 244"/>
          <p:cNvCxnSpPr/>
          <p:nvPr/>
        </p:nvCxnSpPr>
        <p:spPr>
          <a:xfrm>
            <a:off y="6308725" x="7812086"/>
            <a:ext cy="0" cx="936624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245" name="Shape 245"/>
          <p:cNvCxnSpPr/>
          <p:nvPr/>
        </p:nvCxnSpPr>
        <p:spPr>
          <a:xfrm>
            <a:off y="6308725" x="5076825"/>
            <a:ext cy="71436" cx="0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246" name="Shape 246"/>
          <p:cNvSpPr txBox="1"/>
          <p:nvPr/>
        </p:nvSpPr>
        <p:spPr>
          <a:xfrm>
            <a:off y="181975" x="2340125"/>
            <a:ext cy="604800" cx="50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575" rIns="91150" lIns="91150" tIns="4557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US" i="0">
                <a:latin typeface="Calibri"/>
                <a:ea typeface="Calibri"/>
                <a:cs typeface="Calibri"/>
                <a:sym typeface="Calibri"/>
              </a:rPr>
              <a:t> 3D</a:t>
            </a:r>
            <a:r>
              <a:rPr strike="noStrike" u="none" b="1" cap="none" baseline="0" sz="18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DIRECTION </a:t>
            </a:r>
            <a:r>
              <a:rPr b="1" sz="2400" lang="en-US">
                <a:latin typeface="Calibri"/>
                <a:ea typeface="Calibri"/>
                <a:cs typeface="Calibri"/>
                <a:sym typeface="Calibri"/>
              </a:rPr>
              <a:t>MAP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y="6524625" x="7574127"/>
            <a:ext cy="228600" cx="14555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r>
              <a:rPr sz="1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Jul </a:t>
            </a:r>
            <a:r>
              <a:rPr strike="noStrike" u="none" b="0" cap="none" baseline="0" sz="1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sz="1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strike="noStrike" u="none" b="0" cap="none" baseline="0" sz="1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/>
          <p:nvPr/>
        </p:nvSpPr>
        <p:spPr>
          <a:xfrm>
            <a:off y="1563650" x="5399225"/>
            <a:ext cy="1208735" cx="1474200"/>
          </a:xfrm>
          <a:prstGeom prst="cloud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3" name="Shape 253"/>
          <p:cNvSpPr/>
          <p:nvPr/>
        </p:nvSpPr>
        <p:spPr>
          <a:xfrm>
            <a:off y="4529825" x="5709000"/>
            <a:ext cy="826799" cx="10202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4" name="Shape 254"/>
          <p:cNvSpPr txBox="1"/>
          <p:nvPr/>
        </p:nvSpPr>
        <p:spPr>
          <a:xfrm>
            <a:off y="5959450" x="0"/>
            <a:ext cy="324000" cx="9144000"/>
          </a:xfrm>
          <a:prstGeom prst="rect">
            <a:avLst/>
          </a:prstGeom>
          <a:noFill/>
          <a:ln>
            <a:noFill/>
          </a:ln>
        </p:spPr>
        <p:txBody>
          <a:bodyPr bIns="45350" rIns="90700" lIns="90700" tIns="453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500" lang="en-US" i="0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sz="1500" lang="en-US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Goodwill</a:t>
            </a:r>
            <a:r>
              <a:rPr strike="noStrike" u="none" b="0" cap="none" baseline="0" sz="1500" lang="en-US" i="0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  ...          to</a:t>
            </a:r>
            <a:r>
              <a:rPr sz="1500" lang="en-US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  T</a:t>
            </a:r>
            <a:r>
              <a:rPr strike="noStrike" u="none" b="0" cap="none" baseline="0" sz="1500" lang="en-US" i="0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raining  </a:t>
            </a:r>
            <a:r>
              <a:rPr sz="1500" lang="en-US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strike="noStrike" u="none" b="0" cap="none" baseline="0" sz="1500" lang="en-US" i="0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ethods...      </a:t>
            </a:r>
            <a:r>
              <a:rPr strike="noStrike" u="none" b="1" cap="none" baseline="0" sz="18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Learning Organization </a:t>
            </a:r>
            <a:r>
              <a:rPr strike="noStrike" u="none" b="1" cap="none" baseline="0" sz="15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1" cap="none" baseline="0" sz="1500" lang="en-US" i="0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     .....</a:t>
            </a:r>
            <a:r>
              <a:rPr strike="noStrike" u="none" b="1" cap="none" baseline="0" sz="1800" lang="en-US" i="0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Co-</a:t>
            </a:r>
            <a:r>
              <a:rPr b="1" sz="1800" lang="en-US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Opera</a:t>
            </a:r>
            <a:r>
              <a:rPr strike="noStrike" u="none" b="1" cap="none" baseline="0" sz="1800" lang="en-US" i="0">
                <a:solidFill>
                  <a:srgbClr val="424120"/>
                </a:solidFill>
                <a:latin typeface="Calibri"/>
                <a:ea typeface="Calibri"/>
                <a:cs typeface="Calibri"/>
                <a:sym typeface="Calibri"/>
              </a:rPr>
              <a:t>tive Intelligence</a:t>
            </a:r>
          </a:p>
        </p:txBody>
      </p:sp>
      <p:sp>
        <p:nvSpPr>
          <p:cNvPr id="255" name="Shape 255"/>
          <p:cNvSpPr/>
          <p:nvPr/>
        </p:nvSpPr>
        <p:spPr>
          <a:xfrm>
            <a:off y="1686250" x="2265350"/>
            <a:ext cy="476999" cx="1217700"/>
          </a:xfrm>
          <a:prstGeom prst="homePlate">
            <a:avLst>
              <a:gd fmla="val 50000" name="adj"/>
            </a:avLst>
          </a:prstGeom>
          <a:solidFill>
            <a:srgbClr val="EFBF5F"/>
          </a:solidFill>
          <a:ln>
            <a:noFill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b="1" sz="1300" lang="en-U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strike="noStrike" u="none" b="1" cap="none" baseline="0" sz="1300" lang="en-US" i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ethods</a:t>
            </a:r>
          </a:p>
          <a:p>
            <a:r>
              <a:t/>
            </a:r>
          </a:p>
        </p:txBody>
      </p:sp>
      <p:sp>
        <p:nvSpPr>
          <p:cNvPr id="256" name="Shape 256"/>
          <p:cNvSpPr/>
          <p:nvPr/>
        </p:nvSpPr>
        <p:spPr>
          <a:xfrm>
            <a:off y="2272026" x="983800"/>
            <a:ext cy="220800" cx="1168800"/>
          </a:xfrm>
          <a:prstGeom prst="homePlate">
            <a:avLst>
              <a:gd fmla="val 50000" name="adj"/>
            </a:avLst>
          </a:prstGeom>
          <a:solidFill>
            <a:srgbClr val="EFBF5F"/>
          </a:solidFill>
          <a:ln>
            <a:noFill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0" cap="none" baseline="0" sz="1300" lang="en-US" i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Verbal</a:t>
            </a:r>
          </a:p>
          <a:p>
            <a:r>
              <a:t/>
            </a:r>
          </a:p>
        </p:txBody>
      </p:sp>
      <p:sp>
        <p:nvSpPr>
          <p:cNvPr id="257" name="Shape 257"/>
          <p:cNvSpPr/>
          <p:nvPr/>
        </p:nvSpPr>
        <p:spPr>
          <a:xfrm>
            <a:off y="1670925" x="3715800"/>
            <a:ext cy="514499" cx="1663499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3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Scripts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3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Best Practices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y="923850" x="4113150"/>
            <a:ext cy="374699" cx="679500"/>
          </a:xfrm>
          <a:prstGeom prst="rect">
            <a:avLst/>
          </a:prstGeom>
          <a:noFill/>
          <a:ln>
            <a:noFill/>
          </a:ln>
        </p:spPr>
        <p:txBody>
          <a:bodyPr bIns="42875" rIns="85775" lIns="85775" tIns="428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y="67361" x="2181300"/>
            <a:ext cy="754199" cx="5199000"/>
          </a:xfrm>
          <a:prstGeom prst="rect">
            <a:avLst/>
          </a:prstGeom>
          <a:solidFill>
            <a:srgbClr val="33CCCC">
              <a:alpha val="84705"/>
            </a:srgbClr>
          </a:solidFill>
          <a:ln>
            <a:noFill/>
          </a:ln>
        </p:spPr>
        <p:txBody>
          <a:bodyPr bIns="45325" rIns="90650" lIns="90650" tIns="45325" anchor="ctr" anchorCtr="0">
            <a:noAutofit/>
          </a:bodyPr>
          <a:lstStyle/>
          <a:p>
            <a:pPr algn="ctr" rtl="0" lvl="0" marR="0" indent="0" marL="0">
              <a:lnSpc>
                <a:spcPct val="7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 PLAN</a:t>
            </a:r>
          </a:p>
        </p:txBody>
      </p:sp>
      <p:sp>
        <p:nvSpPr>
          <p:cNvPr id="260" name="Shape 260"/>
          <p:cNvSpPr/>
          <p:nvPr/>
        </p:nvSpPr>
        <p:spPr>
          <a:xfrm>
            <a:off y="1473550" x="6943550"/>
            <a:ext cy="1208700" cx="2146199"/>
          </a:xfrm>
          <a:prstGeom prst="homePlate">
            <a:avLst>
              <a:gd fmla="val 50000" name="adj"/>
            </a:avLst>
          </a:prstGeom>
          <a:solidFill>
            <a:srgbClr val="33CCCC"/>
          </a:solidFill>
          <a:ln>
            <a:noFill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Co-Operative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Communities</a:t>
            </a:r>
          </a:p>
          <a:p>
            <a:r>
              <a:t/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z="12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R&amp;D to Shop floors</a:t>
            </a:r>
            <a:r>
              <a:rPr strike="noStrike" u="none" b="1" cap="none" baseline="0" sz="13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y="916200" x="2395050"/>
            <a:ext cy="314400" cx="558899"/>
          </a:xfrm>
          <a:prstGeom prst="rect">
            <a:avLst/>
          </a:prstGeom>
          <a:noFill/>
          <a:ln>
            <a:noFill/>
          </a:ln>
        </p:spPr>
        <p:txBody>
          <a:bodyPr bIns="42875" rIns="85775" lIns="85775" tIns="4287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500" lang="en-US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2008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y="925625" x="188062"/>
            <a:ext cy="320699" cx="1871699"/>
          </a:xfrm>
          <a:prstGeom prst="rect">
            <a:avLst/>
          </a:prstGeom>
          <a:noFill/>
          <a:ln>
            <a:noFill/>
          </a:ln>
        </p:spPr>
        <p:txBody>
          <a:bodyPr bIns="42875" rIns="85775" lIns="85775" tIns="4287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500" lang="en-US" i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Tradition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y="915975" x="8179425"/>
            <a:ext cy="374699" cx="823199"/>
          </a:xfrm>
          <a:prstGeom prst="rect">
            <a:avLst/>
          </a:prstGeom>
          <a:noFill/>
          <a:ln>
            <a:noFill/>
          </a:ln>
        </p:spPr>
        <p:txBody>
          <a:bodyPr bIns="42875" rIns="85775" lIns="85775" tIns="4287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y="2246375" x="-73052"/>
            <a:ext cy="347999" cx="1020299"/>
          </a:xfrm>
          <a:prstGeom prst="rect">
            <a:avLst/>
          </a:prstGeom>
          <a:noFill/>
          <a:ln>
            <a:noFill/>
          </a:ln>
        </p:spPr>
        <p:txBody>
          <a:bodyPr bIns="45350" rIns="90725" lIns="90725" tIns="453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200" lang="en-US" i="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b="1" sz="1200" lang="en-US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ansmission</a:t>
            </a:r>
          </a:p>
        </p:txBody>
      </p:sp>
      <p:sp>
        <p:nvSpPr>
          <p:cNvPr id="265" name="Shape 265"/>
          <p:cNvSpPr/>
          <p:nvPr/>
        </p:nvSpPr>
        <p:spPr>
          <a:xfrm>
            <a:off y="2426775" x="2249750"/>
            <a:ext cy="535199" cx="1340700"/>
          </a:xfrm>
          <a:prstGeom prst="homePlate">
            <a:avLst>
              <a:gd fmla="val 50000" name="adj"/>
            </a:avLst>
          </a:prstGeom>
          <a:solidFill>
            <a:srgbClr val="EFBF5F"/>
          </a:solidFill>
          <a:ln>
            <a:noFill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2 Modules</a:t>
            </a:r>
          </a:p>
          <a:p>
            <a:r>
              <a:t/>
            </a:r>
          </a:p>
        </p:txBody>
      </p:sp>
      <p:sp>
        <p:nvSpPr>
          <p:cNvPr id="266" name="Shape 266"/>
          <p:cNvSpPr/>
          <p:nvPr/>
        </p:nvSpPr>
        <p:spPr>
          <a:xfrm>
            <a:off y="3518525" x="868850"/>
            <a:ext cy="220800" cx="1320300"/>
          </a:xfrm>
          <a:prstGeom prst="homePlate">
            <a:avLst>
              <a:gd fmla="val 50000" name="adj"/>
            </a:avLst>
          </a:prstGeom>
          <a:solidFill>
            <a:srgbClr val="EFBF5F"/>
          </a:solidFill>
          <a:ln>
            <a:noFill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0" cap="none" baseline="0" sz="1200" lang="en-US" i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Direct </a:t>
            </a:r>
            <a:r>
              <a:rPr sz="1200" lang="en-U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strike="noStrike" u="none" b="0" cap="none" baseline="0" sz="1200" lang="en-US" i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ive</a:t>
            </a:r>
          </a:p>
          <a:p>
            <a:r>
              <a:t/>
            </a:r>
          </a:p>
        </p:txBody>
      </p:sp>
      <p:sp>
        <p:nvSpPr>
          <p:cNvPr id="267" name="Shape 267"/>
          <p:cNvSpPr/>
          <p:nvPr/>
        </p:nvSpPr>
        <p:spPr>
          <a:xfrm>
            <a:off y="2282712" x="3744950"/>
            <a:ext cy="514499" cx="1704000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3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100% Certifie</a:t>
            </a:r>
            <a:r>
              <a:rPr b="1" sz="13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z="11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strike="noStrike" u="none" b="0" cap="none" baseline="0" sz="11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Best In Class Labs)</a:t>
            </a:r>
          </a:p>
        </p:txBody>
      </p:sp>
      <p:sp>
        <p:nvSpPr>
          <p:cNvPr id="268" name="Shape 268"/>
          <p:cNvSpPr/>
          <p:nvPr/>
        </p:nvSpPr>
        <p:spPr>
          <a:xfrm>
            <a:off y="2838775" x="6921025"/>
            <a:ext cy="1208700" cx="2182200"/>
          </a:xfrm>
          <a:prstGeom prst="homePlate">
            <a:avLst>
              <a:gd fmla="val 50000" name="adj"/>
            </a:avLst>
          </a:prstGeom>
          <a:solidFill>
            <a:srgbClr val="33CCCC"/>
          </a:solidFill>
          <a:ln>
            <a:noFill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Assets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Maps</a:t>
            </a:r>
          </a:p>
          <a:p>
            <a:r>
              <a:t/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z="12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and content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y="3469325" x="-57600"/>
            <a:ext cy="294600" cx="1020299"/>
          </a:xfrm>
          <a:prstGeom prst="rect">
            <a:avLst/>
          </a:prstGeom>
          <a:noFill/>
          <a:ln>
            <a:noFill/>
          </a:ln>
        </p:spPr>
        <p:txBody>
          <a:bodyPr bIns="45350" rIns="90725" lIns="90725" tIns="453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Trainees</a:t>
            </a:r>
          </a:p>
        </p:txBody>
      </p:sp>
      <p:sp>
        <p:nvSpPr>
          <p:cNvPr id="270" name="Shape 270"/>
          <p:cNvSpPr/>
          <p:nvPr/>
        </p:nvSpPr>
        <p:spPr>
          <a:xfrm>
            <a:off y="4752700" x="2295125"/>
            <a:ext cy="476999" cx="1340700"/>
          </a:xfrm>
          <a:prstGeom prst="homePlate">
            <a:avLst>
              <a:gd fmla="val 50000" name="adj"/>
            </a:avLst>
          </a:prstGeom>
          <a:solidFill>
            <a:srgbClr val="EFBF5F"/>
          </a:solidFill>
          <a:ln>
            <a:noFill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1" cap="none" baseline="0" sz="1400" lang="en-US" i="0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10 Pilots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1800" lang="en-US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71" name="Shape 271"/>
          <p:cNvSpPr/>
          <p:nvPr/>
        </p:nvSpPr>
        <p:spPr>
          <a:xfrm>
            <a:off y="4822925" x="791900"/>
            <a:ext cy="294600" cx="1474200"/>
          </a:xfrm>
          <a:prstGeom prst="homePlate">
            <a:avLst>
              <a:gd fmla="val 50000" name="adj"/>
            </a:avLst>
          </a:prstGeom>
          <a:solidFill>
            <a:srgbClr val="EFBF5F"/>
          </a:solidFill>
          <a:ln>
            <a:noFill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0" cap="none" baseline="0" sz="1200" lang="en-US" i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Unidentified costs</a:t>
            </a:r>
          </a:p>
          <a:p>
            <a:r>
              <a:t/>
            </a:r>
          </a:p>
        </p:txBody>
      </p:sp>
      <p:sp>
        <p:nvSpPr>
          <p:cNvPr id="272" name="Shape 272"/>
          <p:cNvSpPr/>
          <p:nvPr/>
        </p:nvSpPr>
        <p:spPr>
          <a:xfrm>
            <a:off y="4500847" x="3787037"/>
            <a:ext cy="826799" cx="1835099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1" cap="none" baseline="0" sz="13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5.000 Operators</a:t>
            </a:r>
          </a:p>
          <a:p>
            <a:r>
              <a:t/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3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1.000 En</a:t>
            </a:r>
            <a:r>
              <a:rPr b="1" sz="13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able</a:t>
            </a:r>
            <a:r>
              <a:rPr strike="noStrike" u="none" b="1" cap="none" baseline="0" sz="13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</a:p>
          <a:p>
            <a:r>
              <a:t/>
            </a:r>
          </a:p>
        </p:txBody>
      </p:sp>
      <p:sp>
        <p:nvSpPr>
          <p:cNvPr id="273" name="Shape 273"/>
          <p:cNvSpPr/>
          <p:nvPr/>
        </p:nvSpPr>
        <p:spPr>
          <a:xfrm>
            <a:off y="4264500" x="6921025"/>
            <a:ext cy="1208700" cx="2146199"/>
          </a:xfrm>
          <a:prstGeom prst="homePlate">
            <a:avLst>
              <a:gd fmla="val 50000" name="adj"/>
            </a:avLst>
          </a:prstGeom>
          <a:solidFill>
            <a:srgbClr val="33CCCC"/>
          </a:solidFill>
          <a:ln>
            <a:noFill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.000 </a:t>
            </a:r>
            <a:r>
              <a:rPr strike="noStrike" u="none" b="1" cap="none" baseline="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associates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z="12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r>
              <a:rPr strike="noStrike" u="none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 assets</a:t>
            </a:r>
            <a:r>
              <a:rPr sz="12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contributo</a:t>
            </a:r>
            <a:r>
              <a:rPr strike="noStrike" u="none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y="4817198" x="0"/>
            <a:ext cy="380099" cx="823199"/>
          </a:xfrm>
          <a:prstGeom prst="rect">
            <a:avLst/>
          </a:prstGeom>
          <a:noFill/>
          <a:ln>
            <a:noFill/>
          </a:ln>
        </p:spPr>
        <p:txBody>
          <a:bodyPr bIns="45350" rIns="90725" lIns="90725" tIns="453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y="5415412" x="2030745"/>
            <a:ext cy="380099" cx="1778699"/>
          </a:xfrm>
          <a:prstGeom prst="rect">
            <a:avLst/>
          </a:prstGeom>
          <a:noFill/>
          <a:ln>
            <a:noFill/>
          </a:ln>
        </p:spPr>
        <p:txBody>
          <a:bodyPr bIns="42875" rIns="85775" lIns="85775" tIns="4287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LOFT 1.0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5450724" x="4382717"/>
            <a:ext cy="377700" cx="1853999"/>
          </a:xfrm>
          <a:prstGeom prst="rect">
            <a:avLst/>
          </a:prstGeom>
          <a:noFill/>
          <a:ln>
            <a:noFill/>
          </a:ln>
        </p:spPr>
        <p:txBody>
          <a:bodyPr bIns="42875" rIns="85775" lIns="85775" tIns="4287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9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LOFT 2.0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y="6516662" x="10"/>
            <a:ext cy="314400" cx="1797600"/>
          </a:xfrm>
          <a:prstGeom prst="rect">
            <a:avLst/>
          </a:prstGeom>
          <a:noFill/>
          <a:ln>
            <a:noFill/>
          </a:ln>
        </p:spPr>
        <p:txBody>
          <a:bodyPr bIns="42825" rIns="85675" lIns="85675" tIns="428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  </a:t>
            </a:r>
            <a:r>
              <a:rPr sz="1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 aug </a:t>
            </a:r>
            <a:r>
              <a:rPr strike="noStrike" u="none" b="0" cap="none" baseline="0" sz="1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</a:t>
            </a:r>
            <a:r>
              <a:rPr sz="1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strike="noStrike" u="none" b="0" cap="none" baseline="0" sz="1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y="5519375" x="6809998"/>
            <a:ext cy="374699" cx="1778699"/>
          </a:xfrm>
          <a:prstGeom prst="rect">
            <a:avLst/>
          </a:prstGeom>
          <a:noFill/>
          <a:ln>
            <a:noFill/>
          </a:ln>
        </p:spPr>
        <p:txBody>
          <a:bodyPr bIns="42875" rIns="85775" lIns="85775" tIns="4287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9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LOFT 3.0 </a:t>
            </a:r>
          </a:p>
        </p:txBody>
      </p:sp>
      <p:cxnSp>
        <p:nvCxnSpPr>
          <p:cNvPr id="279" name="Shape 279"/>
          <p:cNvCxnSpPr/>
          <p:nvPr/>
        </p:nvCxnSpPr>
        <p:spPr>
          <a:xfrm rot="10800000" flipH="1">
            <a:off y="1201725" x="6846050"/>
            <a:ext cy="8399" cx="1215299"/>
          </a:xfrm>
          <a:prstGeom prst="straightConnector1">
            <a:avLst/>
          </a:prstGeom>
          <a:noFill/>
          <a:ln w="28575" cap="rnd">
            <a:solidFill>
              <a:schemeClr val="dk1"/>
            </a:solidFill>
            <a:prstDash val="dashDot"/>
            <a:miter/>
            <a:headEnd w="med" len="med" type="none"/>
            <a:tailEnd w="med" len="med" type="triangle"/>
          </a:ln>
        </p:spPr>
      </p:cxnSp>
      <p:sp>
        <p:nvSpPr>
          <p:cNvPr id="280" name="Shape 280"/>
          <p:cNvSpPr txBox="1"/>
          <p:nvPr/>
        </p:nvSpPr>
        <p:spPr>
          <a:xfrm>
            <a:off y="891225" x="5213050"/>
            <a:ext cy="476999" cx="1524599"/>
          </a:xfrm>
          <a:prstGeom prst="rect">
            <a:avLst/>
          </a:prstGeom>
          <a:noFill/>
          <a:ln>
            <a:noFill/>
          </a:ln>
        </p:spPr>
        <p:txBody>
          <a:bodyPr bIns="42875" rIns="85775" lIns="85775" tIns="4287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</a:t>
            </a:r>
            <a:r>
              <a:rPr sz="18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2013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y="2848839" x="5374025"/>
            <a:ext cy="476999" cx="15245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1200" lang="en-US">
                <a:solidFill>
                  <a:srgbClr val="FF0000"/>
                </a:solidFill>
              </a:rPr>
              <a:t>Engineers</a:t>
            </a:r>
          </a:p>
          <a:p>
            <a:pPr algn="ctr" rtl="0" lvl="0">
              <a:buNone/>
            </a:pPr>
            <a:r>
              <a:rPr b="1" sz="1000" lang="en-US"/>
              <a:t>Troubleshooting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y="4472225" x="5765175"/>
            <a:ext cy="884400" cx="905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15,000</a:t>
            </a:r>
          </a:p>
          <a:p>
            <a:pPr algn="ctr" rtl="0" lvl="0">
              <a:buNone/>
            </a:pPr>
            <a:r>
              <a:rPr b="1" sz="12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Fostered </a:t>
            </a:r>
          </a:p>
          <a:p>
            <a:pPr algn="ctr" rtl="0" lvl="0">
              <a:buNone/>
            </a:pPr>
            <a:r>
              <a:rPr b="1" sz="12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algn="ctr" rtl="0" lvl="0"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2,000</a:t>
            </a:r>
          </a:p>
        </p:txBody>
      </p:sp>
      <p:sp>
        <p:nvSpPr>
          <p:cNvPr id="283" name="Shape 283"/>
          <p:cNvSpPr/>
          <p:nvPr/>
        </p:nvSpPr>
        <p:spPr>
          <a:xfrm>
            <a:off y="3345100" x="2257550"/>
            <a:ext cy="514499" cx="1340700"/>
          </a:xfrm>
          <a:prstGeom prst="homePlate">
            <a:avLst>
              <a:gd fmla="val 50000" name="adj"/>
            </a:avLst>
          </a:prstGeom>
          <a:solidFill>
            <a:srgbClr val="EFBF5F"/>
          </a:solidFill>
          <a:ln>
            <a:noFill/>
          </a:ln>
        </p:spPr>
        <p:txBody>
          <a:bodyPr bIns="45350" rIns="90700" lIns="90700" tIns="453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Rx Operators</a:t>
            </a:r>
          </a:p>
          <a:p>
            <a:r>
              <a:t/>
            </a:r>
          </a:p>
        </p:txBody>
      </p:sp>
      <p:sp>
        <p:nvSpPr>
          <p:cNvPr id="284" name="Shape 284"/>
          <p:cNvSpPr/>
          <p:nvPr/>
        </p:nvSpPr>
        <p:spPr>
          <a:xfrm>
            <a:off y="3483100" x="3780600"/>
            <a:ext cy="314400" cx="1853999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350" rIns="90700" lIns="90700" tIns="453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3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+ Floor Managers</a:t>
            </a:r>
          </a:p>
        </p:txBody>
      </p:sp>
      <p:sp>
        <p:nvSpPr>
          <p:cNvPr id="285" name="Shape 285"/>
          <p:cNvSpPr/>
          <p:nvPr/>
        </p:nvSpPr>
        <p:spPr>
          <a:xfrm>
            <a:off y="2957700" x="3787050"/>
            <a:ext cy="314400" cx="1663499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350" rIns="90700" lIns="90700" tIns="453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3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+ Process Managers</a:t>
            </a:r>
          </a:p>
        </p:txBody>
      </p:sp>
      <p:sp>
        <p:nvSpPr>
          <p:cNvPr id="286" name="Shape 286"/>
          <p:cNvSpPr/>
          <p:nvPr/>
        </p:nvSpPr>
        <p:spPr>
          <a:xfrm>
            <a:off y="3949675" x="3763350"/>
            <a:ext cy="380099" cx="1835099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350" rIns="90700" lIns="90700" tIns="453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3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b="1" sz="12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Mass Prod</a:t>
            </a:r>
            <a:r>
              <a:rPr b="1" sz="13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sz="12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Operators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1667850" x="5527250"/>
            <a:ext cy="840899" cx="1269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12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Communities</a:t>
            </a:r>
          </a:p>
          <a:p>
            <a:pPr algn="ctr" rtl="0" lvl="0">
              <a:buNone/>
            </a:pPr>
            <a:r>
              <a:rPr b="1" sz="1000" lang="en-US">
                <a:latin typeface="Calibri"/>
                <a:ea typeface="Calibri"/>
                <a:cs typeface="Calibri"/>
                <a:sym typeface="Calibri"/>
              </a:rPr>
              <a:t>LOFT Training</a:t>
            </a:r>
          </a:p>
          <a:p>
            <a:pPr algn="ctr" rtl="0" lvl="0">
              <a:buNone/>
            </a:pPr>
            <a:r>
              <a:rPr b="1" sz="1000" lang="en-US">
                <a:latin typeface="Calibri"/>
                <a:ea typeface="Calibri"/>
                <a:cs typeface="Calibri"/>
                <a:sym typeface="Calibri"/>
              </a:rPr>
              <a:t>LOFT BP</a:t>
            </a:r>
          </a:p>
          <a:p>
            <a:pPr algn="ctr" rtl="0" lvl="0">
              <a:buNone/>
            </a:pPr>
            <a:r>
              <a:rPr b="1" sz="1000" lang="en-US">
                <a:latin typeface="Calibri"/>
                <a:ea typeface="Calibri"/>
                <a:cs typeface="Calibri"/>
                <a:sym typeface="Calibri"/>
              </a:rPr>
              <a:t>LOFT Co-Dev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y="3976725" x="5441100"/>
            <a:ext cy="380099" cx="15245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11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CLEAN TECHS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89" name="Shape 289"/>
          <p:cNvSpPr txBox="1"/>
          <p:nvPr/>
        </p:nvSpPr>
        <p:spPr>
          <a:xfrm>
            <a:off y="3370150" x="5533050"/>
            <a:ext cy="535199" cx="1340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18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SELF L</a:t>
            </a:r>
            <a:r>
              <a:rPr b="1" baseline="30000" sz="18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</a:p>
          <a:p>
            <a:pPr algn="ctr" rtl="0" lvl="0">
              <a:buNone/>
            </a:pPr>
            <a:r>
              <a:rPr b="1" sz="1000" lang="en-US">
                <a:latin typeface="Calibri"/>
                <a:ea typeface="Calibri"/>
                <a:cs typeface="Calibri"/>
                <a:sym typeface="Calibri"/>
              </a:rPr>
              <a:t>Loft Lab Leaders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/>
          <p:nvPr/>
        </p:nvSpPr>
        <p:spPr>
          <a:xfrm>
            <a:off y="2864475" x="7258400"/>
            <a:ext cy="2517099" cx="186584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5" name="Shape 295"/>
          <p:cNvSpPr/>
          <p:nvPr/>
        </p:nvSpPr>
        <p:spPr>
          <a:xfrm>
            <a:off y="4173956" x="3903950"/>
            <a:ext cy="1955100" cx="1504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6" name="Shape 296"/>
          <p:cNvSpPr txBox="1"/>
          <p:nvPr>
            <p:ph type="title"/>
          </p:nvPr>
        </p:nvSpPr>
        <p:spPr>
          <a:xfrm>
            <a:off y="0" x="307913"/>
            <a:ext cy="798600" cx="5700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INNOVATION : SELF L</a:t>
            </a:r>
            <a:r>
              <a:rPr baseline="30000" lang="en-US"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aseline="30000" lang="en-US"/>
              <a:t>  </a:t>
            </a:r>
            <a:r>
              <a:rPr sz="1800" lang="en-US"/>
              <a:t>.....the cube</a:t>
            </a:r>
            <a:r>
              <a:rPr sz="1800" lang="en-US" i="1"/>
              <a:t> ?</a:t>
            </a:r>
            <a:r>
              <a:rPr sz="1800" lang="en-US"/>
              <a:t> 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798502" x="457200"/>
            <a:ext cy="3748800" cx="5700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None/>
            </a:pP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"SELF" is first step  to develop  Floor managers</a:t>
            </a:r>
          </a:p>
          <a:p>
            <a:r>
              <a:t/>
            </a:r>
          </a:p>
          <a:p>
            <a:pPr rtl="0" lvl="1" indent="-298450" marL="228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30952"/>
              <a:buFont typeface="Arial"/>
              <a:buChar char="•"/>
            </a:pPr>
            <a:r>
              <a:rPr sz="14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Team and Time Management</a:t>
            </a:r>
            <a:r>
              <a:rPr sz="14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(hourly level)</a:t>
            </a:r>
          </a:p>
          <a:p>
            <a:pPr rtl="0" lvl="1" indent="-298450" marL="228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30952"/>
              <a:buFont typeface="Arial"/>
              <a:buChar char="•"/>
            </a:pPr>
            <a:r>
              <a:rPr sz="14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Daily activities alignment</a:t>
            </a:r>
          </a:p>
          <a:p>
            <a:pPr rtl="0" lvl="1" indent="-298450" marL="228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30952"/>
              <a:buFont typeface="Arial"/>
              <a:buChar char="•"/>
            </a:pPr>
            <a:r>
              <a:rPr sz="14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Flows and Processes</a:t>
            </a:r>
            <a:r>
              <a:rPr sz="14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Standards enforcers</a:t>
            </a:r>
          </a:p>
          <a:p>
            <a:r>
              <a:t/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aseline="30000"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is the </a:t>
            </a:r>
            <a:r>
              <a:rPr b="1"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certification program for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r>
              <a:rPr b="1"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OFT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r>
              <a:rPr b="1"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 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sz="18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eaders</a:t>
            </a:r>
          </a:p>
          <a:p>
            <a:r>
              <a:t/>
            </a:r>
          </a:p>
          <a:p>
            <a:pPr rtl="0" lvl="1" indent="-298450" marL="228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30952"/>
              <a:buFont typeface="Arial"/>
              <a:buChar char="•"/>
            </a:pPr>
            <a:r>
              <a:rPr sz="14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Credits (25 hrs) + 10 hrs  coaching cascade</a:t>
            </a:r>
          </a:p>
          <a:p>
            <a:pPr rtl="0" lvl="1" indent="-298450" marL="228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30952"/>
              <a:buFont typeface="Arial"/>
              <a:buChar char="•"/>
            </a:pPr>
            <a:r>
              <a:rPr sz="14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management layers trained together</a:t>
            </a:r>
            <a:r>
              <a:rPr sz="14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rtl="0" lvl="1" indent="-298450" marL="228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30952"/>
              <a:buFont typeface="Arial"/>
              <a:buChar char="•"/>
            </a:pPr>
            <a:r>
              <a:rPr sz="140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Bonding  seniors and junior leaders</a:t>
            </a:r>
          </a:p>
          <a:p>
            <a:pPr rtl="0" lvl="1" indent="-298450" marL="228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Certification by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industrial objectives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achievement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98" name="Shape 298"/>
          <p:cNvSpPr txBox="1"/>
          <p:nvPr/>
        </p:nvSpPr>
        <p:spPr>
          <a:xfrm>
            <a:off y="6507162" x="349250"/>
            <a:ext cy="244474" cx="2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y="6507162" x="306387"/>
            <a:ext cy="244474" cx="3397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y="6507125" x="385400"/>
            <a:ext cy="244500" cx="15045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en-US">
                <a:latin typeface="Calibri"/>
                <a:ea typeface="Calibri"/>
                <a:cs typeface="Calibri"/>
                <a:sym typeface="Calibri"/>
              </a:rPr>
              <a:t>Update FL 17 Jul  </a:t>
            </a:r>
          </a:p>
        </p:txBody>
      </p:sp>
      <p:sp>
        <p:nvSpPr>
          <p:cNvPr id="301" name="Shape 301"/>
          <p:cNvSpPr/>
          <p:nvPr/>
        </p:nvSpPr>
        <p:spPr>
          <a:xfrm>
            <a:off y="143106" x="7439017"/>
            <a:ext cy="2517091" cx="15046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302" name="Shape 302"/>
          <p:cNvSpPr/>
          <p:nvPr/>
        </p:nvSpPr>
        <p:spPr>
          <a:xfrm>
            <a:off y="4917824" x="99150"/>
            <a:ext cy="1474150" cx="2077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303" name="Shape 303"/>
          <p:cNvSpPr/>
          <p:nvPr/>
        </p:nvSpPr>
        <p:spPr>
          <a:xfrm>
            <a:off y="143099" x="6319374"/>
            <a:ext cy="1615924" cx="118122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304" name="Shape 304"/>
          <p:cNvSpPr/>
          <p:nvPr/>
        </p:nvSpPr>
        <p:spPr>
          <a:xfrm>
            <a:off y="1759024" x="6157687"/>
            <a:ext cy="1955097" cx="15046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305" name="Shape 305"/>
          <p:cNvSpPr/>
          <p:nvPr/>
        </p:nvSpPr>
        <p:spPr>
          <a:xfrm>
            <a:off y="4318500" x="5079900"/>
            <a:ext cy="1768400" cx="235262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306" name="Shape 306"/>
          <p:cNvSpPr/>
          <p:nvPr/>
        </p:nvSpPr>
        <p:spPr>
          <a:xfrm>
            <a:off y="4638776" x="2083050"/>
            <a:ext cy="1615925" cx="215032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313" name="Shape 313"/>
          <p:cNvCxnSpPr/>
          <p:nvPr/>
        </p:nvCxnSpPr>
        <p:spPr>
          <a:xfrm>
            <a:off y="908125" x="468312"/>
            <a:ext cy="5400599" cx="0"/>
          </a:xfrm>
          <a:prstGeom prst="straightConnector1">
            <a:avLst/>
          </a:prstGeom>
          <a:noFill/>
          <a:ln w="38100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314" name="Shape 314"/>
          <p:cNvCxnSpPr/>
          <p:nvPr/>
        </p:nvCxnSpPr>
        <p:spPr>
          <a:xfrm>
            <a:off y="6308725" x="468312"/>
            <a:ext cy="0" cx="7380299"/>
          </a:xfrm>
          <a:prstGeom prst="straightConnector1">
            <a:avLst/>
          </a:prstGeom>
          <a:noFill/>
          <a:ln w="38100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sp>
        <p:nvSpPr>
          <p:cNvPr id="315" name="Shape 315"/>
          <p:cNvSpPr txBox="1"/>
          <p:nvPr/>
        </p:nvSpPr>
        <p:spPr>
          <a:xfrm>
            <a:off y="4213225" x="515804"/>
            <a:ext cy="1465200" cx="46194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up to Techs &amp;Engineers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Engage a new global</a:t>
            </a:r>
            <a:r>
              <a:rPr strike="noStrike" u="none" b="1" cap="none" baseline="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experts community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Capture and U</a:t>
            </a:r>
            <a:r>
              <a:rPr strike="noStrike" u="none" b="1" cap="none" baseline="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p-tune content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8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Promote</a:t>
            </a:r>
            <a:r>
              <a:rPr strike="noStrike" u="none" b="1" cap="none" baseline="0" sz="1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Best Practices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z="1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 </a:t>
            </a:r>
            <a:r>
              <a:rPr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S.E.L.F </a:t>
            </a:r>
            <a:r>
              <a:rPr sz="1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baseline="30000" sz="24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sz="24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 Training  and Spirit</a:t>
            </a:r>
          </a:p>
          <a:p>
            <a:r>
              <a:t/>
            </a:r>
          </a:p>
        </p:txBody>
      </p:sp>
      <p:sp>
        <p:nvSpPr>
          <p:cNvPr id="316" name="Shape 316"/>
          <p:cNvSpPr txBox="1"/>
          <p:nvPr/>
        </p:nvSpPr>
        <p:spPr>
          <a:xfrm rot="-5400000">
            <a:off y="5100760" x="-349423"/>
            <a:ext cy="366599" cx="10844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Deliver</a:t>
            </a:r>
          </a:p>
        </p:txBody>
      </p:sp>
      <p:sp>
        <p:nvSpPr>
          <p:cNvPr id="317" name="Shape 317"/>
          <p:cNvSpPr txBox="1"/>
          <p:nvPr/>
        </p:nvSpPr>
        <p:spPr>
          <a:xfrm rot="-5400000">
            <a:off y="1520061" x="-285037"/>
            <a:ext cy="366599" cx="9462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y="6381750" x="6588125"/>
            <a:ext cy="366599" cx="6921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y="1263762" x="5216701"/>
            <a:ext cy="1235399" cx="34349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DREAM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6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Lead to</a:t>
            </a:r>
            <a:r>
              <a:rPr strike="noStrike" u="none" b="1" cap="none" baseline="0" sz="16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"Co-Operative Intelligence"</a:t>
            </a:r>
            <a:r>
              <a:rPr b="1" sz="16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600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Design our 3.0 L</a:t>
            </a:r>
            <a:r>
              <a:rPr strike="noStrike" u="none" b="1" cap="none" baseline="0" sz="1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earning Organization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 R&amp;D to Shop-Floor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y="2140187" x="2789400"/>
            <a:ext cy="518999" cx="17967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DARE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y="3573462" x="611187"/>
            <a:ext cy="518999" cx="13322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y="2642712" x="2701875"/>
            <a:ext cy="1235399" cx="40334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Grow</a:t>
            </a:r>
            <a:r>
              <a:rPr b="1" sz="1800" lang="en-U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1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and inspire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a community of </a:t>
            </a:r>
            <a:r>
              <a:rPr b="1" sz="1800" lang="en-U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entrepreneurs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acting around</a:t>
            </a:r>
            <a:r>
              <a:rPr strike="noStrike" u="none" cap="none" baseline="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latin typeface="Calibri"/>
                <a:ea typeface="Calibri"/>
                <a:cs typeface="Calibri"/>
                <a:sym typeface="Calibri"/>
              </a:rPr>
              <a:t>Advanced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strike="noStrike" u="none" b="1" cap="none" baseline="0" sz="1400" lang="en-US" i="0">
                <a:latin typeface="Calibri"/>
                <a:ea typeface="Calibri"/>
                <a:cs typeface="Calibri"/>
                <a:sym typeface="Calibri"/>
              </a:rPr>
              <a:t> Management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latin typeface="Calibri"/>
                <a:ea typeface="Calibri"/>
                <a:cs typeface="Calibri"/>
                <a:sym typeface="Calibri"/>
              </a:rPr>
              <a:t>@ Essilor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@ Large</a:t>
            </a:r>
          </a:p>
        </p:txBody>
      </p:sp>
      <p:cxnSp>
        <p:nvCxnSpPr>
          <p:cNvPr id="323" name="Shape 323"/>
          <p:cNvCxnSpPr/>
          <p:nvPr/>
        </p:nvCxnSpPr>
        <p:spPr>
          <a:xfrm>
            <a:off y="6165924" x="3348037"/>
            <a:ext cy="142800" cx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324" name="Shape 324"/>
          <p:cNvCxnSpPr/>
          <p:nvPr/>
        </p:nvCxnSpPr>
        <p:spPr>
          <a:xfrm>
            <a:off y="6165924" x="6011862"/>
            <a:ext cy="142800" cx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325" name="Shape 325"/>
          <p:cNvSpPr txBox="1"/>
          <p:nvPr/>
        </p:nvSpPr>
        <p:spPr>
          <a:xfrm>
            <a:off y="823900" x="539750"/>
            <a:ext cy="1084499" cx="23981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6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Innovate in </a:t>
            </a:r>
            <a:r>
              <a:rPr b="1" sz="1600" lang="en-US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Knowledge Transmission and Scale up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Test new ideas</a:t>
            </a:r>
          </a:p>
          <a:p>
            <a:r>
              <a:t/>
            </a:r>
          </a:p>
        </p:txBody>
      </p:sp>
      <p:sp>
        <p:nvSpPr>
          <p:cNvPr id="326" name="Shape 326"/>
          <p:cNvSpPr txBox="1"/>
          <p:nvPr/>
        </p:nvSpPr>
        <p:spPr>
          <a:xfrm>
            <a:off y="908050" x="7398725"/>
            <a:ext cy="518999" cx="15249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SHARP &amp; </a:t>
            </a:r>
            <a:r>
              <a:rPr strike="noStrike" u="none" b="1" cap="none" baseline="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 VISION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y="4336437" x="5878125"/>
            <a:ext cy="1588800" cx="33882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.M.</a:t>
            </a: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baseline="30000" sz="1800" lang="en-US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.R.T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200" lang="en-US">
                <a:solidFill>
                  <a:srgbClr val="0000FF"/>
                </a:solidFill>
              </a:rPr>
              <a:t>Specific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200" lang="en-US">
                <a:solidFill>
                  <a:srgbClr val="0000FF"/>
                </a:solidFill>
              </a:rPr>
              <a:t>Measurable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200" lang="en-US"/>
              <a:t>A</a:t>
            </a:r>
            <a:r>
              <a:rPr b="1" sz="1200" lang="en-US">
                <a:solidFill>
                  <a:srgbClr val="0000FF"/>
                </a:solidFill>
              </a:rPr>
              <a:t>chievable x </a:t>
            </a:r>
            <a:r>
              <a:rPr b="1" sz="1200" lang="en-US"/>
              <a:t>A</a:t>
            </a:r>
            <a:r>
              <a:rPr b="1" sz="1200" lang="en-US">
                <a:solidFill>
                  <a:srgbClr val="0000FF"/>
                </a:solidFill>
              </a:rPr>
              <a:t>cceptable x </a:t>
            </a:r>
            <a:r>
              <a:rPr b="1" sz="1200" lang="en-US"/>
              <a:t>A</a:t>
            </a:r>
            <a:r>
              <a:rPr b="1" sz="1200" lang="en-US">
                <a:solidFill>
                  <a:srgbClr val="0000FF"/>
                </a:solidFill>
              </a:rPr>
              <a:t>ssigned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200" lang="en-US">
                <a:solidFill>
                  <a:srgbClr val="0000FF"/>
                </a:solidFill>
              </a:rPr>
              <a:t>Realistic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sz="1200" lang="en-US">
                <a:solidFill>
                  <a:srgbClr val="0000FF"/>
                </a:solidFill>
              </a:rPr>
              <a:t>Timed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y="5884912" x="689475"/>
            <a:ext cy="366599" cx="1175700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FFICIENT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y="6165850" x="8680450"/>
            <a:ext cy="244500" cx="4634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</a:p>
        </p:txBody>
      </p:sp>
      <p:cxnSp>
        <p:nvCxnSpPr>
          <p:cNvPr id="330" name="Shape 330"/>
          <p:cNvCxnSpPr/>
          <p:nvPr/>
        </p:nvCxnSpPr>
        <p:spPr>
          <a:xfrm>
            <a:off y="6308725" x="7812086"/>
            <a:ext cy="0" cx="936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331" name="Shape 331"/>
          <p:cNvCxnSpPr/>
          <p:nvPr/>
        </p:nvCxnSpPr>
        <p:spPr>
          <a:xfrm>
            <a:off y="6308725" x="5076825"/>
            <a:ext cy="71400" cx="0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332" name="Shape 332"/>
          <p:cNvCxnSpPr/>
          <p:nvPr/>
        </p:nvCxnSpPr>
        <p:spPr>
          <a:xfrm>
            <a:off y="1353073" x="3422289"/>
            <a:ext cy="3540899" cx="5596199"/>
          </a:xfrm>
          <a:prstGeom prst="straightConnector1">
            <a:avLst/>
          </a:prstGeom>
          <a:noFill/>
          <a:ln w="9525" cap="rnd">
            <a:solidFill>
              <a:schemeClr val="hlink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333" name="Shape 333"/>
          <p:cNvCxnSpPr/>
          <p:nvPr/>
        </p:nvCxnSpPr>
        <p:spPr>
          <a:xfrm rot="540095">
            <a:off y="3290952" x="1117534"/>
            <a:ext cy="2446335" cx="5305442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334" name="Shape 334"/>
          <p:cNvSpPr txBox="1"/>
          <p:nvPr/>
        </p:nvSpPr>
        <p:spPr>
          <a:xfrm>
            <a:off y="181975" x="2340125"/>
            <a:ext cy="604800" cx="50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575" rIns="91150" lIns="91150" tIns="4557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US" i="0">
                <a:latin typeface="Calibri"/>
                <a:ea typeface="Calibri"/>
                <a:cs typeface="Calibri"/>
                <a:sym typeface="Calibri"/>
              </a:rPr>
              <a:t> 3D</a:t>
            </a:r>
            <a:r>
              <a:rPr strike="noStrike" u="none" b="1" cap="none" baseline="0" sz="18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cap="none" baseline="0" sz="1800" lang="en-US" i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sz="1800" lang="en-US">
                <a:latin typeface="Calibri"/>
                <a:ea typeface="Calibri"/>
                <a:cs typeface="Calibri"/>
                <a:sym typeface="Calibri"/>
              </a:rPr>
              <a:t>HD) </a:t>
            </a:r>
            <a:r>
              <a:rPr b="1" sz="2400" lang="en-US">
                <a:latin typeface="Calibri"/>
                <a:ea typeface="Calibri"/>
                <a:cs typeface="Calibri"/>
                <a:sym typeface="Calibri"/>
              </a:rPr>
              <a:t>ROAD</a:t>
            </a: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sz="2400" lang="en-US">
                <a:latin typeface="Calibri"/>
                <a:ea typeface="Calibri"/>
                <a:cs typeface="Calibri"/>
                <a:sym typeface="Calibri"/>
              </a:rPr>
              <a:t>MAP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y="6524625" x="7574127"/>
            <a:ext cy="228600" cx="14555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r>
              <a:rPr sz="1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Jul </a:t>
            </a:r>
            <a:r>
              <a:rPr strike="noStrike" u="none" b="0" cap="none" baseline="0" sz="1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sz="1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strike="noStrike" u="none" b="0" cap="none" baseline="0" sz="1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y="6384930" x="3142662"/>
            <a:ext cy="366599" cx="2858699"/>
          </a:xfrm>
          <a:prstGeom prst="rect">
            <a:avLst/>
          </a:prstGeom>
          <a:noFill/>
          <a:ln>
            <a:noFill/>
          </a:ln>
        </p:spPr>
        <p:txBody>
          <a:bodyPr bIns="45675" rIns="91375" lIns="91375" tIns="4567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Intelligence Inside</a:t>
            </a:r>
            <a:r>
              <a:rPr strike="noStrike" u="none" b="1" cap="none" baseline="0" sz="18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201</a:t>
            </a: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strike="noStrike" u="none" b="1" cap="none" baseline="0" sz="1800" lang="en-US" i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y="3099550" x="3334400"/>
            <a:ext cy="2138400" cx="2224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Global </a:t>
            </a:r>
          </a:p>
          <a:p>
            <a:pPr algn="ctr" rtl="0" lvl="0">
              <a:buNone/>
            </a:pP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Community </a:t>
            </a:r>
          </a:p>
          <a:p>
            <a:pPr algn="ctr" rtl="0" lvl="0">
              <a:buNone/>
            </a:pPr>
            <a:r>
              <a:rPr b="1" sz="1800" lang="en-US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</a:p>
          <a:p>
            <a:pPr algn="ctr" rtl="0" lvl="0">
              <a:buNone/>
            </a:pPr>
            <a:r>
              <a:rPr sz="1400" lang="en-US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(entangled) </a:t>
            </a:r>
          </a:p>
          <a:p>
            <a:pPr algn="ctr">
              <a:buNone/>
            </a:pPr>
            <a:r>
              <a:rPr b="1" sz="1800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Talents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y="652287" x="714600"/>
            <a:ext cy="305400" cx="50265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/>
        </p:txBody>
      </p:sp>
      <p:sp>
        <p:nvSpPr>
          <p:cNvPr id="343" name="Shape 343"/>
          <p:cNvSpPr/>
          <p:nvPr/>
        </p:nvSpPr>
        <p:spPr>
          <a:xfrm>
            <a:off y="1237975" x="3560537"/>
            <a:ext cy="1581300" cx="184769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00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4" name="Shape 344"/>
          <p:cNvSpPr/>
          <p:nvPr/>
        </p:nvSpPr>
        <p:spPr>
          <a:xfrm>
            <a:off y="2261975" x="1675250"/>
            <a:ext cy="1581300" cx="184769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5" name="Shape 345"/>
          <p:cNvSpPr/>
          <p:nvPr/>
        </p:nvSpPr>
        <p:spPr>
          <a:xfrm>
            <a:off y="4168025" x="5588825"/>
            <a:ext cy="1581300" cx="184769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B7B7B7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6" name="Shape 346"/>
          <p:cNvSpPr/>
          <p:nvPr/>
        </p:nvSpPr>
        <p:spPr>
          <a:xfrm>
            <a:off y="2159700" x="5495900"/>
            <a:ext cy="1581300" cx="184769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FF00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7" name="Shape 347"/>
          <p:cNvSpPr/>
          <p:nvPr/>
        </p:nvSpPr>
        <p:spPr>
          <a:xfrm>
            <a:off y="5161750" x="3741125"/>
            <a:ext cy="1581300" cx="184769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CFE2F3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8" name="Shape 348"/>
          <p:cNvSpPr/>
          <p:nvPr/>
        </p:nvSpPr>
        <p:spPr>
          <a:xfrm>
            <a:off y="4280775" x="1675250"/>
            <a:ext cy="1581300" cx="184769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4A86E8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9" name="Shape 349"/>
          <p:cNvSpPr txBox="1"/>
          <p:nvPr/>
        </p:nvSpPr>
        <p:spPr>
          <a:xfrm>
            <a:off y="1523975" x="3789450"/>
            <a:ext cy="814200" cx="14126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Continuous Innovation </a:t>
            </a:r>
          </a:p>
          <a:p>
            <a:pPr algn="ctr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Agility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y="2335050" x="5412000"/>
            <a:ext cy="1318500" cx="2113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Clr>
                <a:srgbClr val="000000"/>
              </a:buClr>
              <a:buSzPct val="61111"/>
              <a:buFont typeface="Arial"/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Leaders 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Trainers&amp;Coaches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Experts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Communities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y="4140575" x="5641775"/>
            <a:ext cy="1026600" cx="1741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Social 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Learning Processes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&amp;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 Governance</a:t>
            </a:r>
          </a:p>
          <a:p>
            <a:r>
              <a:t/>
            </a:r>
          </a:p>
        </p:txBody>
      </p:sp>
      <p:sp>
        <p:nvSpPr>
          <p:cNvPr id="352" name="Shape 352"/>
          <p:cNvSpPr txBox="1"/>
          <p:nvPr/>
        </p:nvSpPr>
        <p:spPr>
          <a:xfrm>
            <a:off y="5230650" x="3965100"/>
            <a:ext cy="1200299" cx="14126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 Training Eco-system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&amp;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Experts Tools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y="4314975" x="1728200"/>
            <a:ext cy="1318500" cx="1741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Engineering 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and 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HR Engagement 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Best Practices 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y="2566775" x="1789300"/>
            <a:ext cy="1200299" cx="1607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Collaborative Cloud </a:t>
            </a:r>
          </a:p>
          <a:p>
            <a:pPr algn="ctr" rtl="0" lvl="0">
              <a:buNone/>
            </a:pPr>
            <a:r>
              <a:rPr b="1" sz="1800" lang="en-US">
                <a:latin typeface="Calibri"/>
                <a:ea typeface="Calibri"/>
                <a:cs typeface="Calibri"/>
                <a:sym typeface="Calibri"/>
              </a:rPr>
              <a:t>Spaces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y="6612975" x="7345175"/>
            <a:ext cy="305400" cx="1607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en-US"/>
              <a:t>Update FL 11 Julr 2013 </a:t>
            </a:r>
          </a:p>
        </p:txBody>
      </p:sp>
      <p:sp>
        <p:nvSpPr>
          <p:cNvPr id="356" name="Shape 356"/>
          <p:cNvSpPr/>
          <p:nvPr/>
        </p:nvSpPr>
        <p:spPr>
          <a:xfrm>
            <a:off y="253650" x="5811543"/>
            <a:ext cy="920771" cx="33068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57" name="Shape 357"/>
          <p:cNvSpPr txBox="1"/>
          <p:nvPr>
            <p:ph type="title"/>
          </p:nvPr>
        </p:nvSpPr>
        <p:spPr>
          <a:xfrm>
            <a:off y="124537" x="257400"/>
            <a:ext cy="1026600" cx="5201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sz="2400" lang="en-US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INNOVATION : Co-OPERATIVE Intel?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sz="1587" lang="en-US">
                <a:solidFill>
                  <a:srgbClr val="000000"/>
                </a:solidFill>
              </a:rPr>
              <a:t>SET OF ACTIVE OPTICS </a:t>
            </a:r>
            <a:r>
              <a:rPr b="1" sz="1587" lang="en-US">
                <a:solidFill>
                  <a:srgbClr val="E69138"/>
                </a:solidFill>
              </a:rPr>
              <a:t>MIRRORS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3_Thème Office 1">
      <a:dk1>
        <a:srgbClr val="000000"/>
      </a:dk1>
      <a:lt1>
        <a:srgbClr val="FFFFFF"/>
      </a:lt1>
      <a:dk2>
        <a:srgbClr val="017CC2"/>
      </a:dk2>
      <a:lt2>
        <a:srgbClr val="EEECE1"/>
      </a:lt2>
      <a:accent1>
        <a:srgbClr val="4F545A"/>
      </a:accent1>
      <a:accent2>
        <a:srgbClr val="C0504D"/>
      </a:accent2>
      <a:accent3>
        <a:srgbClr val="FFFFFF"/>
      </a:accent3>
      <a:accent4>
        <a:srgbClr val="4F545A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4_V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4_Thème Office 1">
      <a:dk1>
        <a:srgbClr val="000000"/>
      </a:dk1>
      <a:lt1>
        <a:srgbClr val="FFFFFF"/>
      </a:lt1>
      <a:dk2>
        <a:srgbClr val="017CC2"/>
      </a:dk2>
      <a:lt2>
        <a:srgbClr val="EEECE1"/>
      </a:lt2>
      <a:accent1>
        <a:srgbClr val="4F545A"/>
      </a:accent1>
      <a:accent2>
        <a:srgbClr val="C0504D"/>
      </a:accent2>
      <a:accent3>
        <a:srgbClr val="FFFFFF"/>
      </a:accent3>
      <a:accent4>
        <a:srgbClr val="4F545A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>
  <a:themeElements>
    <a:clrScheme name="1_Thème Office 1">
      <a:dk1>
        <a:srgbClr val="000000"/>
      </a:dk1>
      <a:lt1>
        <a:srgbClr val="FFFFFF"/>
      </a:lt1>
      <a:dk2>
        <a:srgbClr val="017CC2"/>
      </a:dk2>
      <a:lt2>
        <a:srgbClr val="EEECE1"/>
      </a:lt2>
      <a:accent1>
        <a:srgbClr val="4F545A"/>
      </a:accent1>
      <a:accent2>
        <a:srgbClr val="C0504D"/>
      </a:accent2>
      <a:accent3>
        <a:srgbClr val="FFFFFF"/>
      </a:accent3>
      <a:accent4>
        <a:srgbClr val="4F545A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