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36.xml" ContentType="application/vnd.openxmlformats-officedocument.presentationml.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49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  <p:sldMasterId id="2147483793" r:id="rId13"/>
  </p:sldMasterIdLst>
  <p:sldIdLst>
    <p:sldId id="259" r:id="rId14"/>
    <p:sldId id="271" r:id="rId15"/>
    <p:sldId id="272" r:id="rId16"/>
    <p:sldId id="273" r:id="rId17"/>
    <p:sldId id="276" r:id="rId18"/>
    <p:sldId id="274" r:id="rId19"/>
    <p:sldId id="275" r:id="rId20"/>
    <p:sldId id="288" r:id="rId21"/>
    <p:sldId id="278" r:id="rId22"/>
    <p:sldId id="279" r:id="rId23"/>
    <p:sldId id="280" r:id="rId24"/>
    <p:sldId id="281" r:id="rId25"/>
    <p:sldId id="291" r:id="rId26"/>
    <p:sldId id="292" r:id="rId27"/>
    <p:sldId id="282" r:id="rId28"/>
    <p:sldId id="283" r:id="rId29"/>
    <p:sldId id="277" r:id="rId30"/>
    <p:sldId id="284" r:id="rId31"/>
    <p:sldId id="285" r:id="rId32"/>
    <p:sldId id="286" r:id="rId33"/>
    <p:sldId id="287" r:id="rId34"/>
    <p:sldId id="262" r:id="rId35"/>
    <p:sldId id="290" r:id="rId36"/>
    <p:sldId id="304" r:id="rId37"/>
    <p:sldId id="289" r:id="rId38"/>
    <p:sldId id="293" r:id="rId39"/>
    <p:sldId id="260" r:id="rId40"/>
    <p:sldId id="296" r:id="rId41"/>
    <p:sldId id="297" r:id="rId42"/>
    <p:sldId id="298" r:id="rId43"/>
    <p:sldId id="300" r:id="rId44"/>
    <p:sldId id="301" r:id="rId45"/>
    <p:sldId id="299" r:id="rId46"/>
    <p:sldId id="303" r:id="rId47"/>
    <p:sldId id="302" r:id="rId48"/>
    <p:sldId id="305" r:id="rId49"/>
    <p:sldId id="307" r:id="rId50"/>
    <p:sldId id="306" r:id="rId51"/>
    <p:sldId id="309" r:id="rId52"/>
    <p:sldId id="310" r:id="rId53"/>
    <p:sldId id="311" r:id="rId54"/>
    <p:sldId id="312" r:id="rId55"/>
    <p:sldId id="313" r:id="rId56"/>
    <p:sldId id="314" r:id="rId57"/>
    <p:sldId id="316" r:id="rId58"/>
    <p:sldId id="315" r:id="rId59"/>
    <p:sldId id="320" r:id="rId60"/>
    <p:sldId id="318" r:id="rId61"/>
    <p:sldId id="319" r:id="rId62"/>
    <p:sldId id="317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slide" Target="slides/slide29.xml"/><Relationship Id="rId47" Type="http://schemas.openxmlformats.org/officeDocument/2006/relationships/slide" Target="slides/slide34.xml"/><Relationship Id="rId50" Type="http://schemas.openxmlformats.org/officeDocument/2006/relationships/slide" Target="slides/slide37.xml"/><Relationship Id="rId55" Type="http://schemas.openxmlformats.org/officeDocument/2006/relationships/slide" Target="slides/slide42.xml"/><Relationship Id="rId63" Type="http://schemas.openxmlformats.org/officeDocument/2006/relationships/slide" Target="slides/slide50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slide" Target="slides/slide32.xml"/><Relationship Id="rId53" Type="http://schemas.openxmlformats.org/officeDocument/2006/relationships/slide" Target="slides/slide40.xml"/><Relationship Id="rId58" Type="http://schemas.openxmlformats.org/officeDocument/2006/relationships/slide" Target="slides/slide45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49" Type="http://schemas.openxmlformats.org/officeDocument/2006/relationships/slide" Target="slides/slide36.xml"/><Relationship Id="rId57" Type="http://schemas.openxmlformats.org/officeDocument/2006/relationships/slide" Target="slides/slide44.xml"/><Relationship Id="rId61" Type="http://schemas.openxmlformats.org/officeDocument/2006/relationships/slide" Target="slides/slide4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4" Type="http://schemas.openxmlformats.org/officeDocument/2006/relationships/slide" Target="slides/slide31.xml"/><Relationship Id="rId52" Type="http://schemas.openxmlformats.org/officeDocument/2006/relationships/slide" Target="slides/slide39.xml"/><Relationship Id="rId60" Type="http://schemas.openxmlformats.org/officeDocument/2006/relationships/slide" Target="slides/slide47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slide" Target="slides/slide30.xml"/><Relationship Id="rId48" Type="http://schemas.openxmlformats.org/officeDocument/2006/relationships/slide" Target="slides/slide35.xml"/><Relationship Id="rId56" Type="http://schemas.openxmlformats.org/officeDocument/2006/relationships/slide" Target="slides/slide43.xml"/><Relationship Id="rId64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slide" Target="slides/slide33.xml"/><Relationship Id="rId59" Type="http://schemas.openxmlformats.org/officeDocument/2006/relationships/slide" Target="slides/slide46.xml"/><Relationship Id="rId67" Type="http://schemas.openxmlformats.org/officeDocument/2006/relationships/tableStyles" Target="tableStyles.xml"/><Relationship Id="rId20" Type="http://schemas.openxmlformats.org/officeDocument/2006/relationships/slide" Target="slides/slide7.xml"/><Relationship Id="rId41" Type="http://schemas.openxmlformats.org/officeDocument/2006/relationships/slide" Target="slides/slide28.xml"/><Relationship Id="rId54" Type="http://schemas.openxmlformats.org/officeDocument/2006/relationships/slide" Target="slides/slide41.xml"/><Relationship Id="rId62" Type="http://schemas.openxmlformats.org/officeDocument/2006/relationships/slide" Target="slides/slide4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Rectangle 4"/>
          <p:cNvSpPr>
            <a:spLocks/>
          </p:cNvSpPr>
          <p:nvPr userDrawn="1"/>
        </p:nvSpPr>
        <p:spPr bwMode="auto">
          <a:xfrm>
            <a:off x="0" y="3581400"/>
            <a:ext cx="9144000" cy="3276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>
            <a:lvl1pPr>
              <a:defRPr sz="5400">
                <a:solidFill>
                  <a:schemeClr val="tx1"/>
                </a:solidFill>
                <a:latin typeface="Tw Cen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3810000"/>
            <a:ext cx="6400800" cy="838200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 smtClean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Rectangle 4"/>
          <p:cNvSpPr>
            <a:spLocks/>
          </p:cNvSpPr>
          <p:nvPr userDrawn="1"/>
        </p:nvSpPr>
        <p:spPr bwMode="auto">
          <a:xfrm>
            <a:off x="0" y="3581400"/>
            <a:ext cx="9144000" cy="3276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>
            <a:lvl1pPr>
              <a:defRPr sz="5400">
                <a:solidFill>
                  <a:schemeClr val="tx1"/>
                </a:solidFill>
                <a:latin typeface="Tw Cen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3810000"/>
            <a:ext cx="6400800" cy="838200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 dirty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slideLayout" Target="../slideLayouts/slideLayout145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9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692C-5C27-4219-8015-FE4047EFA8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5/31/2010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D72A-34A3-47E2-A96F-D8EB658C578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hyperlink" Target="mailto:pamela@pamelahackett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amelahackett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971800"/>
            <a:ext cx="48237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In 2009 the world changed</a:t>
            </a:r>
            <a:endParaRPr lang="en-US" sz="32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Coca-cola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is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over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100 years old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The Oreo cookie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is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almost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a 100 </a:t>
            </a:r>
            <a:r>
              <a:rPr lang="en-US" sz="32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years 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Modern  management 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is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</a:t>
            </a:r>
            <a:r>
              <a:rPr lang="en-US" sz="32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100 years old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!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Just because you’ve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lasted </a:t>
            </a:r>
            <a:r>
              <a:rPr lang="en-US" sz="32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a 100 years</a:t>
            </a:r>
            <a:endParaRPr lang="en-US" sz="32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Doesn’t mean you’re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good for us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971800"/>
            <a:ext cx="6538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In 2009 the 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business world </a:t>
            </a:r>
            <a:r>
              <a:rPr lang="en-US" sz="32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7483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Did your 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management make </a:t>
            </a:r>
            <a:r>
              <a:rPr lang="en-US" sz="32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the change?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It’s time!</a:t>
            </a:r>
            <a:endParaRPr lang="en-US" sz="32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How come people will take to the street for what </a:t>
            </a:r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they believe in?</a:t>
            </a:r>
            <a:endParaRPr lang="en-US" sz="3200" b="1" spc="-15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But find it hard to get out of bed, to take to the street that </a:t>
            </a:r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takes them to work?</a:t>
            </a:r>
            <a:endParaRPr lang="en-US" sz="3200" b="1" spc="-15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2971800"/>
            <a:ext cx="67681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Did your business make the change?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They </a:t>
            </a:r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don’t</a:t>
            </a:r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like</a:t>
            </a:r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work</a:t>
            </a:r>
            <a:endParaRPr lang="en-US" sz="3200" b="1" spc="-15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Huh?</a:t>
            </a:r>
            <a:endParaRPr lang="en-US" sz="32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Effort is </a:t>
            </a:r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discretionary</a:t>
            </a:r>
            <a:endParaRPr lang="en-US" sz="3200" b="1" spc="-15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People volunteer </a:t>
            </a:r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their discretionary effort</a:t>
            </a:r>
            <a:endParaRPr lang="en-US" sz="32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Is100 years of management practices </a:t>
            </a:r>
          </a:p>
          <a:p>
            <a:pPr algn="ctr"/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fit for volunteers?</a:t>
            </a:r>
            <a:endParaRPr lang="en-US" sz="3200" b="1" spc="-15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The future of management creates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olunteerism?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59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A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story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 that gets people talking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>
                <a:solidFill>
                  <a:srgbClr val="FFC000"/>
                </a:solidFill>
                <a:latin typeface="Sans Serif"/>
              </a:rPr>
              <a:t>a</a:t>
            </a:r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bout a cause worth rising for.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A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feeling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 you need to do something,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>
                <a:solidFill>
                  <a:srgbClr val="FFC000"/>
                </a:solidFill>
                <a:latin typeface="Sans Serif"/>
              </a:rPr>
              <a:t>a</a:t>
            </a:r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 sense of urgency, a call to action.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A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champion 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who inspires you to get involved,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who paves the way with facts &amp; maps, a resource you can trust.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2971800"/>
            <a:ext cx="3270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Ah, </a:t>
            </a:r>
            <a:r>
              <a:rPr lang="en-US" sz="3200" b="1" i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you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cut costs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6400800" y="1143000"/>
            <a:ext cx="2362200" cy="1524000"/>
          </a:xfrm>
          <a:prstGeom prst="wedgeRoundRectCallout">
            <a:avLst>
              <a:gd name="adj1" fmla="val 66066"/>
              <a:gd name="adj2" fmla="val 93725"/>
              <a:gd name="adj3" fmla="val 1666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An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affiliation 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with others who are moved to act,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>
                <a:solidFill>
                  <a:srgbClr val="FFC000"/>
                </a:solidFill>
                <a:latin typeface="Sans Serif"/>
              </a:rPr>
              <a:t>a</a:t>
            </a:r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 connection with like minded souls; together we’ll get there faster.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>
                <a:solidFill>
                  <a:schemeClr val="bg1"/>
                </a:solidFill>
                <a:latin typeface="Sans Serif"/>
              </a:rPr>
              <a:t>A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 trail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 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that’s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contagious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, sparks interest &amp;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>
                <a:solidFill>
                  <a:srgbClr val="FFC000"/>
                </a:solidFill>
                <a:latin typeface="Sans Serif"/>
              </a:rPr>
              <a:t>m</a:t>
            </a:r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ore action, you see progress.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5838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Learning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 new things, a skill, new found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>
                <a:solidFill>
                  <a:srgbClr val="FFC000"/>
                </a:solidFill>
                <a:latin typeface="Sans Serif"/>
              </a:rPr>
              <a:t>k</a:t>
            </a:r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nowledge you can use again.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Pretty soon it’s a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movement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, there’s momentum,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>
                <a:solidFill>
                  <a:srgbClr val="FFC000"/>
                </a:solidFill>
                <a:latin typeface="Sans Serif"/>
              </a:rPr>
              <a:t>y</a:t>
            </a:r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ou are collaborating for a common cause.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People talk about what their effort really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means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>
                <a:solidFill>
                  <a:srgbClr val="FFC000"/>
                </a:solidFill>
                <a:latin typeface="Sans Serif"/>
              </a:rPr>
              <a:t>t</a:t>
            </a:r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he heart stirs as you feel a sense of accomplishment, a contribution.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There’s a pat on the back,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recognition 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from friends,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>
                <a:solidFill>
                  <a:srgbClr val="FFC000"/>
                </a:solidFill>
                <a:latin typeface="Sans Serif"/>
              </a:rPr>
              <a:t>p</a:t>
            </a:r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eers &amp; family, a job well done.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814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648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You had an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impact, 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you made a </a:t>
            </a:r>
            <a:r>
              <a:rPr lang="en-US" sz="2800" b="1" spc="-150" dirty="0" smtClean="0">
                <a:solidFill>
                  <a:srgbClr val="FF0000"/>
                </a:solidFill>
                <a:latin typeface="Sans Serif"/>
              </a:rPr>
              <a:t>difference</a:t>
            </a:r>
            <a:r>
              <a:rPr lang="en-US" sz="2800" b="1" spc="-150" dirty="0">
                <a:solidFill>
                  <a:schemeClr val="bg1"/>
                </a:solidFill>
                <a:latin typeface="Sans Serif"/>
              </a:rPr>
              <a:t> </a:t>
            </a:r>
            <a:r>
              <a:rPr lang="en-US" sz="2800" b="1" spc="-150" dirty="0" smtClean="0">
                <a:solidFill>
                  <a:schemeClr val="bg1"/>
                </a:solidFill>
                <a:latin typeface="Sans Serif"/>
              </a:rPr>
              <a:t>and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9530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50" dirty="0">
                <a:solidFill>
                  <a:srgbClr val="FFC000"/>
                </a:solidFill>
                <a:latin typeface="Sans Serif"/>
              </a:rPr>
              <a:t>y</a:t>
            </a:r>
            <a:r>
              <a:rPr lang="en-US" sz="4000" b="1" spc="-150" dirty="0" smtClean="0">
                <a:solidFill>
                  <a:srgbClr val="FFC000"/>
                </a:solidFill>
                <a:latin typeface="Sans Serif"/>
              </a:rPr>
              <a:t>ou are ready to do it again.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996625"/>
            <a:ext cx="91440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Volunteerism</a:t>
            </a:r>
            <a:endParaRPr lang="en-US" sz="32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How much </a:t>
            </a:r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discretionary effort do your people offer?</a:t>
            </a:r>
            <a:endParaRPr lang="en-US" sz="32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How many volunteers </a:t>
            </a:r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does your organization have?</a:t>
            </a:r>
            <a:endParaRPr lang="en-US" sz="32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How old </a:t>
            </a:r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is your management model?</a:t>
            </a:r>
            <a:endParaRPr lang="en-US" sz="32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And </a:t>
            </a:r>
            <a:r>
              <a:rPr lang="en-US" sz="3200" b="1" i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you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re-assessed your product strategy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533400" y="152400"/>
            <a:ext cx="2362200" cy="1524000"/>
          </a:xfrm>
          <a:prstGeom prst="wedgeRoundRectCallout">
            <a:avLst>
              <a:gd name="adj1" fmla="val -72973"/>
              <a:gd name="adj2" fmla="val 169031"/>
              <a:gd name="adj3" fmla="val 1666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971800"/>
            <a:ext cx="47756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Have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you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really changed?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971800"/>
            <a:ext cx="4562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Management  Innovation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8428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Know me, care about me, help me, inspire me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l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ead me, move me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t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he future of management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Building businesses </a:t>
            </a:r>
            <a:r>
              <a:rPr lang="en-US" sz="32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FIT! 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for human consumption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It’s time!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It’s time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!</a:t>
            </a:r>
          </a:p>
          <a:p>
            <a:pPr algn="ctr"/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  <a:p>
            <a:pPr algn="ctr"/>
            <a:endParaRPr lang="en-US" sz="3200" b="1" spc="-15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  <a:p>
            <a:pPr algn="ctr"/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Read more about Volunteerism in the book</a:t>
            </a:r>
          </a:p>
          <a:p>
            <a:pPr algn="ctr"/>
            <a:r>
              <a:rPr lang="en-US" sz="3200" b="1" spc="-15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getGruntled</a:t>
            </a:r>
            <a:r>
              <a:rPr lang="en-US" sz="32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!  Your No.1 Priority in Life</a:t>
            </a:r>
            <a:endParaRPr lang="en-US" sz="32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are you prepared for the </a:t>
            </a:r>
            <a:r>
              <a:rPr lang="en-US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future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of work?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3657600"/>
            <a:ext cx="8915400" cy="32004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1800" b="1" dirty="0" smtClean="0">
                <a:latin typeface="Sans Serif"/>
              </a:rPr>
              <a:t>Talented people searching for a prospective employer look for: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Work that is meaningful and interesting, purposeful and rewarding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A culture they want to work with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Your brand reputation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Your approach to career development 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Future prospects for growth, promotion, skills development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A compensation package they feel fits the effort they’ll be bringing to work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Work that fits their lifestyle or desired lifestyle</a:t>
            </a:r>
          </a:p>
          <a:p>
            <a:pPr marL="514350" indent="-514350" algn="l">
              <a:buFont typeface="+mj-lt"/>
              <a:buAutoNum type="arabicPeriod"/>
            </a:pPr>
            <a:endParaRPr lang="en-US" sz="2400" b="1" dirty="0" smtClean="0">
              <a:latin typeface="Franklin Gothic Book" pitchFamily="34" charset="0"/>
            </a:endParaRPr>
          </a:p>
          <a:p>
            <a:endParaRPr lang="en-US" sz="2400" b="1" dirty="0">
              <a:latin typeface="Franklin Gothic Boo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514600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“I love what I do, but I hate my job!”</a:t>
            </a:r>
            <a:endParaRPr lang="en-US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are you prepared for the </a:t>
            </a:r>
            <a:r>
              <a:rPr lang="en-US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future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of work?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3657600"/>
            <a:ext cx="8915400" cy="32004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1800" b="1" dirty="0" smtClean="0">
                <a:latin typeface="Sans Serif"/>
              </a:rPr>
              <a:t>Talented people in your business look for: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How well you score on the Workplace of the Future Report Card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You need 7 C’s and 2 F’s</a:t>
            </a:r>
          </a:p>
          <a:p>
            <a:pPr algn="l">
              <a:buFont typeface="Arial" pitchFamily="34" charset="0"/>
              <a:buChar char="•"/>
            </a:pPr>
            <a:r>
              <a:rPr lang="en-US" sz="1800" b="1" dirty="0" smtClean="0">
                <a:latin typeface="Sans Serif"/>
              </a:rPr>
              <a:t>Read ‘</a:t>
            </a:r>
            <a:r>
              <a:rPr lang="en-US" sz="1800" b="1" dirty="0" err="1" smtClean="0">
                <a:latin typeface="Sans Serif"/>
              </a:rPr>
              <a:t>getGruntled</a:t>
            </a:r>
            <a:r>
              <a:rPr lang="en-US" sz="1800" b="1" dirty="0" smtClean="0">
                <a:latin typeface="Sans Serif"/>
              </a:rPr>
              <a:t>!  Your No.1 Priority in Life’ to find out how many C’s you scored and how many F’s…</a:t>
            </a:r>
          </a:p>
          <a:p>
            <a:pPr marL="514350" indent="-514350" algn="l">
              <a:buFont typeface="+mj-lt"/>
              <a:buAutoNum type="arabicPeriod"/>
            </a:pPr>
            <a:endParaRPr lang="en-US" sz="2400" b="1" dirty="0" smtClean="0">
              <a:latin typeface="Franklin Gothic Book" pitchFamily="34" charset="0"/>
            </a:endParaRPr>
          </a:p>
          <a:p>
            <a:endParaRPr lang="en-US" sz="2400" b="1" dirty="0">
              <a:latin typeface="Franklin Gothic Boo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514600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“I love what I do, but I hate my job!”</a:t>
            </a:r>
            <a:endParaRPr lang="en-US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And </a:t>
            </a:r>
            <a:r>
              <a:rPr lang="en-US" sz="3200" b="1" i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you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put your customers as the priority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5562600" y="4114800"/>
            <a:ext cx="2362200" cy="1143000"/>
          </a:xfrm>
          <a:prstGeom prst="wedgeRoundRectCallout">
            <a:avLst>
              <a:gd name="adj1" fmla="val 84631"/>
              <a:gd name="adj2" fmla="val 186990"/>
              <a:gd name="adj3" fmla="val 1666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057400"/>
            <a:ext cx="326880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038225"/>
            <a:ext cx="1485900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76200"/>
            <a:ext cx="3809999" cy="88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5243758"/>
            <a:ext cx="2609850" cy="1385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057400" y="3962400"/>
            <a:ext cx="4895892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  <a:latin typeface="Sans Serif"/>
              </a:rPr>
              <a:t>Building businesses fit for human consumption </a:t>
            </a:r>
          </a:p>
          <a:p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  <a:latin typeface="Sans Serif"/>
              </a:rPr>
              <a:t>with less profit consumption</a:t>
            </a:r>
          </a:p>
          <a:p>
            <a:endParaRPr lang="en-US" sz="2000" b="1" dirty="0" smtClean="0">
              <a:solidFill>
                <a:schemeClr val="bg1">
                  <a:lumMod val="65000"/>
                </a:schemeClr>
              </a:solidFill>
              <a:latin typeface="Sans Serif"/>
            </a:endParaRPr>
          </a:p>
          <a:p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Sans Serif"/>
                <a:hlinkClick r:id="rId6"/>
              </a:rPr>
              <a:t>www.pamelahackett.com</a:t>
            </a:r>
            <a:endParaRPr lang="en-US" sz="2000" b="1" dirty="0" smtClean="0">
              <a:solidFill>
                <a:schemeClr val="bg1">
                  <a:lumMod val="65000"/>
                </a:schemeClr>
              </a:solidFill>
              <a:latin typeface="Sans Serif"/>
            </a:endParaRPr>
          </a:p>
          <a:p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Sans Serif"/>
                <a:hlinkClick r:id="rId7"/>
              </a:rPr>
              <a:t>pamela@pamelahackett.com</a:t>
            </a:r>
            <a:endParaRPr lang="en-US" sz="2000" b="1" dirty="0" smtClean="0">
              <a:solidFill>
                <a:schemeClr val="bg1">
                  <a:lumMod val="65000"/>
                </a:schemeClr>
              </a:solidFill>
              <a:latin typeface="Sans Serif"/>
            </a:endParaRPr>
          </a:p>
          <a:p>
            <a:endParaRPr lang="en-US" sz="2000" b="1" dirty="0">
              <a:solidFill>
                <a:schemeClr val="bg1">
                  <a:lumMod val="65000"/>
                </a:schemeClr>
              </a:solidFill>
              <a:latin typeface="Sans Serif"/>
            </a:endParaRPr>
          </a:p>
          <a:p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  <a:latin typeface="Sans Serif"/>
              </a:rPr>
              <a:t>Author: </a:t>
            </a:r>
            <a:r>
              <a:rPr lang="en-US" sz="1600" b="1" dirty="0" err="1" smtClean="0">
                <a:solidFill>
                  <a:schemeClr val="bg1">
                    <a:lumMod val="65000"/>
                  </a:schemeClr>
                </a:solidFill>
                <a:latin typeface="Sans Serif"/>
              </a:rPr>
              <a:t>getGruntled</a:t>
            </a:r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  <a:latin typeface="Sans Serif"/>
              </a:rPr>
              <a:t>!</a:t>
            </a:r>
          </a:p>
          <a:p>
            <a:endParaRPr lang="en-US" sz="2000" b="1" dirty="0">
              <a:solidFill>
                <a:schemeClr val="bg1">
                  <a:lumMod val="65000"/>
                </a:schemeClr>
              </a:solidFill>
              <a:latin typeface="Sans Serif"/>
            </a:endParaRPr>
          </a:p>
        </p:txBody>
      </p:sp>
      <p:pic>
        <p:nvPicPr>
          <p:cNvPr id="7" name="Picture 6" descr="iStock_000003370438XSmall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81600" y="2133600"/>
            <a:ext cx="1634431" cy="17667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1524000" y="1396425"/>
            <a:ext cx="7543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Become a </a:t>
            </a: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magnet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for</a:t>
            </a: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talent, ideas, innovation &amp; growth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!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Oh, &amp; </a:t>
            </a:r>
            <a:r>
              <a:rPr lang="en-US" sz="3200" b="1" i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you</a:t>
            </a:r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 looked at your business model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1219200" y="5029200"/>
            <a:ext cx="2362200" cy="762000"/>
          </a:xfrm>
          <a:prstGeom prst="wedgeRoundRectCallout">
            <a:avLst>
              <a:gd name="adj1" fmla="val -69813"/>
              <a:gd name="adj2" fmla="val 188623"/>
              <a:gd name="adj3" fmla="val 1666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So you didn’t really change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So you didn’t really change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6324600" y="3810000"/>
            <a:ext cx="1828800" cy="1447800"/>
          </a:xfrm>
          <a:prstGeom prst="cloudCallout">
            <a:avLst>
              <a:gd name="adj1" fmla="val 100596"/>
              <a:gd name="adj2" fmla="val 1545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Huh?!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ns Serif"/>
              </a:rPr>
              <a:t>Some things last a lifetime</a:t>
            </a:r>
            <a:endParaRPr lang="en-US" sz="3200" b="1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637</Words>
  <Application>Microsoft Office PowerPoint</Application>
  <PresentationFormat>On-screen Show (4:3)</PresentationFormat>
  <Paragraphs>97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13</vt:i4>
      </vt:variant>
      <vt:variant>
        <vt:lpstr>Slide Titles</vt:lpstr>
      </vt:variant>
      <vt:variant>
        <vt:i4>50</vt:i4>
      </vt:variant>
    </vt:vector>
  </HeadingPairs>
  <TitlesOfParts>
    <vt:vector size="63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are you prepared for the future of work?</vt:lpstr>
      <vt:lpstr>are you prepared for the future of work?</vt:lpstr>
      <vt:lpstr>Slide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 Time! Volunteerism</dc:title>
  <dc:subject>management innovation, employee engagement</dc:subject>
  <dc:creator>Pamela Hackett</dc:creator>
  <cp:keywords>change, employee engagement, management, leadership, future, work, change management</cp:keywords>
  <dc:description>www.pamelahackett.com</dc:description>
  <cp:lastModifiedBy>Pamela</cp:lastModifiedBy>
  <cp:revision>44</cp:revision>
  <dcterms:created xsi:type="dcterms:W3CDTF">2010-05-08T17:13:56Z</dcterms:created>
  <dcterms:modified xsi:type="dcterms:W3CDTF">2010-05-31T21:10:12Z</dcterms:modified>
  <cp:category>Business, Management, Management Consulting.</cp:category>
</cp:coreProperties>
</file>