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91D0F1E-5A1E-49C8-9B0D-5913645E41F2}" type="datetimeFigureOut">
              <a:rPr lang="en-US" smtClean="0"/>
              <a:t>10/14/2010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B373344-CB99-4D38-B51D-5BE24D9B4F00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D0F1E-5A1E-49C8-9B0D-5913645E41F2}" type="datetimeFigureOut">
              <a:rPr lang="en-US" smtClean="0"/>
              <a:t>10/14/2010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73344-CB99-4D38-B51D-5BE24D9B4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91D0F1E-5A1E-49C8-9B0D-5913645E41F2}" type="datetimeFigureOut">
              <a:rPr lang="en-US" smtClean="0"/>
              <a:t>10/14/2010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B373344-CB99-4D38-B51D-5BE24D9B4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D0F1E-5A1E-49C8-9B0D-5913645E41F2}" type="datetimeFigureOut">
              <a:rPr lang="en-US" smtClean="0"/>
              <a:t>10/14/2010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73344-CB99-4D38-B51D-5BE24D9B4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1D0F1E-5A1E-49C8-9B0D-5913645E41F2}" type="datetimeFigureOut">
              <a:rPr lang="en-US" smtClean="0"/>
              <a:t>10/14/2010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B373344-CB99-4D38-B51D-5BE24D9B4F00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D0F1E-5A1E-49C8-9B0D-5913645E41F2}" type="datetimeFigureOut">
              <a:rPr lang="en-US" smtClean="0"/>
              <a:t>10/14/2010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73344-CB99-4D38-B51D-5BE24D9B4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D0F1E-5A1E-49C8-9B0D-5913645E41F2}" type="datetimeFigureOut">
              <a:rPr lang="en-US" smtClean="0"/>
              <a:t>10/14/2010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73344-CB99-4D38-B51D-5BE24D9B4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D0F1E-5A1E-49C8-9B0D-5913645E41F2}" type="datetimeFigureOut">
              <a:rPr lang="en-US" smtClean="0"/>
              <a:t>10/14/2010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73344-CB99-4D38-B51D-5BE24D9B4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1D0F1E-5A1E-49C8-9B0D-5913645E41F2}" type="datetimeFigureOut">
              <a:rPr lang="en-US" smtClean="0"/>
              <a:t>10/14/2010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73344-CB99-4D38-B51D-5BE24D9B4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D0F1E-5A1E-49C8-9B0D-5913645E41F2}" type="datetimeFigureOut">
              <a:rPr lang="en-US" smtClean="0"/>
              <a:t>10/14/2010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73344-CB99-4D38-B51D-5BE24D9B4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D0F1E-5A1E-49C8-9B0D-5913645E41F2}" type="datetimeFigureOut">
              <a:rPr lang="en-US" smtClean="0"/>
              <a:t>10/14/2010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73344-CB99-4D38-B51D-5BE24D9B4F0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91D0F1E-5A1E-49C8-9B0D-5913645E41F2}" type="datetimeFigureOut">
              <a:rPr lang="en-US" smtClean="0"/>
              <a:t>10/14/2010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B373344-CB99-4D38-B51D-5BE24D9B4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Increase trust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reduce fear</a:t>
            </a:r>
            <a:endParaRPr lang="en-US" dirty="0"/>
          </a:p>
        </p:txBody>
      </p:sp>
    </p:spTree>
  </p:cSld>
  <p:clrMapOvr>
    <a:masterClrMapping/>
  </p:clrMapOvr>
  <p:transition advTm="10000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CAN BE DONE TO INCREASE TRUST &amp; reduce fear?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342196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ORGANIZATIONS HAVE DIFFERENT NEEDS AND WANTS, AND FACE DIFFERING INTERNAL AND EXTERNAL DYNAMICS.</a:t>
            </a:r>
          </a:p>
          <a:p>
            <a:endParaRPr lang="en-US" sz="2000" dirty="0" smtClean="0"/>
          </a:p>
          <a:p>
            <a:r>
              <a:rPr lang="en-US" sz="2000" dirty="0" smtClean="0"/>
              <a:t>THE SOLUTION: TRACK FEAR &amp; TRUST, AND FACILITATE THE COORDINATION OF SUITABLE CANDIDATES INTO THE ORGANIZATION.</a:t>
            </a:r>
            <a:endParaRPr lang="en-US" sz="2000" dirty="0"/>
          </a:p>
        </p:txBody>
      </p:sp>
      <p:pic>
        <p:nvPicPr>
          <p:cNvPr id="5" name="Picture Placeholder 4" descr="DSC00579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663682" y="1566782"/>
            <a:ext cx="4206240" cy="3154680"/>
          </a:xfrm>
        </p:spPr>
      </p:pic>
    </p:spTree>
  </p:cSld>
  <p:clrMapOvr>
    <a:masterClrMapping/>
  </p:clrMapOvr>
  <p:transition advTm="20000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381000"/>
            <a:ext cx="34290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HOW EXACTLY WILL THAT SOLUTION REDUCE FEAR &amp; INCREASE TRUST??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3421966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BY CREATING A HUMAN RESOURCES MANAGEMENT SYSTEM.  </a:t>
            </a:r>
          </a:p>
          <a:p>
            <a:endParaRPr lang="en-US" sz="2000" dirty="0" smtClean="0"/>
          </a:p>
          <a:p>
            <a:r>
              <a:rPr lang="en-US" sz="2000" dirty="0" smtClean="0"/>
              <a:t>REDEFINING TEAM DYNAMICS.</a:t>
            </a:r>
          </a:p>
          <a:p>
            <a:endParaRPr lang="en-US" sz="2000" dirty="0" smtClean="0"/>
          </a:p>
          <a:p>
            <a:r>
              <a:rPr lang="en-US" sz="2000" dirty="0" smtClean="0"/>
              <a:t>THE SYSTEM WILL INTEGRATE WEB-BASED APPLICATIONS THAT ENABLE CANDIDATE PROFILES, COMPANY POSTS. PROJECT PROPOSALS AND FURTHER INDIRECT INTERACT WITH ORGANIZATIONS.</a:t>
            </a:r>
            <a:endParaRPr lang="en-US" sz="2000" dirty="0"/>
          </a:p>
        </p:txBody>
      </p:sp>
      <p:pic>
        <p:nvPicPr>
          <p:cNvPr id="5" name="Picture Placeholder 4" descr="DSC0054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663682" y="1566782"/>
            <a:ext cx="4206240" cy="3154680"/>
          </a:xfrm>
        </p:spPr>
      </p:pic>
    </p:spTree>
  </p:cSld>
  <p:clrMapOvr>
    <a:masterClrMapping/>
  </p:clrMapOvr>
  <p:transition advTm="20000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228600"/>
            <a:ext cx="3429000" cy="2971800"/>
          </a:xfrm>
        </p:spPr>
        <p:txBody>
          <a:bodyPr/>
          <a:lstStyle/>
          <a:p>
            <a:r>
              <a:rPr lang="en-US" dirty="0" smtClean="0"/>
              <a:t>SOUNDS INTERESTING…BUTHOW DOES IT WORK???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3421966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THE SOFTWARE APPLICATION IS INTEGRATED WITH THE WEBSITE APPLICATION BY LINKING THE SOFTWARE TO THE WEBSITE FOR INPUT/OUTPUT CAPABILITIES.</a:t>
            </a:r>
          </a:p>
          <a:p>
            <a:endParaRPr lang="en-US" sz="2000" dirty="0" smtClean="0"/>
          </a:p>
          <a:p>
            <a:r>
              <a:rPr lang="en-US" sz="2000" dirty="0" smtClean="0"/>
              <a:t>THE WEBSITE IS MAINTAINED SEPARATELY WHILE THE SOFTWARE AUTO UPDATES AS IS NEEDED.</a:t>
            </a:r>
            <a:endParaRPr lang="en-US" sz="2000" dirty="0"/>
          </a:p>
        </p:txBody>
      </p:sp>
      <p:pic>
        <p:nvPicPr>
          <p:cNvPr id="5" name="Picture Placeholder 4" descr="DSC0043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 advTm="20000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3574366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THEORY Y, KNOWLEDGE WORKERS, LEADERSHIP TYPES, CLIMBERS, ARE IDENTIFIED USING ANALYTICS SUPPLIED WITH DATA FROM THE INPUT COMMAND BOX QUESTIONS ON THE WEBSITE.  </a:t>
            </a:r>
          </a:p>
          <a:p>
            <a:endParaRPr lang="en-US" sz="2000" dirty="0" smtClean="0"/>
          </a:p>
          <a:p>
            <a:r>
              <a:rPr lang="en-US" sz="2000" dirty="0" smtClean="0"/>
              <a:t>ESSENTIALLY, THIS SOLUTION IS ABLE TO MANAGE AND OVERSEE THE “FIT” OF </a:t>
            </a:r>
            <a:r>
              <a:rPr lang="en-US" sz="2000" dirty="0" smtClean="0"/>
              <a:t>WORKERS, </a:t>
            </a:r>
            <a:r>
              <a:rPr lang="en-US" sz="2000" dirty="0" smtClean="0"/>
              <a:t>AND TRACK THE LEVEL OF FEAR AND TRUST BY FACILITATING AN INFORMAL “GRAPE VINE” TIED TO ANALYTICS.</a:t>
            </a:r>
          </a:p>
          <a:p>
            <a:endParaRPr lang="en-US" dirty="0"/>
          </a:p>
        </p:txBody>
      </p:sp>
      <p:pic>
        <p:nvPicPr>
          <p:cNvPr id="5" name="Picture Placeholder 4" descr="DSC0012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663682" y="1566782"/>
            <a:ext cx="4206240" cy="3154680"/>
          </a:xfrm>
        </p:spPr>
      </p:pic>
    </p:spTree>
  </p:cSld>
  <p:clrMapOvr>
    <a:masterClrMapping/>
  </p:clrMapOvr>
  <p:transition advTm="20000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END OF presentation</a:t>
            </a:r>
            <a:endParaRPr lang="en-US" dirty="0"/>
          </a:p>
        </p:txBody>
      </p:sp>
    </p:spTree>
  </p:cSld>
  <p:clrMapOvr>
    <a:masterClrMapping/>
  </p:clrMapOvr>
  <p:transition>
    <p:wedge/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xenophobia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526302" cy="288856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CONDITION ARISING FROM THE PRACTICE OF PRE- JUDGEMENT.  </a:t>
            </a:r>
          </a:p>
          <a:p>
            <a:r>
              <a:rPr lang="en-US" sz="2000" dirty="0" smtClean="0"/>
              <a:t>TO FOCUS ON THE DIFFERENT.  THE UNWILLINGNESS TO BRIDGE SOCIAL AND DEMOGRAPHIC GAPS.</a:t>
            </a:r>
            <a:endParaRPr lang="en-US" sz="2000" dirty="0"/>
          </a:p>
        </p:txBody>
      </p:sp>
      <p:pic>
        <p:nvPicPr>
          <p:cNvPr id="5" name="Picture Placeholder 4" descr="DSC0006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663682" y="1566782"/>
            <a:ext cx="4206240" cy="3154680"/>
          </a:xfrm>
        </p:spPr>
      </p:pic>
    </p:spTree>
  </p:cSld>
  <p:clrMapOvr>
    <a:masterClrMapping/>
  </p:clrMapOvr>
  <p:transition advTm="10000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Xenophobia: A CLEAR EXAMPLE..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304096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Of HOW FEAR AND A LACK OF TRUST IS A FUNCTION OF XENOPHOBIA.</a:t>
            </a:r>
          </a:p>
          <a:p>
            <a:endParaRPr lang="en-US" sz="2000" dirty="0" smtClean="0"/>
          </a:p>
          <a:p>
            <a:r>
              <a:rPr lang="en-US" sz="2000" dirty="0" smtClean="0"/>
              <a:t>WOULD YOU ALLOW FOR THIS MAN TO SAVE YOUR LIFE?</a:t>
            </a:r>
          </a:p>
          <a:p>
            <a:endParaRPr lang="en-US" sz="2000" dirty="0" smtClean="0"/>
          </a:p>
          <a:p>
            <a:r>
              <a:rPr lang="en-US" sz="2000" dirty="0" smtClean="0"/>
              <a:t>NOT LIKELY…</a:t>
            </a:r>
          </a:p>
        </p:txBody>
      </p:sp>
      <p:pic>
        <p:nvPicPr>
          <p:cNvPr id="5" name="Picture Placeholder 4" descr="DSC0006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663682" y="1566782"/>
            <a:ext cx="4206240" cy="3154680"/>
          </a:xfrm>
        </p:spPr>
      </p:pic>
    </p:spTree>
  </p:cSld>
  <p:clrMapOvr>
    <a:masterClrMapping/>
  </p:clrMapOvr>
  <p:transition advTm="25000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42048" cy="115824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HOWEVER THE MISTAKE OF NOT TRUSTING THE REGISTERED NURSE SHOWN IN THE PREVIOUS SLIDE MAY ONE DAY COST YOU OR A LOVED ONE’S LIFE...  </a:t>
            </a:r>
            <a:endParaRPr lang="en-US" sz="2000" dirty="0"/>
          </a:p>
        </p:txBody>
      </p:sp>
    </p:spTree>
  </p:cSld>
  <p:clrMapOvr>
    <a:masterClrMapping/>
  </p:clrMapOvr>
  <p:transition advTm="1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FEAR IS ENDEMIC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3574366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IF LEFT UNBRIDLED, FEAR THREATENS TO UNDERMINE PERFORMANCE IMPROVEMENT.</a:t>
            </a:r>
          </a:p>
          <a:p>
            <a:endParaRPr lang="en-US" sz="2000" dirty="0" smtClean="0"/>
          </a:p>
          <a:p>
            <a:r>
              <a:rPr lang="en-US" sz="2000" dirty="0" smtClean="0"/>
              <a:t>INCREASE CRONYISM AND CONSERVER ATTITUDES, AND RESTRICT GROWTH IN COMPETITIVE MARKETS.</a:t>
            </a:r>
          </a:p>
          <a:p>
            <a:endParaRPr lang="en-US" sz="2000" dirty="0" smtClean="0"/>
          </a:p>
          <a:p>
            <a:r>
              <a:rPr lang="en-US" sz="2000" dirty="0" smtClean="0"/>
              <a:t>POTENTIALLY STIFLING THE ENTIRE ORGANIZATION.</a:t>
            </a:r>
            <a:endParaRPr lang="en-US" sz="2000" dirty="0"/>
          </a:p>
        </p:txBody>
      </p:sp>
      <p:pic>
        <p:nvPicPr>
          <p:cNvPr id="6" name="Picture Placeholder 5" descr="DSC00118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663682" y="1566782"/>
            <a:ext cx="4206240" cy="3154680"/>
          </a:xfrm>
        </p:spPr>
      </p:pic>
    </p:spTree>
  </p:cSld>
  <p:clrMapOvr>
    <a:masterClrMapping/>
  </p:clrMapOvr>
  <p:transition advTm="20000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XENOPHOBIA EVEN APPLIES TO…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342196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STRATEGIC PLANNING ACROSS COMPETITIVE MARKETS.  </a:t>
            </a:r>
          </a:p>
          <a:p>
            <a:endParaRPr lang="en-US" sz="2000" dirty="0" smtClean="0"/>
          </a:p>
          <a:p>
            <a:r>
              <a:rPr lang="en-US" sz="2000" dirty="0" smtClean="0"/>
              <a:t>THIS EXAMPLE IS PREDICATED ON THE INITIAL FEAR AND A LACK OF TRUST AND RESISTANCE TO THE DEVELOPMENT OF ALTERNATIVE ENERGY AND FUEL RESOURCES.</a:t>
            </a:r>
            <a:endParaRPr lang="en-US" sz="2000" dirty="0"/>
          </a:p>
        </p:txBody>
      </p:sp>
      <p:pic>
        <p:nvPicPr>
          <p:cNvPr id="5" name="Picture Placeholder 4" descr="DSC0043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 advTm="20000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ON TRUCKIN’…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342196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XENOPHOBIA IN ALL FORMS WILL THREATEN THE POTENTIAL OF ANY ORGANIZATION.</a:t>
            </a:r>
          </a:p>
          <a:p>
            <a:endParaRPr lang="en-US" sz="2000" dirty="0" smtClean="0"/>
          </a:p>
          <a:p>
            <a:r>
              <a:rPr lang="en-US" sz="2000" dirty="0" smtClean="0"/>
              <a:t>BUSINESS STRATEGY FOR FUTURE GROWTH MUST ADDRESS HOW THE ORGANIZATION HIRES, AND TRAINED ON HOW TO MAXIMIZE HUMAN CAPITAL.</a:t>
            </a:r>
            <a:endParaRPr lang="en-US" sz="2000" dirty="0"/>
          </a:p>
        </p:txBody>
      </p:sp>
      <p:pic>
        <p:nvPicPr>
          <p:cNvPr id="5" name="Picture Placeholder 4" descr="DSC0046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 advTm="20000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EXAMPLES…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342196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FEAR CAN FOSTER ISOLATIONISM, FACILITATE DISTRUST, AND REDUCE EMPLOYEE PERFORMANCE.</a:t>
            </a:r>
          </a:p>
          <a:p>
            <a:endParaRPr lang="en-US" sz="2000" dirty="0" smtClean="0"/>
          </a:p>
          <a:p>
            <a:r>
              <a:rPr lang="en-US" sz="2000" dirty="0" smtClean="0"/>
              <a:t>AT LINCOLN HOSPITAL (HHC) FEAR AMONG THE CLINICAL STAFF CREATES RESISTANCE TO THE 6</a:t>
            </a:r>
            <a:r>
              <a:rPr lang="el-GR" sz="2000" dirty="0" smtClean="0"/>
              <a:t>σ</a:t>
            </a:r>
            <a:r>
              <a:rPr lang="en-US" sz="2000" dirty="0" smtClean="0"/>
              <a:t> PERFORMANCE IMPROVEMENT EFFORT.</a:t>
            </a:r>
            <a:endParaRPr lang="en-US" sz="2000" dirty="0"/>
          </a:p>
        </p:txBody>
      </p:sp>
      <p:pic>
        <p:nvPicPr>
          <p:cNvPr id="5" name="Picture Placeholder 4" descr="DSC0048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 advTm="20000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THAT HAPPEN?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3345766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CLINICIANS FEAR OF MANAGEMENT MISUNDERSTANDING THE THEIR WORK DEMAND AND BEING OVER CRITICAL AND ENFORCING MECHANISTIC BEHAVIOR;</a:t>
            </a:r>
          </a:p>
          <a:p>
            <a:r>
              <a:rPr lang="en-US" sz="2000" dirty="0" smtClean="0"/>
              <a:t>AND</a:t>
            </a:r>
            <a:r>
              <a:rPr lang="en-US" sz="2000" b="1" dirty="0" smtClean="0"/>
              <a:t> </a:t>
            </a:r>
            <a:r>
              <a:rPr lang="en-US" sz="2000" dirty="0" smtClean="0"/>
              <a:t>A</a:t>
            </a:r>
            <a:r>
              <a:rPr lang="en-US" sz="2000" b="1" dirty="0" smtClean="0"/>
              <a:t> </a:t>
            </a:r>
            <a:r>
              <a:rPr lang="en-US" sz="2000" b="1" u="sng" dirty="0" smtClean="0"/>
              <a:t>DISTRUST</a:t>
            </a:r>
            <a:r>
              <a:rPr lang="en-US" sz="2000" dirty="0" smtClean="0"/>
              <a:t> OF THE DISCIPLINARY MOTIVES BEHIND THE WORK OF THE QUALITY IMPROVEMENT STAFF.</a:t>
            </a:r>
            <a:endParaRPr lang="en-US" sz="2000" dirty="0"/>
          </a:p>
        </p:txBody>
      </p:sp>
      <p:pic>
        <p:nvPicPr>
          <p:cNvPr id="5" name="Picture Placeholder 4" descr="DSC0058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663682" y="1566782"/>
            <a:ext cx="4206240" cy="3154680"/>
          </a:xfrm>
        </p:spPr>
      </p:pic>
    </p:spTree>
  </p:cSld>
  <p:clrMapOvr>
    <a:masterClrMapping/>
  </p:clrMapOvr>
  <p:transition advTm="20000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873</TotalTime>
  <Words>469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Opulent</vt:lpstr>
      <vt:lpstr>Increase trust</vt:lpstr>
      <vt:lpstr>xenophobia</vt:lpstr>
      <vt:lpstr>Xenophobia: A CLEAR EXAMPLE..</vt:lpstr>
      <vt:lpstr>HOWEVER THE MISTAKE OF NOT TRUSTING THE REGISTERED NURSE SHOWN IN THE PREVIOUS SLIDE MAY ONE DAY COST YOU OR A LOVED ONE’S LIFE...  </vt:lpstr>
      <vt:lpstr>FEAR IS ENDEMIC </vt:lpstr>
      <vt:lpstr>XENOPHOBIA EVEN APPLIES TO…</vt:lpstr>
      <vt:lpstr>KEEP ON TRUCKIN’…</vt:lpstr>
      <vt:lpstr>FURTHER EXAMPLES…</vt:lpstr>
      <vt:lpstr>WHY DOES THAT HAPPEN?</vt:lpstr>
      <vt:lpstr>WHAT CAN BE DONE TO INCREASE TRUST &amp; reduce fear?</vt:lpstr>
      <vt:lpstr>HOW EXACTLY WILL THAT SOLUTION REDUCE FEAR &amp; INCREASE TRUST??</vt:lpstr>
      <vt:lpstr>SOUNDS INTERESTING…BUTHOW DOES IT WORK???</vt:lpstr>
      <vt:lpstr>AND…</vt:lpstr>
      <vt:lpstr> END OF presentation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Increase trust</dc:title>
  <dc:creator>Vidia R</dc:creator>
  <cp:lastModifiedBy>Vidia R</cp:lastModifiedBy>
  <cp:revision>3</cp:revision>
  <dcterms:created xsi:type="dcterms:W3CDTF">2010-10-14T22:18:42Z</dcterms:created>
  <dcterms:modified xsi:type="dcterms:W3CDTF">2010-10-15T12:52:11Z</dcterms:modified>
</cp:coreProperties>
</file>