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8"/>
  </p:notesMasterIdLst>
  <p:handoutMasterIdLst>
    <p:handoutMasterId r:id="rId29"/>
  </p:handoutMasterIdLst>
  <p:sldIdLst>
    <p:sldId id="256" r:id="rId2"/>
    <p:sldId id="273" r:id="rId3"/>
    <p:sldId id="288" r:id="rId4"/>
    <p:sldId id="289" r:id="rId5"/>
    <p:sldId id="259" r:id="rId6"/>
    <p:sldId id="258" r:id="rId7"/>
    <p:sldId id="260" r:id="rId8"/>
    <p:sldId id="262" r:id="rId9"/>
    <p:sldId id="290" r:id="rId10"/>
    <p:sldId id="261" r:id="rId11"/>
    <p:sldId id="263" r:id="rId12"/>
    <p:sldId id="291" r:id="rId13"/>
    <p:sldId id="264" r:id="rId14"/>
    <p:sldId id="266" r:id="rId15"/>
    <p:sldId id="267" r:id="rId16"/>
    <p:sldId id="269" r:id="rId17"/>
    <p:sldId id="292" r:id="rId18"/>
    <p:sldId id="287" r:id="rId19"/>
    <p:sldId id="275" r:id="rId20"/>
    <p:sldId id="277" r:id="rId21"/>
    <p:sldId id="276" r:id="rId22"/>
    <p:sldId id="278" r:id="rId23"/>
    <p:sldId id="279" r:id="rId24"/>
    <p:sldId id="280" r:id="rId25"/>
    <p:sldId id="281" r:id="rId26"/>
    <p:sldId id="282" r:id="rId27"/>
  </p:sldIdLst>
  <p:sldSz cx="9144000" cy="6858000" type="screen4x3"/>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90" autoAdjust="0"/>
    <p:restoredTop sz="86642" autoAdjust="0"/>
  </p:normalViewPr>
  <p:slideViewPr>
    <p:cSldViewPr>
      <p:cViewPr varScale="1">
        <p:scale>
          <a:sx n="88" d="100"/>
          <a:sy n="88" d="100"/>
        </p:scale>
        <p:origin x="-57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635CAA-3D51-4DAB-B857-E912F7BE269A}" type="doc">
      <dgm:prSet loTypeId="urn:microsoft.com/office/officeart/2005/8/layout/venn2" loCatId="relationship" qsTypeId="urn:microsoft.com/office/officeart/2005/8/quickstyle/simple5" qsCatId="simple" csTypeId="urn:microsoft.com/office/officeart/2005/8/colors/accent1_3" csCatId="accent1" phldr="1"/>
      <dgm:spPr/>
      <dgm:t>
        <a:bodyPr/>
        <a:lstStyle/>
        <a:p>
          <a:endParaRPr lang="en-US"/>
        </a:p>
      </dgm:t>
    </dgm:pt>
    <dgm:pt modelId="{53D3C1AA-B8E1-4628-98B4-1427D3F2BB9A}">
      <dgm:prSet phldrT="[Text]" custT="1"/>
      <dgm:spPr/>
      <dgm:t>
        <a:bodyPr/>
        <a:lstStyle/>
        <a:p>
          <a:r>
            <a:rPr lang="en-US" sz="2400" dirty="0" smtClean="0"/>
            <a:t> </a:t>
          </a:r>
          <a:endParaRPr lang="en-US" sz="2400" dirty="0"/>
        </a:p>
      </dgm:t>
    </dgm:pt>
    <dgm:pt modelId="{E4E62297-CC8B-461A-BA21-F40E83FB122C}" type="parTrans" cxnId="{1F6E58CD-2467-4711-851F-2BEC03976AF8}">
      <dgm:prSet/>
      <dgm:spPr/>
      <dgm:t>
        <a:bodyPr/>
        <a:lstStyle/>
        <a:p>
          <a:endParaRPr lang="en-US" sz="2400"/>
        </a:p>
      </dgm:t>
    </dgm:pt>
    <dgm:pt modelId="{88D60591-B2EA-424C-88DC-50721366B8FD}" type="sibTrans" cxnId="{1F6E58CD-2467-4711-851F-2BEC03976AF8}">
      <dgm:prSet/>
      <dgm:spPr/>
      <dgm:t>
        <a:bodyPr/>
        <a:lstStyle/>
        <a:p>
          <a:endParaRPr lang="en-US" sz="2400"/>
        </a:p>
      </dgm:t>
    </dgm:pt>
    <dgm:pt modelId="{DE90BF5F-D611-4520-9690-23617A8A1316}">
      <dgm:prSet phldrT="[Text]" custT="1"/>
      <dgm:spPr/>
      <dgm:t>
        <a:bodyPr/>
        <a:lstStyle/>
        <a:p>
          <a:r>
            <a:rPr lang="en-US" sz="2400" dirty="0" smtClean="0"/>
            <a:t> </a:t>
          </a:r>
          <a:endParaRPr lang="en-US" sz="2400" dirty="0"/>
        </a:p>
      </dgm:t>
    </dgm:pt>
    <dgm:pt modelId="{0895779D-FEFB-4767-A618-2344627C79A7}" type="parTrans" cxnId="{31105F1C-C055-46A7-A51E-4E7D3ED18335}">
      <dgm:prSet/>
      <dgm:spPr/>
      <dgm:t>
        <a:bodyPr/>
        <a:lstStyle/>
        <a:p>
          <a:endParaRPr lang="en-US" sz="2400"/>
        </a:p>
      </dgm:t>
    </dgm:pt>
    <dgm:pt modelId="{3A4D80D9-6237-4A85-994A-E51A5F106068}" type="sibTrans" cxnId="{31105F1C-C055-46A7-A51E-4E7D3ED18335}">
      <dgm:prSet/>
      <dgm:spPr/>
      <dgm:t>
        <a:bodyPr/>
        <a:lstStyle/>
        <a:p>
          <a:endParaRPr lang="en-US" sz="2400"/>
        </a:p>
      </dgm:t>
    </dgm:pt>
    <dgm:pt modelId="{33E65974-43A4-4EE4-91DD-008EEB184CCA}">
      <dgm:prSet phldrT="[Text]" custT="1"/>
      <dgm:spPr/>
      <dgm:t>
        <a:bodyPr/>
        <a:lstStyle/>
        <a:p>
          <a:r>
            <a:rPr lang="en-US" sz="2400" dirty="0" smtClean="0"/>
            <a:t> </a:t>
          </a:r>
          <a:endParaRPr lang="en-US" sz="2400" dirty="0"/>
        </a:p>
      </dgm:t>
    </dgm:pt>
    <dgm:pt modelId="{A90ECE83-9049-438A-B404-2702B005B33A}" type="parTrans" cxnId="{1CF449FD-09AF-4BA1-BA00-2BA9B061AA8A}">
      <dgm:prSet/>
      <dgm:spPr/>
      <dgm:t>
        <a:bodyPr/>
        <a:lstStyle/>
        <a:p>
          <a:endParaRPr lang="en-US" sz="2400"/>
        </a:p>
      </dgm:t>
    </dgm:pt>
    <dgm:pt modelId="{6E09DEC4-92B2-4340-BD54-B1DA523F4D51}" type="sibTrans" cxnId="{1CF449FD-09AF-4BA1-BA00-2BA9B061AA8A}">
      <dgm:prSet/>
      <dgm:spPr/>
      <dgm:t>
        <a:bodyPr/>
        <a:lstStyle/>
        <a:p>
          <a:endParaRPr lang="en-US" sz="2400"/>
        </a:p>
      </dgm:t>
    </dgm:pt>
    <dgm:pt modelId="{C92E1543-1D95-4ED2-A467-C24FE8EC5A04}" type="pres">
      <dgm:prSet presAssocID="{9C635CAA-3D51-4DAB-B857-E912F7BE269A}" presName="Name0" presStyleCnt="0">
        <dgm:presLayoutVars>
          <dgm:chMax val="7"/>
          <dgm:resizeHandles val="exact"/>
        </dgm:presLayoutVars>
      </dgm:prSet>
      <dgm:spPr/>
      <dgm:t>
        <a:bodyPr/>
        <a:lstStyle/>
        <a:p>
          <a:endParaRPr lang="en-US"/>
        </a:p>
      </dgm:t>
    </dgm:pt>
    <dgm:pt modelId="{B4132C5A-DF5B-4AF8-B377-13F6E02B27F0}" type="pres">
      <dgm:prSet presAssocID="{9C635CAA-3D51-4DAB-B857-E912F7BE269A}" presName="comp1" presStyleCnt="0"/>
      <dgm:spPr/>
    </dgm:pt>
    <dgm:pt modelId="{14087D4C-AC36-4A3D-9466-804B8D39B701}" type="pres">
      <dgm:prSet presAssocID="{9C635CAA-3D51-4DAB-B857-E912F7BE269A}" presName="circle1" presStyleLbl="node1" presStyleIdx="0" presStyleCnt="3"/>
      <dgm:spPr/>
      <dgm:t>
        <a:bodyPr/>
        <a:lstStyle/>
        <a:p>
          <a:endParaRPr lang="en-US"/>
        </a:p>
      </dgm:t>
    </dgm:pt>
    <dgm:pt modelId="{12C0E3D7-E71D-4BED-A4D2-A50919399810}" type="pres">
      <dgm:prSet presAssocID="{9C635CAA-3D51-4DAB-B857-E912F7BE269A}" presName="c1text" presStyleLbl="node1" presStyleIdx="0" presStyleCnt="3">
        <dgm:presLayoutVars>
          <dgm:bulletEnabled val="1"/>
        </dgm:presLayoutVars>
      </dgm:prSet>
      <dgm:spPr/>
      <dgm:t>
        <a:bodyPr/>
        <a:lstStyle/>
        <a:p>
          <a:endParaRPr lang="en-US"/>
        </a:p>
      </dgm:t>
    </dgm:pt>
    <dgm:pt modelId="{DFDE35D7-977A-4B1C-9DFE-4E1868200B31}" type="pres">
      <dgm:prSet presAssocID="{9C635CAA-3D51-4DAB-B857-E912F7BE269A}" presName="comp2" presStyleCnt="0"/>
      <dgm:spPr/>
    </dgm:pt>
    <dgm:pt modelId="{649E5965-F5D6-47DB-92C9-C5BEE6667471}" type="pres">
      <dgm:prSet presAssocID="{9C635CAA-3D51-4DAB-B857-E912F7BE269A}" presName="circle2" presStyleLbl="node1" presStyleIdx="1" presStyleCnt="3" custScaleX="92038" custScaleY="91021" custLinFactNeighborY="-10885"/>
      <dgm:spPr/>
      <dgm:t>
        <a:bodyPr/>
        <a:lstStyle/>
        <a:p>
          <a:endParaRPr lang="en-US"/>
        </a:p>
      </dgm:t>
    </dgm:pt>
    <dgm:pt modelId="{93736ACA-8C24-4AC8-9F62-A46B4D565A4D}" type="pres">
      <dgm:prSet presAssocID="{9C635CAA-3D51-4DAB-B857-E912F7BE269A}" presName="c2text" presStyleLbl="node1" presStyleIdx="1" presStyleCnt="3">
        <dgm:presLayoutVars>
          <dgm:bulletEnabled val="1"/>
        </dgm:presLayoutVars>
      </dgm:prSet>
      <dgm:spPr/>
      <dgm:t>
        <a:bodyPr/>
        <a:lstStyle/>
        <a:p>
          <a:endParaRPr lang="en-US"/>
        </a:p>
      </dgm:t>
    </dgm:pt>
    <dgm:pt modelId="{0C59D622-8B19-4402-8CC6-EEA0A478CF53}" type="pres">
      <dgm:prSet presAssocID="{9C635CAA-3D51-4DAB-B857-E912F7BE269A}" presName="comp3" presStyleCnt="0"/>
      <dgm:spPr/>
    </dgm:pt>
    <dgm:pt modelId="{0FB2BDB7-998D-465F-A947-95F9AEDA218D}" type="pres">
      <dgm:prSet presAssocID="{9C635CAA-3D51-4DAB-B857-E912F7BE269A}" presName="circle3" presStyleLbl="node1" presStyleIdx="2" presStyleCnt="3" custScaleX="77447" custScaleY="75096" custLinFactNeighborY="-31638"/>
      <dgm:spPr/>
      <dgm:t>
        <a:bodyPr/>
        <a:lstStyle/>
        <a:p>
          <a:endParaRPr lang="en-US"/>
        </a:p>
      </dgm:t>
    </dgm:pt>
    <dgm:pt modelId="{63351967-21D5-458E-80DD-844B2059CEDF}" type="pres">
      <dgm:prSet presAssocID="{9C635CAA-3D51-4DAB-B857-E912F7BE269A}" presName="c3text" presStyleLbl="node1" presStyleIdx="2" presStyleCnt="3">
        <dgm:presLayoutVars>
          <dgm:bulletEnabled val="1"/>
        </dgm:presLayoutVars>
      </dgm:prSet>
      <dgm:spPr/>
      <dgm:t>
        <a:bodyPr/>
        <a:lstStyle/>
        <a:p>
          <a:endParaRPr lang="en-US"/>
        </a:p>
      </dgm:t>
    </dgm:pt>
  </dgm:ptLst>
  <dgm:cxnLst>
    <dgm:cxn modelId="{7A97C8DE-E16A-4B8A-9181-91A11C6168CD}" type="presOf" srcId="{9C635CAA-3D51-4DAB-B857-E912F7BE269A}" destId="{C92E1543-1D95-4ED2-A467-C24FE8EC5A04}" srcOrd="0" destOrd="0" presId="urn:microsoft.com/office/officeart/2005/8/layout/venn2"/>
    <dgm:cxn modelId="{2FB6F9A9-A6BF-48BA-A034-D79BAF2D0568}" type="presOf" srcId="{33E65974-43A4-4EE4-91DD-008EEB184CCA}" destId="{63351967-21D5-458E-80DD-844B2059CEDF}" srcOrd="1" destOrd="0" presId="urn:microsoft.com/office/officeart/2005/8/layout/venn2"/>
    <dgm:cxn modelId="{472CBE71-3D0B-4521-8BA7-49B0F331A3F9}" type="presOf" srcId="{53D3C1AA-B8E1-4628-98B4-1427D3F2BB9A}" destId="{12C0E3D7-E71D-4BED-A4D2-A50919399810}" srcOrd="1" destOrd="0" presId="urn:microsoft.com/office/officeart/2005/8/layout/venn2"/>
    <dgm:cxn modelId="{31105F1C-C055-46A7-A51E-4E7D3ED18335}" srcId="{9C635CAA-3D51-4DAB-B857-E912F7BE269A}" destId="{DE90BF5F-D611-4520-9690-23617A8A1316}" srcOrd="1" destOrd="0" parTransId="{0895779D-FEFB-4767-A618-2344627C79A7}" sibTransId="{3A4D80D9-6237-4A85-994A-E51A5F106068}"/>
    <dgm:cxn modelId="{CBA6C769-0452-40AE-9FAF-CFB1DD590440}" type="presOf" srcId="{53D3C1AA-B8E1-4628-98B4-1427D3F2BB9A}" destId="{14087D4C-AC36-4A3D-9466-804B8D39B701}" srcOrd="0" destOrd="0" presId="urn:microsoft.com/office/officeart/2005/8/layout/venn2"/>
    <dgm:cxn modelId="{1F6E58CD-2467-4711-851F-2BEC03976AF8}" srcId="{9C635CAA-3D51-4DAB-B857-E912F7BE269A}" destId="{53D3C1AA-B8E1-4628-98B4-1427D3F2BB9A}" srcOrd="0" destOrd="0" parTransId="{E4E62297-CC8B-461A-BA21-F40E83FB122C}" sibTransId="{88D60591-B2EA-424C-88DC-50721366B8FD}"/>
    <dgm:cxn modelId="{1CF449FD-09AF-4BA1-BA00-2BA9B061AA8A}" srcId="{9C635CAA-3D51-4DAB-B857-E912F7BE269A}" destId="{33E65974-43A4-4EE4-91DD-008EEB184CCA}" srcOrd="2" destOrd="0" parTransId="{A90ECE83-9049-438A-B404-2702B005B33A}" sibTransId="{6E09DEC4-92B2-4340-BD54-B1DA523F4D51}"/>
    <dgm:cxn modelId="{91835DBE-307B-4B64-AA20-DA59F7C28749}" type="presOf" srcId="{33E65974-43A4-4EE4-91DD-008EEB184CCA}" destId="{0FB2BDB7-998D-465F-A947-95F9AEDA218D}" srcOrd="0" destOrd="0" presId="urn:microsoft.com/office/officeart/2005/8/layout/venn2"/>
    <dgm:cxn modelId="{DC5FCD10-6CE9-4413-8E8A-C45817418D14}" type="presOf" srcId="{DE90BF5F-D611-4520-9690-23617A8A1316}" destId="{93736ACA-8C24-4AC8-9F62-A46B4D565A4D}" srcOrd="1" destOrd="0" presId="urn:microsoft.com/office/officeart/2005/8/layout/venn2"/>
    <dgm:cxn modelId="{A048AE33-9034-450D-A5D8-F15D548651C9}" type="presOf" srcId="{DE90BF5F-D611-4520-9690-23617A8A1316}" destId="{649E5965-F5D6-47DB-92C9-C5BEE6667471}" srcOrd="0" destOrd="0" presId="urn:microsoft.com/office/officeart/2005/8/layout/venn2"/>
    <dgm:cxn modelId="{6D0F0BC2-D4E6-4B6D-A541-3172FD378289}" type="presParOf" srcId="{C92E1543-1D95-4ED2-A467-C24FE8EC5A04}" destId="{B4132C5A-DF5B-4AF8-B377-13F6E02B27F0}" srcOrd="0" destOrd="0" presId="urn:microsoft.com/office/officeart/2005/8/layout/venn2"/>
    <dgm:cxn modelId="{44DDD667-6D4D-4B80-9F6F-E868F4203146}" type="presParOf" srcId="{B4132C5A-DF5B-4AF8-B377-13F6E02B27F0}" destId="{14087D4C-AC36-4A3D-9466-804B8D39B701}" srcOrd="0" destOrd="0" presId="urn:microsoft.com/office/officeart/2005/8/layout/venn2"/>
    <dgm:cxn modelId="{E22E8BC2-6A8C-4AFB-8BFC-D3DEA077DB52}" type="presParOf" srcId="{B4132C5A-DF5B-4AF8-B377-13F6E02B27F0}" destId="{12C0E3D7-E71D-4BED-A4D2-A50919399810}" srcOrd="1" destOrd="0" presId="urn:microsoft.com/office/officeart/2005/8/layout/venn2"/>
    <dgm:cxn modelId="{095D298F-8F96-41FD-87A3-1AE676BD8F69}" type="presParOf" srcId="{C92E1543-1D95-4ED2-A467-C24FE8EC5A04}" destId="{DFDE35D7-977A-4B1C-9DFE-4E1868200B31}" srcOrd="1" destOrd="0" presId="urn:microsoft.com/office/officeart/2005/8/layout/venn2"/>
    <dgm:cxn modelId="{25A14CBF-8348-4B41-B0E6-184EFE8E0B75}" type="presParOf" srcId="{DFDE35D7-977A-4B1C-9DFE-4E1868200B31}" destId="{649E5965-F5D6-47DB-92C9-C5BEE6667471}" srcOrd="0" destOrd="0" presId="urn:microsoft.com/office/officeart/2005/8/layout/venn2"/>
    <dgm:cxn modelId="{028582A6-CC1E-42D6-94ED-7AD38DC3D63A}" type="presParOf" srcId="{DFDE35D7-977A-4B1C-9DFE-4E1868200B31}" destId="{93736ACA-8C24-4AC8-9F62-A46B4D565A4D}" srcOrd="1" destOrd="0" presId="urn:microsoft.com/office/officeart/2005/8/layout/venn2"/>
    <dgm:cxn modelId="{770C76DA-DFFD-45D6-929A-DCB4159F8E94}" type="presParOf" srcId="{C92E1543-1D95-4ED2-A467-C24FE8EC5A04}" destId="{0C59D622-8B19-4402-8CC6-EEA0A478CF53}" srcOrd="2" destOrd="0" presId="urn:microsoft.com/office/officeart/2005/8/layout/venn2"/>
    <dgm:cxn modelId="{92AEC397-7889-4CAB-9697-62C4087EC99B}" type="presParOf" srcId="{0C59D622-8B19-4402-8CC6-EEA0A478CF53}" destId="{0FB2BDB7-998D-465F-A947-95F9AEDA218D}" srcOrd="0" destOrd="0" presId="urn:microsoft.com/office/officeart/2005/8/layout/venn2"/>
    <dgm:cxn modelId="{775874C7-C543-4D65-A949-18430B22F676}" type="presParOf" srcId="{0C59D622-8B19-4402-8CC6-EEA0A478CF53}" destId="{63351967-21D5-458E-80DD-844B2059CEDF}" srcOrd="1" destOrd="0" presId="urn:microsoft.com/office/officeart/2005/8/layout/venn2"/>
  </dgm:cxnLst>
  <dgm:bg/>
  <dgm:whole/>
</dgm:dataModel>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9773B80-E7A7-4D9B-8DC2-F03995255C9A}" type="datetimeFigureOut">
              <a:rPr lang="en-US" smtClean="0"/>
              <a:t>6/24/2010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B5F14A-67A0-4960-BF28-75BB575C522F}"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1CF19E-EA23-4907-9D2D-F1E317AACAB3}" type="datetimeFigureOut">
              <a:rPr lang="en-US" smtClean="0"/>
              <a:pPr/>
              <a:t>6/24/2010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F8B422-FEDC-4415-8544-7D628DB281E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the why is not</a:t>
            </a:r>
            <a:r>
              <a:rPr lang="en-US" baseline="0" dirty="0" smtClean="0"/>
              <a:t> meaningful people will not do it, if it is not understandable people will not get it, if it is a list of what the company wants people will feel manipulated. The why of any process or program is the most significant and important component. Next comes the how and what. It is what drives the process and allows it to change. This process can change at any time. It is an arena to practice what leadership </a:t>
            </a:r>
            <a:r>
              <a:rPr lang="en-US" baseline="0" smtClean="0"/>
              <a:t>and employees want. </a:t>
            </a:r>
            <a:endParaRPr lang="en-US" dirty="0"/>
          </a:p>
        </p:txBody>
      </p:sp>
      <p:sp>
        <p:nvSpPr>
          <p:cNvPr id="4" name="Slide Number Placeholder 3"/>
          <p:cNvSpPr>
            <a:spLocks noGrp="1"/>
          </p:cNvSpPr>
          <p:nvPr>
            <p:ph type="sldNum" sz="quarter" idx="10"/>
          </p:nvPr>
        </p:nvSpPr>
        <p:spPr/>
        <p:txBody>
          <a:bodyPr/>
          <a:lstStyle/>
          <a:p>
            <a:fld id="{14F8B422-FEDC-4415-8544-7D628DB281E0}"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80/20= power log </a:t>
            </a:r>
            <a:r>
              <a:rPr lang="en-US" dirty="0" smtClean="0"/>
              <a:t>curve. </a:t>
            </a:r>
            <a:r>
              <a:rPr lang="en-US" dirty="0" smtClean="0"/>
              <a:t>Game</a:t>
            </a:r>
            <a:r>
              <a:rPr lang="en-US" baseline="0" dirty="0" smtClean="0"/>
              <a:t> of Life may get 80% but what about the other 20%. Procedure (restrictive, programmed) vs. process (expansive, adaptive). Self-managing, self-motivating, self-sustaining, and self-similar. </a:t>
            </a:r>
            <a:endParaRPr lang="en-US" dirty="0"/>
          </a:p>
        </p:txBody>
      </p:sp>
      <p:sp>
        <p:nvSpPr>
          <p:cNvPr id="4" name="Slide Number Placeholder 3"/>
          <p:cNvSpPr>
            <a:spLocks noGrp="1"/>
          </p:cNvSpPr>
          <p:nvPr>
            <p:ph type="sldNum" sz="quarter" idx="10"/>
          </p:nvPr>
        </p:nvSpPr>
        <p:spPr/>
        <p:txBody>
          <a:bodyPr/>
          <a:lstStyle/>
          <a:p>
            <a:fld id="{14F8B422-FEDC-4415-8544-7D628DB281E0}"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managed career</a:t>
            </a:r>
            <a:r>
              <a:rPr lang="en-US" baseline="0" dirty="0" smtClean="0"/>
              <a:t> path is programmed and is not as adaptive as a self-directed career path.</a:t>
            </a:r>
            <a:endParaRPr lang="en-US" dirty="0"/>
          </a:p>
        </p:txBody>
      </p:sp>
      <p:sp>
        <p:nvSpPr>
          <p:cNvPr id="4" name="Slide Number Placeholder 3"/>
          <p:cNvSpPr>
            <a:spLocks noGrp="1"/>
          </p:cNvSpPr>
          <p:nvPr>
            <p:ph type="sldNum" sz="quarter" idx="10"/>
          </p:nvPr>
        </p:nvSpPr>
        <p:spPr/>
        <p:txBody>
          <a:bodyPr/>
          <a:lstStyle/>
          <a:p>
            <a:fld id="{14F8B422-FEDC-4415-8544-7D628DB281E0}"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Evidence</a:t>
            </a:r>
            <a:r>
              <a:rPr lang="en-US" baseline="0" dirty="0" smtClean="0"/>
              <a:t> suggests left and right brain engagement is the best method for increasing effectiveness.</a:t>
            </a:r>
            <a:endParaRPr lang="en-US" dirty="0"/>
          </a:p>
        </p:txBody>
      </p:sp>
      <p:sp>
        <p:nvSpPr>
          <p:cNvPr id="4" name="Slide Number Placeholder 3"/>
          <p:cNvSpPr>
            <a:spLocks noGrp="1"/>
          </p:cNvSpPr>
          <p:nvPr>
            <p:ph type="sldNum" sz="quarter" idx="10"/>
          </p:nvPr>
        </p:nvSpPr>
        <p:spPr/>
        <p:txBody>
          <a:bodyPr/>
          <a:lstStyle/>
          <a:p>
            <a:fld id="{14F8B422-FEDC-4415-8544-7D628DB281E0}"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Arena</a:t>
            </a:r>
            <a:r>
              <a:rPr lang="en-US" baseline="0" dirty="0" smtClean="0"/>
              <a:t> of Practice. Coaching: Make mistakes and get immediate feedback. </a:t>
            </a:r>
            <a:r>
              <a:rPr lang="en-US" dirty="0" smtClean="0"/>
              <a:t>Great place to work institute:</a:t>
            </a:r>
            <a:r>
              <a:rPr lang="en-US" baseline="0" dirty="0" smtClean="0"/>
              <a:t> </a:t>
            </a:r>
            <a:r>
              <a:rPr lang="en-US" dirty="0" smtClean="0"/>
              <a:t>Trust</a:t>
            </a:r>
            <a:r>
              <a:rPr lang="en-US" baseline="0" dirty="0" smtClean="0"/>
              <a:t> (Credibility, Respect, Fairness), Camaraderie, Pride. Openness, Support, Positive Style.</a:t>
            </a:r>
          </a:p>
          <a:p>
            <a:pPr lvl="0"/>
            <a:endParaRPr lang="en-US" baseline="0" dirty="0" smtClean="0"/>
          </a:p>
          <a:p>
            <a:pPr lvl="0"/>
            <a:r>
              <a:rPr lang="en-US" dirty="0" smtClean="0"/>
              <a:t>Both: Open, Supportive, Positive, Personal Initiative.</a:t>
            </a:r>
            <a:endParaRPr lang="en-US" baseline="0" dirty="0" smtClean="0"/>
          </a:p>
          <a:p>
            <a:pPr lvl="0"/>
            <a:r>
              <a:rPr lang="en-US" dirty="0" smtClean="0"/>
              <a:t>Mentor: Readiness, Emotionally</a:t>
            </a:r>
            <a:r>
              <a:rPr lang="en-US" baseline="0" dirty="0" smtClean="0"/>
              <a:t> Intelligent, Systems Thinker, Technically Competent, Experienced, Productive Problem Solver, Resonant Leader.</a:t>
            </a:r>
          </a:p>
          <a:p>
            <a:pPr lvl="0"/>
            <a:r>
              <a:rPr lang="en-US" baseline="0" dirty="0" smtClean="0"/>
              <a:t>Protégé: Open, Supportive, Competent in current role, Interested in mentors role, Specific learning plan</a:t>
            </a:r>
            <a:endParaRPr lang="en-US" dirty="0" smtClean="0"/>
          </a:p>
          <a:p>
            <a:pPr lvl="0"/>
            <a:endParaRPr lang="en-US" dirty="0"/>
          </a:p>
        </p:txBody>
      </p:sp>
      <p:sp>
        <p:nvSpPr>
          <p:cNvPr id="4" name="Slide Number Placeholder 3"/>
          <p:cNvSpPr>
            <a:spLocks noGrp="1"/>
          </p:cNvSpPr>
          <p:nvPr>
            <p:ph type="sldNum" sz="quarter" idx="10"/>
          </p:nvPr>
        </p:nvSpPr>
        <p:spPr/>
        <p:txBody>
          <a:bodyPr/>
          <a:lstStyle/>
          <a:p>
            <a:fld id="{14F8B422-FEDC-4415-8544-7D628DB281E0}"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Self-similar- Fern plant</a:t>
            </a:r>
            <a:endParaRPr lang="en-US" dirty="0"/>
          </a:p>
        </p:txBody>
      </p:sp>
      <p:sp>
        <p:nvSpPr>
          <p:cNvPr id="4" name="Slide Number Placeholder 3"/>
          <p:cNvSpPr>
            <a:spLocks noGrp="1"/>
          </p:cNvSpPr>
          <p:nvPr>
            <p:ph type="sldNum" sz="quarter" idx="10"/>
          </p:nvPr>
        </p:nvSpPr>
        <p:spPr/>
        <p:txBody>
          <a:bodyPr/>
          <a:lstStyle/>
          <a:p>
            <a:fld id="{14F8B422-FEDC-4415-8544-7D628DB281E0}" type="slidenum">
              <a:rPr lang="en-US" smtClean="0"/>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glue that binds people</a:t>
            </a:r>
            <a:r>
              <a:rPr lang="en-US" baseline="0" dirty="0" smtClean="0"/>
              <a:t> is emotional intelligence and it takes time to practice and grow. When would a relationship not work? Dysfunctional</a:t>
            </a:r>
          </a:p>
          <a:p>
            <a:r>
              <a:rPr lang="en-US" baseline="0" dirty="0" smtClean="0"/>
              <a:t>Support network for tough debate. Practice with difficult FYI competencies.</a:t>
            </a:r>
            <a:endParaRPr lang="en-US" dirty="0"/>
          </a:p>
        </p:txBody>
      </p:sp>
      <p:sp>
        <p:nvSpPr>
          <p:cNvPr id="4" name="Slide Number Placeholder 3"/>
          <p:cNvSpPr>
            <a:spLocks noGrp="1"/>
          </p:cNvSpPr>
          <p:nvPr>
            <p:ph type="sldNum" sz="quarter" idx="10"/>
          </p:nvPr>
        </p:nvSpPr>
        <p:spPr/>
        <p:txBody>
          <a:bodyPr/>
          <a:lstStyle/>
          <a:p>
            <a:fld id="{14F8B422-FEDC-4415-8544-7D628DB281E0}" type="slidenum">
              <a:rPr lang="en-US" smtClean="0"/>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Thinking globally/systematically yet acting locally through significant</a:t>
            </a:r>
            <a:r>
              <a:rPr lang="en-US" baseline="0" dirty="0" smtClean="0"/>
              <a:t> relationships and seeking meaning.</a:t>
            </a:r>
            <a:endParaRPr lang="en-US" dirty="0"/>
          </a:p>
        </p:txBody>
      </p:sp>
      <p:sp>
        <p:nvSpPr>
          <p:cNvPr id="4" name="Slide Number Placeholder 3"/>
          <p:cNvSpPr>
            <a:spLocks noGrp="1"/>
          </p:cNvSpPr>
          <p:nvPr>
            <p:ph type="sldNum" sz="quarter" idx="10"/>
          </p:nvPr>
        </p:nvSpPr>
        <p:spPr/>
        <p:txBody>
          <a:bodyPr/>
          <a:lstStyle/>
          <a:p>
            <a:fld id="{14F8B422-FEDC-4415-8544-7D628DB281E0}" type="slidenum">
              <a:rPr lang="en-US" smtClean="0"/>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can we keep our system</a:t>
            </a:r>
            <a:r>
              <a:rPr lang="en-US" baseline="0" dirty="0" smtClean="0"/>
              <a:t> and still have a dynamic network?</a:t>
            </a:r>
            <a:endParaRPr lang="en-US" dirty="0"/>
          </a:p>
        </p:txBody>
      </p:sp>
      <p:sp>
        <p:nvSpPr>
          <p:cNvPr id="4" name="Slide Number Placeholder 3"/>
          <p:cNvSpPr>
            <a:spLocks noGrp="1"/>
          </p:cNvSpPr>
          <p:nvPr>
            <p:ph type="sldNum" sz="quarter" idx="10"/>
          </p:nvPr>
        </p:nvSpPr>
        <p:spPr/>
        <p:txBody>
          <a:bodyPr/>
          <a:lstStyle/>
          <a:p>
            <a:fld id="{14F8B422-FEDC-4415-8544-7D628DB281E0}" type="slidenum">
              <a:rPr lang="en-US" smtClean="0"/>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Low visibility,</a:t>
            </a:r>
            <a:r>
              <a:rPr lang="en-US" baseline="0" dirty="0" smtClean="0"/>
              <a:t> compartmentalized relationships, natural stagnant</a:t>
            </a:r>
            <a:endParaRPr lang="en-US" dirty="0"/>
          </a:p>
        </p:txBody>
      </p:sp>
      <p:sp>
        <p:nvSpPr>
          <p:cNvPr id="4" name="Slide Number Placeholder 3"/>
          <p:cNvSpPr>
            <a:spLocks noGrp="1"/>
          </p:cNvSpPr>
          <p:nvPr>
            <p:ph type="sldNum" sz="quarter" idx="10"/>
          </p:nvPr>
        </p:nvSpPr>
        <p:spPr/>
        <p:txBody>
          <a:bodyPr/>
          <a:lstStyle/>
          <a:p>
            <a:fld id="{14F8B422-FEDC-4415-8544-7D628DB281E0}"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Connect people to a significant meaning by using apprenticeship as medium. Listen</a:t>
            </a:r>
            <a:r>
              <a:rPr lang="en-US" baseline="0" dirty="0" smtClean="0"/>
              <a:t> for fit, this is only a tri-fold sales brochure. The technical details have been omitted.</a:t>
            </a:r>
            <a:endParaRPr lang="en-US" dirty="0" smtClean="0"/>
          </a:p>
          <a:p>
            <a:endParaRPr lang="en-US" dirty="0"/>
          </a:p>
        </p:txBody>
      </p:sp>
      <p:sp>
        <p:nvSpPr>
          <p:cNvPr id="4" name="Slide Number Placeholder 3"/>
          <p:cNvSpPr>
            <a:spLocks noGrp="1"/>
          </p:cNvSpPr>
          <p:nvPr>
            <p:ph type="sldNum" sz="quarter" idx="10"/>
          </p:nvPr>
        </p:nvSpPr>
        <p:spPr/>
        <p:txBody>
          <a:bodyPr/>
          <a:lstStyle/>
          <a:p>
            <a:fld id="{14F8B422-FEDC-4415-8544-7D628DB281E0}"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relationship of the carbon atom is what give the element its purpose and therefore determines the usefulness. Just as the carbon atom is dependent on its relationship to one another so too are people. </a:t>
            </a:r>
            <a:endParaRPr lang="en-US" dirty="0"/>
          </a:p>
        </p:txBody>
      </p:sp>
      <p:sp>
        <p:nvSpPr>
          <p:cNvPr id="4" name="Slide Number Placeholder 3"/>
          <p:cNvSpPr>
            <a:spLocks noGrp="1"/>
          </p:cNvSpPr>
          <p:nvPr>
            <p:ph type="sldNum" sz="quarter" idx="10"/>
          </p:nvPr>
        </p:nvSpPr>
        <p:spPr/>
        <p:txBody>
          <a:bodyPr/>
          <a:lstStyle/>
          <a:p>
            <a:fld id="{14F8B422-FEDC-4415-8544-7D628DB281E0}"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Corporate</a:t>
            </a:r>
            <a:r>
              <a:rPr lang="en-US" baseline="0" dirty="0" smtClean="0"/>
              <a:t> structure was derived from a military structure: executive officers, hierarchy, chain of command, insubordination, command and conquer. Very effective at focused and directed missions or tasks. </a:t>
            </a:r>
            <a:r>
              <a:rPr lang="en-US" dirty="0" smtClean="0"/>
              <a:t>Both</a:t>
            </a:r>
            <a:r>
              <a:rPr lang="en-US" baseline="0" dirty="0" smtClean="0"/>
              <a:t> halves are needed. Left is what is done well. Even the military is changing to the current trends in the global theatre. Right is what is needed to get to the next level.</a:t>
            </a:r>
            <a:endParaRPr lang="en-US" dirty="0"/>
          </a:p>
        </p:txBody>
      </p:sp>
      <p:sp>
        <p:nvSpPr>
          <p:cNvPr id="4" name="Slide Number Placeholder 3"/>
          <p:cNvSpPr>
            <a:spLocks noGrp="1"/>
          </p:cNvSpPr>
          <p:nvPr>
            <p:ph type="sldNum" sz="quarter" idx="10"/>
          </p:nvPr>
        </p:nvSpPr>
        <p:spPr/>
        <p:txBody>
          <a:bodyPr/>
          <a:lstStyle/>
          <a:p>
            <a:fld id="{14F8B422-FEDC-4415-8544-7D628DB281E0}"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what</a:t>
            </a:r>
            <a:r>
              <a:rPr lang="en-US" dirty="0" smtClean="0"/>
              <a:t> rigidity</a:t>
            </a:r>
            <a:r>
              <a:rPr lang="en-US" baseline="0" dirty="0" smtClean="0"/>
              <a:t> and flexibility looks like in a corporate structure.</a:t>
            </a:r>
            <a:endParaRPr lang="en-US" dirty="0"/>
          </a:p>
        </p:txBody>
      </p:sp>
      <p:sp>
        <p:nvSpPr>
          <p:cNvPr id="4" name="Slide Number Placeholder 3"/>
          <p:cNvSpPr>
            <a:spLocks noGrp="1"/>
          </p:cNvSpPr>
          <p:nvPr>
            <p:ph type="sldNum" sz="quarter" idx="10"/>
          </p:nvPr>
        </p:nvSpPr>
        <p:spPr/>
        <p:txBody>
          <a:bodyPr/>
          <a:lstStyle/>
          <a:p>
            <a:fld id="{14F8B422-FEDC-4415-8544-7D628DB281E0}"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train was</a:t>
            </a:r>
            <a:r>
              <a:rPr lang="en-US" baseline="0" dirty="0" smtClean="0"/>
              <a:t> revolutionary and changed the landscape of the U.S. but the needs of civilization changed and a more complex system was needed, trucking. We still need trains, they are the backbone of industry</a:t>
            </a:r>
            <a:r>
              <a:rPr lang="en-US" baseline="0" dirty="0" smtClean="0"/>
              <a:t>. Multiple paths gives people a way to find their passion.</a:t>
            </a:r>
            <a:endParaRPr lang="en-US" dirty="0"/>
          </a:p>
        </p:txBody>
      </p:sp>
      <p:sp>
        <p:nvSpPr>
          <p:cNvPr id="4" name="Slide Number Placeholder 3"/>
          <p:cNvSpPr>
            <a:spLocks noGrp="1"/>
          </p:cNvSpPr>
          <p:nvPr>
            <p:ph type="sldNum" sz="quarter" idx="10"/>
          </p:nvPr>
        </p:nvSpPr>
        <p:spPr/>
        <p:txBody>
          <a:bodyPr/>
          <a:lstStyle/>
          <a:p>
            <a:fld id="{14F8B422-FEDC-4415-8544-7D628DB281E0}"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Immersive</a:t>
            </a:r>
            <a:r>
              <a:rPr lang="en-US" baseline="0" dirty="0" smtClean="0"/>
              <a:t> learning involves practice, making mistakes, exploration, experimentation and it is where mastery occurs.</a:t>
            </a:r>
            <a:endParaRPr lang="en-US" dirty="0"/>
          </a:p>
        </p:txBody>
      </p:sp>
      <p:sp>
        <p:nvSpPr>
          <p:cNvPr id="4" name="Slide Number Placeholder 3"/>
          <p:cNvSpPr>
            <a:spLocks noGrp="1"/>
          </p:cNvSpPr>
          <p:nvPr>
            <p:ph type="sldNum" sz="quarter" idx="10"/>
          </p:nvPr>
        </p:nvSpPr>
        <p:spPr/>
        <p:txBody>
          <a:bodyPr/>
          <a:lstStyle/>
          <a:p>
            <a:fld id="{14F8B422-FEDC-4415-8544-7D628DB281E0}"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Linear learning can make a great</a:t>
            </a:r>
            <a:r>
              <a:rPr lang="en-US" baseline="0" dirty="0" smtClean="0"/>
              <a:t> dish washer</a:t>
            </a:r>
            <a:r>
              <a:rPr lang="en-US" dirty="0" smtClean="0"/>
              <a:t> but immersive</a:t>
            </a:r>
            <a:r>
              <a:rPr lang="en-US" baseline="0" dirty="0" smtClean="0"/>
              <a:t> learning teach someone</a:t>
            </a:r>
            <a:r>
              <a:rPr lang="en-US" dirty="0" smtClean="0"/>
              <a:t> how to spin plates.</a:t>
            </a:r>
            <a:endParaRPr lang="en-US" dirty="0"/>
          </a:p>
        </p:txBody>
      </p:sp>
      <p:sp>
        <p:nvSpPr>
          <p:cNvPr id="4" name="Slide Number Placeholder 3"/>
          <p:cNvSpPr>
            <a:spLocks noGrp="1"/>
          </p:cNvSpPr>
          <p:nvPr>
            <p:ph type="sldNum" sz="quarter" idx="10"/>
          </p:nvPr>
        </p:nvSpPr>
        <p:spPr/>
        <p:txBody>
          <a:bodyPr/>
          <a:lstStyle/>
          <a:p>
            <a:fld id="{14F8B422-FEDC-4415-8544-7D628DB281E0}"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Extrinsic</a:t>
            </a:r>
            <a:r>
              <a:rPr lang="en-US" baseline="0" dirty="0" smtClean="0"/>
              <a:t> Reward	Intrinsic Reward</a:t>
            </a:r>
          </a:p>
          <a:p>
            <a:pPr>
              <a:buFontTx/>
              <a:buChar char="-"/>
            </a:pPr>
            <a:r>
              <a:rPr lang="en-US" baseline="0" dirty="0" smtClean="0"/>
              <a:t> Money		- Choice</a:t>
            </a:r>
          </a:p>
          <a:p>
            <a:pPr>
              <a:buFontTx/>
              <a:buChar char="-"/>
            </a:pPr>
            <a:r>
              <a:rPr lang="en-US" baseline="0" dirty="0" smtClean="0"/>
              <a:t> Praise		- Content</a:t>
            </a:r>
          </a:p>
          <a:p>
            <a:pPr>
              <a:buFontTx/>
              <a:buChar char="-"/>
            </a:pPr>
            <a:r>
              <a:rPr lang="en-US" baseline="0" dirty="0" smtClean="0"/>
              <a:t> A’s		- Collaboration</a:t>
            </a:r>
          </a:p>
          <a:p>
            <a:pPr>
              <a:buFontTx/>
              <a:buChar char="-"/>
            </a:pPr>
            <a:r>
              <a:rPr lang="en-US" baseline="0" dirty="0" smtClean="0"/>
              <a:t> Title		- Meaning</a:t>
            </a:r>
          </a:p>
          <a:p>
            <a:pPr>
              <a:buFontTx/>
              <a:buChar char="-"/>
            </a:pPr>
            <a:r>
              <a:rPr lang="en-US" baseline="0" dirty="0" smtClean="0"/>
              <a:t> Benefits		- Relationships</a:t>
            </a:r>
            <a:endParaRPr lang="en-US" dirty="0"/>
          </a:p>
        </p:txBody>
      </p:sp>
      <p:sp>
        <p:nvSpPr>
          <p:cNvPr id="4" name="Slide Number Placeholder 3"/>
          <p:cNvSpPr>
            <a:spLocks noGrp="1"/>
          </p:cNvSpPr>
          <p:nvPr>
            <p:ph type="sldNum" sz="quarter" idx="10"/>
          </p:nvPr>
        </p:nvSpPr>
        <p:spPr/>
        <p:txBody>
          <a:bodyPr/>
          <a:lstStyle/>
          <a:p>
            <a:fld id="{14F8B422-FEDC-4415-8544-7D628DB281E0}"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B7A3AE-C632-4E5F-96A3-BC259CE51E50}" type="datetime1">
              <a:rPr lang="en-US" smtClean="0"/>
              <a:pPr/>
              <a:t>6/24/2010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474C8E-4E50-4B45-AF80-8B5821F17B9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519EA2-3701-4742-9D14-3C36C7503D1D}" type="datetime1">
              <a:rPr lang="en-US" smtClean="0"/>
              <a:pPr/>
              <a:t>6/24/2010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474C8E-4E50-4B45-AF80-8B5821F17B9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7EC7AE-0215-4412-90EA-A1E1AF0C88FB}" type="datetime1">
              <a:rPr lang="en-US" smtClean="0"/>
              <a:pPr/>
              <a:t>6/24/2010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474C8E-4E50-4B45-AF80-8B5821F17B9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2FE81E-058C-45FA-B24A-2BE402D2B3D0}" type="datetime1">
              <a:rPr lang="en-US" smtClean="0"/>
              <a:pPr/>
              <a:t>6/24/2010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474C8E-4E50-4B45-AF80-8B5821F17B9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C48B81-379D-49F4-AD89-EF4296A203EC}" type="datetime1">
              <a:rPr lang="en-US" smtClean="0"/>
              <a:pPr/>
              <a:t>6/24/2010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474C8E-4E50-4B45-AF80-8B5821F17B9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9AF4F0-B209-48F4-AB31-C5A9EAD285CA}" type="datetime1">
              <a:rPr lang="en-US" smtClean="0"/>
              <a:pPr/>
              <a:t>6/24/2010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474C8E-4E50-4B45-AF80-8B5821F17B9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BF8610-FEC3-4A69-8CB3-FCEC6BD5C2B8}" type="datetime1">
              <a:rPr lang="en-US" smtClean="0"/>
              <a:pPr/>
              <a:t>6/24/2010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474C8E-4E50-4B45-AF80-8B5821F17B9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1DEF1F-4ED8-48B5-BDA3-9A07C956BBBD}" type="datetime1">
              <a:rPr lang="en-US" smtClean="0"/>
              <a:pPr/>
              <a:t>6/24/2010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474C8E-4E50-4B45-AF80-8B5821F17B9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D54AC1-F6E3-4D9A-ACD3-D5DFBECC8E80}" type="datetime1">
              <a:rPr lang="en-US" smtClean="0"/>
              <a:pPr/>
              <a:t>6/24/2010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474C8E-4E50-4B45-AF80-8B5821F17B9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1A7038-EDA5-44B4-BDF2-A492F3620767}" type="datetime1">
              <a:rPr lang="en-US" smtClean="0"/>
              <a:pPr/>
              <a:t>6/24/2010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474C8E-4E50-4B45-AF80-8B5821F17B9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03766D-866C-4364-B772-D1DFDAE7D312}" type="datetime1">
              <a:rPr lang="en-US" smtClean="0"/>
              <a:pPr/>
              <a:t>6/24/2010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474C8E-4E50-4B45-AF80-8B5821F17B9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35592E-6675-4CC3-AB71-CC906A190D43}" type="datetime1">
              <a:rPr lang="en-US" smtClean="0"/>
              <a:pPr/>
              <a:t>6/24/2010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474C8E-4E50-4B45-AF80-8B5821F17B9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0.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Corporate Apprenticeship</a:t>
            </a:r>
            <a:endParaRPr lang="en-US" dirty="0"/>
          </a:p>
        </p:txBody>
      </p:sp>
      <p:sp>
        <p:nvSpPr>
          <p:cNvPr id="3" name="Subtitle 2"/>
          <p:cNvSpPr>
            <a:spLocks noGrp="1"/>
          </p:cNvSpPr>
          <p:nvPr>
            <p:ph type="subTitle" idx="1"/>
          </p:nvPr>
        </p:nvSpPr>
        <p:spPr/>
        <p:txBody>
          <a:bodyPr/>
          <a:lstStyle/>
          <a:p>
            <a:r>
              <a:rPr lang="en-US" dirty="0" smtClean="0"/>
              <a:t>A personalized</a:t>
            </a:r>
          </a:p>
          <a:p>
            <a:r>
              <a:rPr lang="en-US" dirty="0" smtClean="0"/>
              <a:t>career development</a:t>
            </a:r>
          </a:p>
          <a:p>
            <a:r>
              <a:rPr lang="en-US" dirty="0" smtClean="0"/>
              <a:t>process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9"/>
            <a:ext cx="3886200" cy="1143000"/>
          </a:xfrm>
        </p:spPr>
        <p:txBody>
          <a:bodyPr/>
          <a:lstStyle/>
          <a:p>
            <a:r>
              <a:rPr lang="en-US" dirty="0" smtClean="0"/>
              <a:t>Linear Learning</a:t>
            </a:r>
            <a:endParaRPr lang="en-US" dirty="0"/>
          </a:p>
        </p:txBody>
      </p:sp>
      <p:pic>
        <p:nvPicPr>
          <p:cNvPr id="5" name="Content Placeholder 4" descr="1_Army.jpg"/>
          <p:cNvPicPr>
            <a:picLocks noGrp="1" noChangeAspect="1"/>
          </p:cNvPicPr>
          <p:nvPr>
            <p:ph sz="half" idx="1"/>
          </p:nvPr>
        </p:nvPicPr>
        <p:blipFill>
          <a:blip r:embed="rId3"/>
          <a:stretch>
            <a:fillRect/>
          </a:stretch>
        </p:blipFill>
        <p:spPr>
          <a:xfrm>
            <a:off x="1219200" y="1371600"/>
            <a:ext cx="1910427" cy="1676400"/>
          </a:xfrm>
          <a:prstGeom prst="rect">
            <a:avLst/>
          </a:prstGeom>
          <a:ln>
            <a:noFill/>
          </a:ln>
          <a:effectLst>
            <a:outerShdw blurRad="190500" algn="tl" rotWithShape="0">
              <a:srgbClr val="000000">
                <a:alpha val="70000"/>
              </a:srgbClr>
            </a:outerShdw>
          </a:effectLst>
        </p:spPr>
      </p:pic>
      <p:pic>
        <p:nvPicPr>
          <p:cNvPr id="6" name="Content Placeholder 5" descr="1_grand-central-station-new-york.jpg"/>
          <p:cNvPicPr>
            <a:picLocks noGrp="1" noChangeAspect="1"/>
          </p:cNvPicPr>
          <p:nvPr>
            <p:ph sz="half" idx="2"/>
          </p:nvPr>
        </p:nvPicPr>
        <p:blipFill>
          <a:blip r:embed="rId4" cstate="print">
            <a:lum bright="20000" contrast="10000"/>
          </a:blip>
          <a:srcRect l="16184" r="15842"/>
          <a:stretch>
            <a:fillRect/>
          </a:stretch>
        </p:blipFill>
        <p:spPr>
          <a:xfrm>
            <a:off x="7086600" y="1828800"/>
            <a:ext cx="1600200" cy="1447800"/>
          </a:xfrm>
          <a:prstGeom prst="rect">
            <a:avLst/>
          </a:prstGeom>
          <a:ln>
            <a:noFill/>
          </a:ln>
          <a:effectLst>
            <a:outerShdw blurRad="190500" algn="tl" rotWithShape="0">
              <a:srgbClr val="000000">
                <a:alpha val="70000"/>
              </a:srgbClr>
            </a:outerShdw>
          </a:effectLst>
        </p:spPr>
      </p:pic>
      <p:cxnSp>
        <p:nvCxnSpPr>
          <p:cNvPr id="8" name="Straight Connector 7"/>
          <p:cNvCxnSpPr/>
          <p:nvPr/>
        </p:nvCxnSpPr>
        <p:spPr>
          <a:xfrm rot="5400000">
            <a:off x="1142206" y="3429000"/>
            <a:ext cx="6858794" cy="794"/>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4724400" y="289719"/>
            <a:ext cx="4343400" cy="1143000"/>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Immersive Learning</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7" name="Picture 6" descr="4_open_book.jpg"/>
          <p:cNvPicPr>
            <a:picLocks noChangeAspect="1"/>
          </p:cNvPicPr>
          <p:nvPr/>
        </p:nvPicPr>
        <p:blipFill>
          <a:blip r:embed="rId5" cstate="print"/>
          <a:stretch>
            <a:fillRect/>
          </a:stretch>
        </p:blipFill>
        <p:spPr>
          <a:xfrm>
            <a:off x="1219200" y="3200400"/>
            <a:ext cx="1828800" cy="1136469"/>
          </a:xfrm>
          <a:prstGeom prst="rect">
            <a:avLst/>
          </a:prstGeom>
          <a:ln>
            <a:noFill/>
          </a:ln>
          <a:effectLst>
            <a:outerShdw blurRad="190500" algn="tl" rotWithShape="0">
              <a:srgbClr val="000000">
                <a:alpha val="70000"/>
              </a:srgbClr>
            </a:outerShdw>
          </a:effectLst>
        </p:spPr>
      </p:pic>
      <p:pic>
        <p:nvPicPr>
          <p:cNvPr id="12" name="Picture 11" descr="4_symphony.jpg"/>
          <p:cNvPicPr>
            <a:picLocks noChangeAspect="1"/>
          </p:cNvPicPr>
          <p:nvPr/>
        </p:nvPicPr>
        <p:blipFill>
          <a:blip r:embed="rId6">
            <a:lum bright="20000" contrast="20000"/>
          </a:blip>
          <a:srcRect l="15151" r="15152"/>
          <a:stretch>
            <a:fillRect/>
          </a:stretch>
        </p:blipFill>
        <p:spPr>
          <a:xfrm>
            <a:off x="5084686" y="1828800"/>
            <a:ext cx="1849514" cy="1454201"/>
          </a:xfrm>
          <a:prstGeom prst="rect">
            <a:avLst/>
          </a:prstGeom>
          <a:ln>
            <a:noFill/>
          </a:ln>
          <a:effectLst>
            <a:outerShdw blurRad="190500" algn="tl" rotWithShape="0">
              <a:srgbClr val="000000">
                <a:alpha val="70000"/>
              </a:srgbClr>
            </a:outerShdw>
          </a:effectLst>
        </p:spPr>
      </p:pic>
      <p:pic>
        <p:nvPicPr>
          <p:cNvPr id="13" name="Picture 12" descr="4_carpenter.jpg"/>
          <p:cNvPicPr>
            <a:picLocks noChangeAspect="1"/>
          </p:cNvPicPr>
          <p:nvPr/>
        </p:nvPicPr>
        <p:blipFill>
          <a:blip r:embed="rId7"/>
          <a:srcRect l="5000" t="10033" b="6361"/>
          <a:stretch>
            <a:fillRect/>
          </a:stretch>
        </p:blipFill>
        <p:spPr>
          <a:xfrm>
            <a:off x="7086600" y="3810000"/>
            <a:ext cx="1600200" cy="1828800"/>
          </a:xfrm>
          <a:prstGeom prst="rect">
            <a:avLst/>
          </a:prstGeom>
          <a:ln>
            <a:noFill/>
          </a:ln>
          <a:effectLst>
            <a:outerShdw blurRad="190500" algn="tl" rotWithShape="0">
              <a:srgbClr val="000000">
                <a:alpha val="70000"/>
              </a:srgbClr>
            </a:outerShdw>
          </a:effectLst>
        </p:spPr>
      </p:pic>
      <p:pic>
        <p:nvPicPr>
          <p:cNvPr id="15" name="Picture 14" descr="4_electrician.jpg"/>
          <p:cNvPicPr>
            <a:picLocks noChangeAspect="1"/>
          </p:cNvPicPr>
          <p:nvPr/>
        </p:nvPicPr>
        <p:blipFill>
          <a:blip r:embed="rId8"/>
          <a:srcRect b="15385"/>
          <a:stretch>
            <a:fillRect/>
          </a:stretch>
        </p:blipFill>
        <p:spPr>
          <a:xfrm>
            <a:off x="5105400" y="3810000"/>
            <a:ext cx="1752600" cy="1837592"/>
          </a:xfrm>
          <a:prstGeom prst="rect">
            <a:avLst/>
          </a:prstGeom>
          <a:ln>
            <a:noFill/>
          </a:ln>
          <a:effectLst>
            <a:outerShdw blurRad="190500" algn="tl" rotWithShape="0">
              <a:srgbClr val="000000">
                <a:alpha val="70000"/>
              </a:srgbClr>
            </a:outerShdw>
          </a:effectLst>
        </p:spPr>
      </p:pic>
      <p:pic>
        <p:nvPicPr>
          <p:cNvPr id="14" name="Picture 13" descr="4_OWL.jpg"/>
          <p:cNvPicPr>
            <a:picLocks noChangeAspect="1"/>
          </p:cNvPicPr>
          <p:nvPr/>
        </p:nvPicPr>
        <p:blipFill>
          <a:blip r:embed="rId9"/>
          <a:stretch>
            <a:fillRect/>
          </a:stretch>
        </p:blipFill>
        <p:spPr>
          <a:xfrm>
            <a:off x="762000" y="4572000"/>
            <a:ext cx="2957513" cy="1466535"/>
          </a:xfrm>
          <a:prstGeom prst="rect">
            <a:avLst/>
          </a:prstGeom>
          <a:ln>
            <a:noFill/>
          </a:ln>
          <a:effectLst>
            <a:outerShdw blurRad="190500" algn="tl" rotWithShape="0">
              <a:srgbClr val="000000">
                <a:alpha val="70000"/>
              </a:srgbClr>
            </a:outerShdw>
          </a:effectLst>
        </p:spPr>
      </p:pic>
      <p:sp>
        <p:nvSpPr>
          <p:cNvPr id="18" name="TextBox 17"/>
          <p:cNvSpPr txBox="1"/>
          <p:nvPr/>
        </p:nvSpPr>
        <p:spPr>
          <a:xfrm>
            <a:off x="1676400" y="5983069"/>
            <a:ext cx="1219200" cy="646331"/>
          </a:xfrm>
          <a:prstGeom prst="rect">
            <a:avLst/>
          </a:prstGeom>
          <a:noFill/>
        </p:spPr>
        <p:txBody>
          <a:bodyPr wrap="square" rtlCol="0">
            <a:spAutoFit/>
          </a:bodyPr>
          <a:lstStyle/>
          <a:p>
            <a:r>
              <a:rPr lang="en-US" sz="3600" dirty="0" smtClean="0"/>
              <a:t>From</a:t>
            </a:r>
            <a:endParaRPr lang="en-US" sz="3600" dirty="0"/>
          </a:p>
        </p:txBody>
      </p:sp>
      <p:sp>
        <p:nvSpPr>
          <p:cNvPr id="19" name="TextBox 18"/>
          <p:cNvSpPr txBox="1"/>
          <p:nvPr/>
        </p:nvSpPr>
        <p:spPr>
          <a:xfrm>
            <a:off x="6477000" y="5983069"/>
            <a:ext cx="685800" cy="646331"/>
          </a:xfrm>
          <a:prstGeom prst="rect">
            <a:avLst/>
          </a:prstGeom>
          <a:noFill/>
        </p:spPr>
        <p:txBody>
          <a:bodyPr wrap="square" rtlCol="0">
            <a:spAutoFit/>
          </a:bodyPr>
          <a:lstStyle/>
          <a:p>
            <a:r>
              <a:rPr lang="en-US" sz="3600" dirty="0" smtClean="0"/>
              <a:t>To</a:t>
            </a:r>
            <a:endParaRPr lang="en-US" sz="3600" dirty="0"/>
          </a:p>
        </p:txBody>
      </p:sp>
      <p:sp>
        <p:nvSpPr>
          <p:cNvPr id="16" name="Slide Number Placeholder 15"/>
          <p:cNvSpPr>
            <a:spLocks noGrp="1"/>
          </p:cNvSpPr>
          <p:nvPr>
            <p:ph type="sldNum" sz="quarter" idx="12"/>
          </p:nvPr>
        </p:nvSpPr>
        <p:spPr/>
        <p:txBody>
          <a:bodyPr/>
          <a:lstStyle/>
          <a:p>
            <a:fld id="{62474C8E-4E50-4B45-AF80-8B5821F17B9F}" type="slidenum">
              <a:rPr lang="en-US" smtClean="0"/>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par>
                                <p:cTn id="10" presetID="29"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ppt_x</p:attrName>
                                        </p:attrNameLst>
                                      </p:cBhvr>
                                      <p:tavLst>
                                        <p:tav tm="0">
                                          <p:val>
                                            <p:strVal val="#ppt_x-.2"/>
                                          </p:val>
                                        </p:tav>
                                        <p:tav tm="100000">
                                          <p:val>
                                            <p:strVal val="#ppt_x"/>
                                          </p:val>
                                        </p:tav>
                                      </p:tavLst>
                                    </p:anim>
                                    <p:anim calcmode="lin" valueType="num">
                                      <p:cBhvr>
                                        <p:cTn id="13"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2"/>
                                        </p:tgtEl>
                                      </p:cBhvr>
                                    </p:animEffect>
                                  </p:childTnLst>
                                </p:cTn>
                              </p:par>
                              <p:par>
                                <p:cTn id="15" presetID="29"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ppt_x</p:attrName>
                                        </p:attrNameLst>
                                      </p:cBhvr>
                                      <p:tavLst>
                                        <p:tav tm="0">
                                          <p:val>
                                            <p:strVal val="#ppt_x-.2"/>
                                          </p:val>
                                        </p:tav>
                                        <p:tav tm="100000">
                                          <p:val>
                                            <p:strVal val="#ppt_x"/>
                                          </p:val>
                                        </p:tav>
                                      </p:tavLst>
                                    </p:anim>
                                    <p:anim calcmode="lin" valueType="num">
                                      <p:cBhvr>
                                        <p:cTn id="18"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3"/>
                                        </p:tgtEl>
                                      </p:cBhvr>
                                    </p:animEffect>
                                  </p:childTnLst>
                                </p:cTn>
                              </p:par>
                              <p:par>
                                <p:cTn id="20" presetID="29"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ppt_x</p:attrName>
                                        </p:attrNameLst>
                                      </p:cBhvr>
                                      <p:tavLst>
                                        <p:tav tm="0">
                                          <p:val>
                                            <p:strVal val="#ppt_x-.2"/>
                                          </p:val>
                                        </p:tav>
                                        <p:tav tm="100000">
                                          <p:val>
                                            <p:strVal val="#ppt_x"/>
                                          </p:val>
                                        </p:tav>
                                      </p:tavLst>
                                    </p:anim>
                                    <p:anim calcmode="lin" valueType="num">
                                      <p:cBhvr>
                                        <p:cTn id="23"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5"/>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0" fill="hold"/>
                                        <p:tgtEl>
                                          <p:spTgt spid="19"/>
                                        </p:tgtEl>
                                        <p:attrNameLst>
                                          <p:attrName>ppt_x</p:attrName>
                                        </p:attrNameLst>
                                      </p:cBhvr>
                                      <p:tavLst>
                                        <p:tav tm="0">
                                          <p:val>
                                            <p:strVal val="#ppt_x-.2"/>
                                          </p:val>
                                        </p:tav>
                                        <p:tav tm="100000">
                                          <p:val>
                                            <p:strVal val="#ppt_x"/>
                                          </p:val>
                                        </p:tav>
                                      </p:tavLst>
                                    </p:anim>
                                    <p:anim calcmode="lin" valueType="num">
                                      <p:cBhvr>
                                        <p:cTn id="28"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9"/>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ppt_x</p:attrName>
                                        </p:attrNameLst>
                                      </p:cBhvr>
                                      <p:tavLst>
                                        <p:tav tm="0">
                                          <p:val>
                                            <p:strVal val="#ppt_x-.2"/>
                                          </p:val>
                                        </p:tav>
                                        <p:tav tm="100000">
                                          <p:val>
                                            <p:strVal val="#ppt_x"/>
                                          </p:val>
                                        </p:tav>
                                      </p:tavLst>
                                    </p:anim>
                                    <p:anim calcmode="lin" valueType="num">
                                      <p:cBhvr>
                                        <p:cTn id="3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3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9"/>
            <a:ext cx="3886200" cy="1143000"/>
          </a:xfrm>
        </p:spPr>
        <p:txBody>
          <a:bodyPr>
            <a:normAutofit fontScale="90000"/>
          </a:bodyPr>
          <a:lstStyle/>
          <a:p>
            <a:r>
              <a:rPr lang="en-US" dirty="0" smtClean="0"/>
              <a:t>Explicit</a:t>
            </a:r>
            <a:br>
              <a:rPr lang="en-US" dirty="0" smtClean="0"/>
            </a:br>
            <a:r>
              <a:rPr lang="en-US" dirty="0" smtClean="0"/>
              <a:t>Knowledge</a:t>
            </a:r>
            <a:endParaRPr lang="en-US" dirty="0"/>
          </a:p>
        </p:txBody>
      </p:sp>
      <p:pic>
        <p:nvPicPr>
          <p:cNvPr id="5" name="Content Placeholder 4" descr="1_Army.jpg"/>
          <p:cNvPicPr>
            <a:picLocks noGrp="1" noChangeAspect="1"/>
          </p:cNvPicPr>
          <p:nvPr>
            <p:ph sz="half" idx="1"/>
          </p:nvPr>
        </p:nvPicPr>
        <p:blipFill>
          <a:blip r:embed="rId3"/>
          <a:stretch>
            <a:fillRect/>
          </a:stretch>
        </p:blipFill>
        <p:spPr>
          <a:xfrm>
            <a:off x="1219200" y="2286000"/>
            <a:ext cx="2387156" cy="3576264"/>
          </a:xfrm>
          <a:prstGeom prst="rect">
            <a:avLst/>
          </a:prstGeom>
          <a:ln>
            <a:noFill/>
          </a:ln>
          <a:effectLst>
            <a:outerShdw blurRad="190500" algn="tl" rotWithShape="0">
              <a:srgbClr val="000000">
                <a:alpha val="70000"/>
              </a:srgbClr>
            </a:outerShdw>
          </a:effectLst>
        </p:spPr>
      </p:pic>
      <p:pic>
        <p:nvPicPr>
          <p:cNvPr id="6" name="Content Placeholder 5" descr="1_grand-central-station-new-york.jpg"/>
          <p:cNvPicPr>
            <a:picLocks noGrp="1" noChangeAspect="1"/>
          </p:cNvPicPr>
          <p:nvPr>
            <p:ph sz="half" idx="2"/>
          </p:nvPr>
        </p:nvPicPr>
        <p:blipFill>
          <a:blip r:embed="rId4">
            <a:lum bright="20000" contrast="20000"/>
          </a:blip>
          <a:stretch>
            <a:fillRect/>
          </a:stretch>
        </p:blipFill>
        <p:spPr>
          <a:xfrm>
            <a:off x="5562600" y="2286000"/>
            <a:ext cx="2438400" cy="3486685"/>
          </a:xfrm>
          <a:prstGeom prst="rect">
            <a:avLst/>
          </a:prstGeom>
          <a:ln>
            <a:noFill/>
          </a:ln>
          <a:effectLst>
            <a:outerShdw blurRad="190500" algn="tl" rotWithShape="0">
              <a:srgbClr val="000000">
                <a:alpha val="70000"/>
              </a:srgbClr>
            </a:outerShdw>
          </a:effectLst>
        </p:spPr>
      </p:pic>
      <p:cxnSp>
        <p:nvCxnSpPr>
          <p:cNvPr id="8" name="Straight Connector 7"/>
          <p:cNvCxnSpPr/>
          <p:nvPr/>
        </p:nvCxnSpPr>
        <p:spPr>
          <a:xfrm rot="5400000">
            <a:off x="1142206" y="3429000"/>
            <a:ext cx="6858794" cy="794"/>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5029200" y="289719"/>
            <a:ext cx="3886200" cy="1143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Tacit</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Knowledge</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1" name="TextBox 10"/>
          <p:cNvSpPr txBox="1"/>
          <p:nvPr/>
        </p:nvSpPr>
        <p:spPr>
          <a:xfrm>
            <a:off x="1676400" y="5983069"/>
            <a:ext cx="1219200" cy="646331"/>
          </a:xfrm>
          <a:prstGeom prst="rect">
            <a:avLst/>
          </a:prstGeom>
          <a:noFill/>
        </p:spPr>
        <p:txBody>
          <a:bodyPr wrap="square" rtlCol="0">
            <a:spAutoFit/>
          </a:bodyPr>
          <a:lstStyle/>
          <a:p>
            <a:r>
              <a:rPr lang="en-US" sz="3600" dirty="0" smtClean="0"/>
              <a:t>From</a:t>
            </a:r>
            <a:endParaRPr lang="en-US" sz="3600" dirty="0"/>
          </a:p>
        </p:txBody>
      </p:sp>
      <p:sp>
        <p:nvSpPr>
          <p:cNvPr id="12" name="TextBox 11"/>
          <p:cNvSpPr txBox="1"/>
          <p:nvPr/>
        </p:nvSpPr>
        <p:spPr>
          <a:xfrm>
            <a:off x="6477000" y="5983069"/>
            <a:ext cx="685800" cy="646331"/>
          </a:xfrm>
          <a:prstGeom prst="rect">
            <a:avLst/>
          </a:prstGeom>
          <a:noFill/>
        </p:spPr>
        <p:txBody>
          <a:bodyPr wrap="square" rtlCol="0">
            <a:spAutoFit/>
          </a:bodyPr>
          <a:lstStyle/>
          <a:p>
            <a:r>
              <a:rPr lang="en-US" sz="3600" dirty="0" smtClean="0"/>
              <a:t>To</a:t>
            </a:r>
            <a:endParaRPr lang="en-US" sz="3600" dirty="0"/>
          </a:p>
        </p:txBody>
      </p:sp>
      <p:sp>
        <p:nvSpPr>
          <p:cNvPr id="9" name="Slide Number Placeholder 8"/>
          <p:cNvSpPr>
            <a:spLocks noGrp="1"/>
          </p:cNvSpPr>
          <p:nvPr>
            <p:ph type="sldNum" sz="quarter" idx="12"/>
          </p:nvPr>
        </p:nvSpPr>
        <p:spPr/>
        <p:txBody>
          <a:bodyPr/>
          <a:lstStyle/>
          <a:p>
            <a:fld id="{62474C8E-4E50-4B45-AF80-8B5821F17B9F}" type="slidenum">
              <a:rPr lang="en-US" smtClean="0"/>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par>
                                <p:cTn id="10" presetID="29"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ppt_x</p:attrName>
                                        </p:attrNameLst>
                                      </p:cBhvr>
                                      <p:tavLst>
                                        <p:tav tm="0">
                                          <p:val>
                                            <p:strVal val="#ppt_x-.2"/>
                                          </p:val>
                                        </p:tav>
                                        <p:tav tm="100000">
                                          <p:val>
                                            <p:strVal val="#ppt_x"/>
                                          </p:val>
                                        </p:tav>
                                      </p:tavLst>
                                    </p:anim>
                                    <p:anim calcmode="lin" valueType="num">
                                      <p:cBhvr>
                                        <p:cTn id="1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Engagement</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Slide Number Placeholder 4"/>
          <p:cNvSpPr>
            <a:spLocks noGrp="1"/>
          </p:cNvSpPr>
          <p:nvPr>
            <p:ph type="sldNum" sz="quarter" idx="12"/>
          </p:nvPr>
        </p:nvSpPr>
        <p:spPr/>
        <p:txBody>
          <a:bodyPr/>
          <a:lstStyle/>
          <a:p>
            <a:fld id="{62474C8E-4E50-4B45-AF80-8B5821F17B9F}"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9"/>
            <a:ext cx="3886200" cy="1143000"/>
          </a:xfrm>
        </p:spPr>
        <p:txBody>
          <a:bodyPr>
            <a:normAutofit fontScale="90000"/>
          </a:bodyPr>
          <a:lstStyle/>
          <a:p>
            <a:r>
              <a:rPr lang="en-US" dirty="0" smtClean="0"/>
              <a:t>Extrinsic</a:t>
            </a:r>
            <a:br>
              <a:rPr lang="en-US" dirty="0" smtClean="0"/>
            </a:br>
            <a:r>
              <a:rPr lang="en-US" dirty="0" smtClean="0"/>
              <a:t>Motivation</a:t>
            </a:r>
            <a:endParaRPr lang="en-US" dirty="0"/>
          </a:p>
        </p:txBody>
      </p:sp>
      <p:pic>
        <p:nvPicPr>
          <p:cNvPr id="6" name="Content Placeholder 5" descr="1_grand-central-station-new-york.jpg"/>
          <p:cNvPicPr>
            <a:picLocks noGrp="1" noChangeAspect="1"/>
          </p:cNvPicPr>
          <p:nvPr>
            <p:ph sz="half" idx="2"/>
          </p:nvPr>
        </p:nvPicPr>
        <p:blipFill>
          <a:blip r:embed="rId3" cstate="print"/>
          <a:stretch>
            <a:fillRect/>
          </a:stretch>
        </p:blipFill>
        <p:spPr>
          <a:xfrm>
            <a:off x="5025343" y="2133600"/>
            <a:ext cx="3737657" cy="3002585"/>
          </a:xfrm>
          <a:prstGeom prst="rect">
            <a:avLst/>
          </a:prstGeom>
          <a:ln>
            <a:noFill/>
          </a:ln>
          <a:effectLst>
            <a:outerShdw blurRad="190500" algn="tl" rotWithShape="0">
              <a:srgbClr val="000000">
                <a:alpha val="70000"/>
              </a:srgbClr>
            </a:outerShdw>
          </a:effectLst>
        </p:spPr>
      </p:pic>
      <p:cxnSp>
        <p:nvCxnSpPr>
          <p:cNvPr id="8" name="Straight Connector 7"/>
          <p:cNvCxnSpPr/>
          <p:nvPr/>
        </p:nvCxnSpPr>
        <p:spPr>
          <a:xfrm rot="5400000">
            <a:off x="1142206" y="3429000"/>
            <a:ext cx="6858794" cy="794"/>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5029200" y="289719"/>
            <a:ext cx="3886200" cy="1143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Intrinsic</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Motivation</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9" name="Content Placeholder 8" descr="7_carrotstick2.jpg"/>
          <p:cNvPicPr>
            <a:picLocks noGrp="1" noChangeAspect="1"/>
          </p:cNvPicPr>
          <p:nvPr>
            <p:ph sz="half" idx="1"/>
          </p:nvPr>
        </p:nvPicPr>
        <p:blipFill>
          <a:blip r:embed="rId4"/>
          <a:stretch>
            <a:fillRect/>
          </a:stretch>
        </p:blipFill>
        <p:spPr>
          <a:xfrm>
            <a:off x="1066800" y="2514600"/>
            <a:ext cx="2514600" cy="2341179"/>
          </a:xfrm>
          <a:prstGeom prst="rect">
            <a:avLst/>
          </a:prstGeom>
          <a:ln>
            <a:noFill/>
          </a:ln>
          <a:effectLst>
            <a:outerShdw blurRad="190500" algn="tl" rotWithShape="0">
              <a:srgbClr val="000000">
                <a:alpha val="70000"/>
              </a:srgbClr>
            </a:outerShdw>
          </a:effectLst>
        </p:spPr>
      </p:pic>
      <p:sp>
        <p:nvSpPr>
          <p:cNvPr id="12" name="TextBox 11"/>
          <p:cNvSpPr txBox="1"/>
          <p:nvPr/>
        </p:nvSpPr>
        <p:spPr>
          <a:xfrm>
            <a:off x="1676400" y="5983069"/>
            <a:ext cx="1219200" cy="646331"/>
          </a:xfrm>
          <a:prstGeom prst="rect">
            <a:avLst/>
          </a:prstGeom>
          <a:noFill/>
        </p:spPr>
        <p:txBody>
          <a:bodyPr wrap="square" rtlCol="0">
            <a:spAutoFit/>
          </a:bodyPr>
          <a:lstStyle/>
          <a:p>
            <a:r>
              <a:rPr lang="en-US" sz="3600" dirty="0" smtClean="0"/>
              <a:t>From</a:t>
            </a:r>
            <a:endParaRPr lang="en-US" sz="3600" dirty="0"/>
          </a:p>
        </p:txBody>
      </p:sp>
      <p:sp>
        <p:nvSpPr>
          <p:cNvPr id="13" name="TextBox 12"/>
          <p:cNvSpPr txBox="1"/>
          <p:nvPr/>
        </p:nvSpPr>
        <p:spPr>
          <a:xfrm>
            <a:off x="6477000" y="5983069"/>
            <a:ext cx="685800" cy="646331"/>
          </a:xfrm>
          <a:prstGeom prst="rect">
            <a:avLst/>
          </a:prstGeom>
          <a:noFill/>
        </p:spPr>
        <p:txBody>
          <a:bodyPr wrap="square" rtlCol="0">
            <a:spAutoFit/>
          </a:bodyPr>
          <a:lstStyle/>
          <a:p>
            <a:r>
              <a:rPr lang="en-US" sz="3600" dirty="0" smtClean="0"/>
              <a:t>To</a:t>
            </a:r>
            <a:endParaRPr lang="en-US" sz="3600" dirty="0"/>
          </a:p>
        </p:txBody>
      </p:sp>
      <p:sp>
        <p:nvSpPr>
          <p:cNvPr id="11" name="Slide Number Placeholder 10"/>
          <p:cNvSpPr>
            <a:spLocks noGrp="1"/>
          </p:cNvSpPr>
          <p:nvPr>
            <p:ph type="sldNum" sz="quarter" idx="12"/>
          </p:nvPr>
        </p:nvSpPr>
        <p:spPr/>
        <p:txBody>
          <a:bodyPr/>
          <a:lstStyle/>
          <a:p>
            <a:fld id="{62474C8E-4E50-4B45-AF80-8B5821F17B9F}"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par>
                                <p:cTn id="10" presetID="29"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ppt_x</p:attrName>
                                        </p:attrNameLst>
                                      </p:cBhvr>
                                      <p:tavLst>
                                        <p:tav tm="0">
                                          <p:val>
                                            <p:strVal val="#ppt_x-.2"/>
                                          </p:val>
                                        </p:tav>
                                        <p:tav tm="100000">
                                          <p:val>
                                            <p:strVal val="#ppt_x"/>
                                          </p:val>
                                        </p:tav>
                                      </p:tavLst>
                                    </p:anim>
                                    <p:anim calcmode="lin" valueType="num">
                                      <p:cBhvr>
                                        <p:cTn id="18"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9"/>
            <a:ext cx="3886200" cy="1143000"/>
          </a:xfrm>
        </p:spPr>
        <p:txBody>
          <a:bodyPr>
            <a:normAutofit fontScale="90000"/>
          </a:bodyPr>
          <a:lstStyle/>
          <a:p>
            <a:r>
              <a:rPr lang="en-US" dirty="0" smtClean="0"/>
              <a:t>Managed Career Path</a:t>
            </a:r>
            <a:endParaRPr lang="en-US" dirty="0"/>
          </a:p>
        </p:txBody>
      </p:sp>
      <p:pic>
        <p:nvPicPr>
          <p:cNvPr id="5" name="Content Placeholder 4" descr="1_Army.jpg"/>
          <p:cNvPicPr>
            <a:picLocks noGrp="1" noChangeAspect="1"/>
          </p:cNvPicPr>
          <p:nvPr>
            <p:ph sz="half" idx="1"/>
          </p:nvPr>
        </p:nvPicPr>
        <p:blipFill>
          <a:blip r:embed="rId3"/>
          <a:stretch>
            <a:fillRect/>
          </a:stretch>
        </p:blipFill>
        <p:spPr>
          <a:xfrm>
            <a:off x="457200" y="2590800"/>
            <a:ext cx="3760716" cy="2542034"/>
          </a:xfrm>
          <a:prstGeom prst="rect">
            <a:avLst/>
          </a:prstGeom>
          <a:ln>
            <a:noFill/>
          </a:ln>
          <a:effectLst>
            <a:outerShdw blurRad="190500" algn="tl" rotWithShape="0">
              <a:srgbClr val="000000">
                <a:alpha val="70000"/>
              </a:srgbClr>
            </a:outerShdw>
          </a:effectLst>
        </p:spPr>
      </p:pic>
      <p:cxnSp>
        <p:nvCxnSpPr>
          <p:cNvPr id="8" name="Straight Connector 7"/>
          <p:cNvCxnSpPr/>
          <p:nvPr/>
        </p:nvCxnSpPr>
        <p:spPr>
          <a:xfrm rot="5400000">
            <a:off x="1142206" y="3429000"/>
            <a:ext cx="6858794" cy="794"/>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5029200" y="289719"/>
            <a:ext cx="3886200" cy="1143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Self-directed</a:t>
            </a:r>
            <a:r>
              <a:rPr kumimoji="0" lang="en-US" sz="4400" b="0" i="0" u="none" strike="noStrike" kern="1200" cap="none" spc="0" normalizeH="0" noProof="0" dirty="0" smtClean="0">
                <a:ln>
                  <a:noFill/>
                </a:ln>
                <a:solidFill>
                  <a:schemeClr val="tx1"/>
                </a:solidFill>
                <a:effectLst/>
                <a:uLnTx/>
                <a:uFillTx/>
                <a:latin typeface="+mj-lt"/>
                <a:ea typeface="+mj-ea"/>
                <a:cs typeface="+mj-cs"/>
              </a:rPr>
              <a:t> Career Path</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1" name="TextBox 10"/>
          <p:cNvSpPr txBox="1"/>
          <p:nvPr/>
        </p:nvSpPr>
        <p:spPr>
          <a:xfrm>
            <a:off x="1676400" y="5983069"/>
            <a:ext cx="1219200" cy="646331"/>
          </a:xfrm>
          <a:prstGeom prst="rect">
            <a:avLst/>
          </a:prstGeom>
          <a:noFill/>
        </p:spPr>
        <p:txBody>
          <a:bodyPr wrap="square" rtlCol="0">
            <a:spAutoFit/>
          </a:bodyPr>
          <a:lstStyle/>
          <a:p>
            <a:r>
              <a:rPr lang="en-US" sz="3600" dirty="0" smtClean="0"/>
              <a:t>From</a:t>
            </a:r>
            <a:endParaRPr lang="en-US" sz="3600" dirty="0"/>
          </a:p>
        </p:txBody>
      </p:sp>
      <p:sp>
        <p:nvSpPr>
          <p:cNvPr id="12" name="TextBox 11"/>
          <p:cNvSpPr txBox="1"/>
          <p:nvPr/>
        </p:nvSpPr>
        <p:spPr>
          <a:xfrm>
            <a:off x="6477000" y="5983069"/>
            <a:ext cx="685800" cy="646331"/>
          </a:xfrm>
          <a:prstGeom prst="rect">
            <a:avLst/>
          </a:prstGeom>
          <a:noFill/>
        </p:spPr>
        <p:txBody>
          <a:bodyPr wrap="square" rtlCol="0">
            <a:spAutoFit/>
          </a:bodyPr>
          <a:lstStyle/>
          <a:p>
            <a:r>
              <a:rPr lang="en-US" sz="3600" dirty="0" smtClean="0"/>
              <a:t>To</a:t>
            </a:r>
            <a:endParaRPr lang="en-US" sz="3600" dirty="0"/>
          </a:p>
        </p:txBody>
      </p:sp>
      <p:sp>
        <p:nvSpPr>
          <p:cNvPr id="9" name="Slide Number Placeholder 8"/>
          <p:cNvSpPr>
            <a:spLocks noGrp="1"/>
          </p:cNvSpPr>
          <p:nvPr>
            <p:ph type="sldNum" sz="quarter" idx="12"/>
          </p:nvPr>
        </p:nvSpPr>
        <p:spPr/>
        <p:txBody>
          <a:bodyPr/>
          <a:lstStyle/>
          <a:p>
            <a:fld id="{62474C8E-4E50-4B45-AF80-8B5821F17B9F}" type="slidenum">
              <a:rPr lang="en-US" smtClean="0"/>
              <a:pPr/>
              <a:t>14</a:t>
            </a:fld>
            <a:endParaRPr lang="en-US"/>
          </a:p>
        </p:txBody>
      </p:sp>
      <p:pic>
        <p:nvPicPr>
          <p:cNvPr id="16" name="Content Placeholder 15" descr="8_Sim City.jpg"/>
          <p:cNvPicPr>
            <a:picLocks noGrp="1" noChangeAspect="1"/>
          </p:cNvPicPr>
          <p:nvPr>
            <p:ph sz="half" idx="2"/>
          </p:nvPr>
        </p:nvPicPr>
        <p:blipFill>
          <a:blip r:embed="rId4">
            <a:lum bright="20000" contrast="20000"/>
          </a:blip>
          <a:stretch>
            <a:fillRect/>
          </a:stretch>
        </p:blipFill>
        <p:spPr>
          <a:xfrm>
            <a:off x="5105400" y="2552700"/>
            <a:ext cx="3429000" cy="2571750"/>
          </a:xfrm>
          <a:prstGeom prst="rect">
            <a:avLst/>
          </a:prstGeom>
          <a:ln>
            <a:noFill/>
          </a:ln>
          <a:effectLst>
            <a:outerShdw blurRad="190500" algn="tl" rotWithShape="0">
              <a:srgbClr val="000000">
                <a:alpha val="70000"/>
              </a:srgbClr>
            </a:outerShdw>
          </a:effectLst>
        </p:spPr>
      </p:pic>
      <p:sp>
        <p:nvSpPr>
          <p:cNvPr id="13" name="TextBox 12"/>
          <p:cNvSpPr txBox="1"/>
          <p:nvPr/>
        </p:nvSpPr>
        <p:spPr>
          <a:xfrm>
            <a:off x="6096000" y="2052935"/>
            <a:ext cx="1219200" cy="461665"/>
          </a:xfrm>
          <a:prstGeom prst="rect">
            <a:avLst/>
          </a:prstGeom>
          <a:noFill/>
        </p:spPr>
        <p:txBody>
          <a:bodyPr wrap="square" rtlCol="0">
            <a:spAutoFit/>
          </a:bodyPr>
          <a:lstStyle/>
          <a:p>
            <a:r>
              <a:rPr lang="en-US" sz="2400" dirty="0" err="1" smtClean="0"/>
              <a:t>Simcity</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ppt_x</p:attrName>
                                        </p:attrNameLst>
                                      </p:cBhvr>
                                      <p:tavLst>
                                        <p:tav tm="0">
                                          <p:val>
                                            <p:strVal val="#ppt_x-.2"/>
                                          </p:val>
                                        </p:tav>
                                        <p:tav tm="100000">
                                          <p:val>
                                            <p:strVal val="#ppt_x"/>
                                          </p:val>
                                        </p:tav>
                                      </p:tavLst>
                                    </p:anim>
                                    <p:anim calcmode="lin" valueType="num">
                                      <p:cBhvr>
                                        <p:cTn id="13"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2"/>
                                        </p:tgtEl>
                                      </p:cBhvr>
                                    </p:animEffect>
                                  </p:childTnLst>
                                </p:cTn>
                              </p:par>
                              <p:par>
                                <p:cTn id="15" presetID="29"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1000" fill="hold"/>
                                        <p:tgtEl>
                                          <p:spTgt spid="16"/>
                                        </p:tgtEl>
                                        <p:attrNameLst>
                                          <p:attrName>ppt_x</p:attrName>
                                        </p:attrNameLst>
                                      </p:cBhvr>
                                      <p:tavLst>
                                        <p:tav tm="0">
                                          <p:val>
                                            <p:strVal val="#ppt_x-.2"/>
                                          </p:val>
                                        </p:tav>
                                        <p:tav tm="100000">
                                          <p:val>
                                            <p:strVal val="#ppt_x"/>
                                          </p:val>
                                        </p:tav>
                                      </p:tavLst>
                                    </p:anim>
                                    <p:anim calcmode="lin" valueType="num">
                                      <p:cBhvr>
                                        <p:cTn id="18"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6"/>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ppt_x</p:attrName>
                                        </p:attrNameLst>
                                      </p:cBhvr>
                                      <p:tavLst>
                                        <p:tav tm="0">
                                          <p:val>
                                            <p:strVal val="#ppt_x-.2"/>
                                          </p:val>
                                        </p:tav>
                                        <p:tav tm="100000">
                                          <p:val>
                                            <p:strVal val="#ppt_x"/>
                                          </p:val>
                                        </p:tav>
                                      </p:tavLst>
                                    </p:anim>
                                    <p:anim calcmode="lin" valueType="num">
                                      <p:cBhvr>
                                        <p:cTn id="23"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9"/>
            <a:ext cx="3886200" cy="1143000"/>
          </a:xfrm>
        </p:spPr>
        <p:txBody>
          <a:bodyPr/>
          <a:lstStyle/>
          <a:p>
            <a:r>
              <a:rPr lang="en-US" dirty="0" smtClean="0"/>
              <a:t>Programmed</a:t>
            </a:r>
            <a:endParaRPr lang="en-US" dirty="0"/>
          </a:p>
        </p:txBody>
      </p:sp>
      <p:pic>
        <p:nvPicPr>
          <p:cNvPr id="5" name="Content Placeholder 4" descr="1_Army.jpg"/>
          <p:cNvPicPr>
            <a:picLocks noGrp="1" noChangeAspect="1"/>
          </p:cNvPicPr>
          <p:nvPr>
            <p:ph sz="half" idx="1"/>
          </p:nvPr>
        </p:nvPicPr>
        <p:blipFill>
          <a:blip r:embed="rId3"/>
          <a:stretch>
            <a:fillRect/>
          </a:stretch>
        </p:blipFill>
        <p:spPr>
          <a:xfrm>
            <a:off x="1143000" y="2286000"/>
            <a:ext cx="2418641" cy="3305477"/>
          </a:xfrm>
          <a:prstGeom prst="rect">
            <a:avLst/>
          </a:prstGeom>
          <a:ln>
            <a:noFill/>
          </a:ln>
          <a:effectLst>
            <a:outerShdw blurRad="190500" algn="tl" rotWithShape="0">
              <a:srgbClr val="000000">
                <a:alpha val="70000"/>
              </a:srgbClr>
            </a:outerShdw>
          </a:effectLst>
        </p:spPr>
      </p:pic>
      <p:pic>
        <p:nvPicPr>
          <p:cNvPr id="6" name="Content Placeholder 5" descr="1_grand-central-station-new-york.jpg"/>
          <p:cNvPicPr>
            <a:picLocks noGrp="1" noChangeAspect="1"/>
          </p:cNvPicPr>
          <p:nvPr>
            <p:ph sz="half" idx="2"/>
          </p:nvPr>
        </p:nvPicPr>
        <p:blipFill>
          <a:blip r:embed="rId4">
            <a:lum bright="20000" contrast="20000"/>
          </a:blip>
          <a:stretch>
            <a:fillRect/>
          </a:stretch>
        </p:blipFill>
        <p:spPr>
          <a:xfrm>
            <a:off x="5867400" y="2362200"/>
            <a:ext cx="2143523" cy="3200400"/>
          </a:xfrm>
          <a:prstGeom prst="rect">
            <a:avLst/>
          </a:prstGeom>
          <a:ln>
            <a:noFill/>
          </a:ln>
          <a:effectLst>
            <a:outerShdw blurRad="190500" algn="tl" rotWithShape="0">
              <a:srgbClr val="000000">
                <a:alpha val="70000"/>
              </a:srgbClr>
            </a:outerShdw>
          </a:effectLst>
        </p:spPr>
      </p:pic>
      <p:cxnSp>
        <p:nvCxnSpPr>
          <p:cNvPr id="8" name="Straight Connector 7"/>
          <p:cNvCxnSpPr/>
          <p:nvPr/>
        </p:nvCxnSpPr>
        <p:spPr>
          <a:xfrm rot="5400000">
            <a:off x="1142206" y="3429000"/>
            <a:ext cx="6858794" cy="794"/>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5029200" y="289719"/>
            <a:ext cx="38862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Adaptive</a:t>
            </a:r>
          </a:p>
        </p:txBody>
      </p:sp>
      <p:sp>
        <p:nvSpPr>
          <p:cNvPr id="11" name="TextBox 10"/>
          <p:cNvSpPr txBox="1"/>
          <p:nvPr/>
        </p:nvSpPr>
        <p:spPr>
          <a:xfrm>
            <a:off x="1676400" y="5983069"/>
            <a:ext cx="1219200" cy="646331"/>
          </a:xfrm>
          <a:prstGeom prst="rect">
            <a:avLst/>
          </a:prstGeom>
          <a:noFill/>
        </p:spPr>
        <p:txBody>
          <a:bodyPr wrap="square" rtlCol="0">
            <a:spAutoFit/>
          </a:bodyPr>
          <a:lstStyle/>
          <a:p>
            <a:r>
              <a:rPr lang="en-US" sz="3600" dirty="0" smtClean="0"/>
              <a:t>From</a:t>
            </a:r>
            <a:endParaRPr lang="en-US" sz="3600" dirty="0"/>
          </a:p>
        </p:txBody>
      </p:sp>
      <p:sp>
        <p:nvSpPr>
          <p:cNvPr id="12" name="TextBox 11"/>
          <p:cNvSpPr txBox="1"/>
          <p:nvPr/>
        </p:nvSpPr>
        <p:spPr>
          <a:xfrm>
            <a:off x="6477000" y="5983069"/>
            <a:ext cx="685800" cy="646331"/>
          </a:xfrm>
          <a:prstGeom prst="rect">
            <a:avLst/>
          </a:prstGeom>
          <a:noFill/>
        </p:spPr>
        <p:txBody>
          <a:bodyPr wrap="square" rtlCol="0">
            <a:spAutoFit/>
          </a:bodyPr>
          <a:lstStyle/>
          <a:p>
            <a:r>
              <a:rPr lang="en-US" sz="3600" dirty="0" smtClean="0"/>
              <a:t>To</a:t>
            </a:r>
            <a:endParaRPr lang="en-US" sz="3600" dirty="0"/>
          </a:p>
        </p:txBody>
      </p:sp>
      <p:sp>
        <p:nvSpPr>
          <p:cNvPr id="9" name="Slide Number Placeholder 8"/>
          <p:cNvSpPr>
            <a:spLocks noGrp="1"/>
          </p:cNvSpPr>
          <p:nvPr>
            <p:ph type="sldNum" sz="quarter" idx="12"/>
          </p:nvPr>
        </p:nvSpPr>
        <p:spPr/>
        <p:txBody>
          <a:bodyPr/>
          <a:lstStyle/>
          <a:p>
            <a:fld id="{62474C8E-4E50-4B45-AF80-8B5821F17B9F}" type="slidenum">
              <a:rPr lang="en-US" smtClean="0"/>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par>
                                <p:cTn id="10" presetID="29"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ppt_x</p:attrName>
                                        </p:attrNameLst>
                                      </p:cBhvr>
                                      <p:tavLst>
                                        <p:tav tm="0">
                                          <p:val>
                                            <p:strVal val="#ppt_x-.2"/>
                                          </p:val>
                                        </p:tav>
                                        <p:tav tm="100000">
                                          <p:val>
                                            <p:strVal val="#ppt_x"/>
                                          </p:val>
                                        </p:tav>
                                      </p:tavLst>
                                    </p:anim>
                                    <p:anim calcmode="lin" valueType="num">
                                      <p:cBhvr>
                                        <p:cTn id="1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9"/>
            <a:ext cx="8229600" cy="777081"/>
          </a:xfrm>
        </p:spPr>
        <p:txBody>
          <a:bodyPr>
            <a:normAutofit/>
          </a:bodyPr>
          <a:lstStyle/>
          <a:p>
            <a:r>
              <a:rPr lang="en-US" dirty="0" smtClean="0"/>
              <a:t>Engage the whole mind to</a:t>
            </a:r>
            <a:endParaRPr lang="en-US" dirty="0"/>
          </a:p>
        </p:txBody>
      </p:sp>
      <p:pic>
        <p:nvPicPr>
          <p:cNvPr id="11" name="Content Placeholder 10" descr="10_brain_whole.jpg"/>
          <p:cNvPicPr>
            <a:picLocks noGrp="1" noChangeAspect="1"/>
          </p:cNvPicPr>
          <p:nvPr>
            <p:ph sz="half" idx="1"/>
          </p:nvPr>
        </p:nvPicPr>
        <p:blipFill>
          <a:blip r:embed="rId3"/>
          <a:stretch>
            <a:fillRect/>
          </a:stretch>
        </p:blipFill>
        <p:spPr>
          <a:xfrm>
            <a:off x="2819400" y="1440857"/>
            <a:ext cx="2901096" cy="3816943"/>
          </a:xfrm>
        </p:spPr>
      </p:pic>
      <p:sp>
        <p:nvSpPr>
          <p:cNvPr id="12" name="Title 1"/>
          <p:cNvSpPr txBox="1">
            <a:spLocks/>
          </p:cNvSpPr>
          <p:nvPr/>
        </p:nvSpPr>
        <p:spPr>
          <a:xfrm>
            <a:off x="533400" y="5486400"/>
            <a:ext cx="8229600" cy="77708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noProof="0" dirty="0">
                <a:latin typeface="+mj-lt"/>
                <a:ea typeface="+mj-ea"/>
                <a:cs typeface="+mj-cs"/>
              </a:rPr>
              <a:t>E</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ngage the whole person</a:t>
            </a:r>
          </a:p>
        </p:txBody>
      </p:sp>
      <p:sp>
        <p:nvSpPr>
          <p:cNvPr id="5" name="Slide Number Placeholder 4"/>
          <p:cNvSpPr>
            <a:spLocks noGrp="1"/>
          </p:cNvSpPr>
          <p:nvPr>
            <p:ph type="sldNum" sz="quarter" idx="12"/>
          </p:nvPr>
        </p:nvSpPr>
        <p:spPr/>
        <p:txBody>
          <a:bodyPr/>
          <a:lstStyle/>
          <a:p>
            <a:fld id="{62474C8E-4E50-4B45-AF80-8B5821F17B9F}"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Apprenticeship</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Slide Number Placeholder 4"/>
          <p:cNvSpPr>
            <a:spLocks noGrp="1"/>
          </p:cNvSpPr>
          <p:nvPr>
            <p:ph type="sldNum" sz="quarter" idx="12"/>
          </p:nvPr>
        </p:nvSpPr>
        <p:spPr/>
        <p:txBody>
          <a:bodyPr/>
          <a:lstStyle/>
          <a:p>
            <a:fld id="{62474C8E-4E50-4B45-AF80-8B5821F17B9F}"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9"/>
            <a:ext cx="8229600" cy="777081"/>
          </a:xfrm>
        </p:spPr>
        <p:txBody>
          <a:bodyPr>
            <a:normAutofit/>
          </a:bodyPr>
          <a:lstStyle/>
          <a:p>
            <a:r>
              <a:rPr lang="en-US" dirty="0" smtClean="0"/>
              <a:t>Apprenticeship Atmosphere</a:t>
            </a:r>
            <a:endParaRPr lang="en-US" dirty="0"/>
          </a:p>
        </p:txBody>
      </p:sp>
      <p:pic>
        <p:nvPicPr>
          <p:cNvPr id="5" name="Content Placeholder 4" descr="16_stick figure_Red.png"/>
          <p:cNvPicPr>
            <a:picLocks noGrp="1" noChangeAspect="1"/>
          </p:cNvPicPr>
          <p:nvPr>
            <p:ph sz="half" idx="1"/>
          </p:nvPr>
        </p:nvPicPr>
        <p:blipFill>
          <a:blip r:embed="rId3"/>
          <a:stretch>
            <a:fillRect/>
          </a:stretch>
        </p:blipFill>
        <p:spPr>
          <a:xfrm>
            <a:off x="76200" y="1676400"/>
            <a:ext cx="1097175" cy="4525963"/>
          </a:xfrm>
          <a:prstGeom prst="rect">
            <a:avLst/>
          </a:prstGeom>
          <a:ln>
            <a:noFill/>
          </a:ln>
          <a:effectLst>
            <a:outerShdw blurRad="76200" dir="18900000" sy="23000" kx="-1200000" algn="bl" rotWithShape="0">
              <a:prstClr val="black">
                <a:alpha val="20000"/>
              </a:prstClr>
            </a:outerShdw>
          </a:effectLst>
        </p:spPr>
      </p:pic>
      <p:pic>
        <p:nvPicPr>
          <p:cNvPr id="6" name="Picture 5" descr="16_stick figure_Blue.png"/>
          <p:cNvPicPr>
            <a:picLocks noChangeAspect="1"/>
          </p:cNvPicPr>
          <p:nvPr/>
        </p:nvPicPr>
        <p:blipFill>
          <a:blip r:embed="rId4"/>
          <a:stretch>
            <a:fillRect/>
          </a:stretch>
        </p:blipFill>
        <p:spPr>
          <a:xfrm>
            <a:off x="8001000" y="1676400"/>
            <a:ext cx="1066800" cy="4495799"/>
          </a:xfrm>
          <a:prstGeom prst="rect">
            <a:avLst/>
          </a:prstGeom>
          <a:ln>
            <a:noFill/>
          </a:ln>
          <a:effectLst>
            <a:outerShdw blurRad="76200" dir="18900000" sy="23000" kx="-1200000" algn="bl" rotWithShape="0">
              <a:prstClr val="black">
                <a:alpha val="20000"/>
              </a:prstClr>
            </a:outerShdw>
          </a:effectLst>
        </p:spPr>
      </p:pic>
      <p:sp>
        <p:nvSpPr>
          <p:cNvPr id="7" name="Rectangle 6"/>
          <p:cNvSpPr/>
          <p:nvPr/>
        </p:nvSpPr>
        <p:spPr>
          <a:xfrm>
            <a:off x="51930" y="1066800"/>
            <a:ext cx="1472070" cy="584775"/>
          </a:xfrm>
          <a:prstGeom prst="rect">
            <a:avLst/>
          </a:prstGeom>
          <a:noFill/>
        </p:spPr>
        <p:txBody>
          <a:bodyPr wrap="non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Mentor</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Rectangle 8"/>
          <p:cNvSpPr/>
          <p:nvPr/>
        </p:nvSpPr>
        <p:spPr>
          <a:xfrm>
            <a:off x="7638460" y="1066800"/>
            <a:ext cx="1505540"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Protégé</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0" name="Left-Right Arrow 9"/>
          <p:cNvSpPr/>
          <p:nvPr/>
        </p:nvSpPr>
        <p:spPr>
          <a:xfrm>
            <a:off x="1828800" y="2133600"/>
            <a:ext cx="5486400" cy="2286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11" name="Left-Right Arrow 10"/>
          <p:cNvSpPr/>
          <p:nvPr/>
        </p:nvSpPr>
        <p:spPr>
          <a:xfrm>
            <a:off x="1828800" y="3924300"/>
            <a:ext cx="5486400" cy="2286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12" name="Left-Right Arrow 11"/>
          <p:cNvSpPr/>
          <p:nvPr/>
        </p:nvSpPr>
        <p:spPr>
          <a:xfrm>
            <a:off x="1828800" y="5715000"/>
            <a:ext cx="5486400" cy="2286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13" name="Left-Right Arrow 12"/>
          <p:cNvSpPr/>
          <p:nvPr/>
        </p:nvSpPr>
        <p:spPr>
          <a:xfrm>
            <a:off x="1828800" y="4819650"/>
            <a:ext cx="5486400" cy="2286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14" name="Left-Right Arrow 13"/>
          <p:cNvSpPr/>
          <p:nvPr/>
        </p:nvSpPr>
        <p:spPr>
          <a:xfrm>
            <a:off x="1828800" y="3028950"/>
            <a:ext cx="5486400" cy="2286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397796" y="1686580"/>
            <a:ext cx="2085764" cy="523220"/>
          </a:xfrm>
          <a:prstGeom prst="rect">
            <a:avLst/>
          </a:prstGeom>
          <a:noFill/>
        </p:spPr>
        <p:txBody>
          <a:bodyPr wrap="none" lIns="91440" tIns="45720" rIns="91440" bIns="45720">
            <a:spAutoFit/>
          </a:bodyPr>
          <a:lstStyle/>
          <a:p>
            <a:pPr algn="ct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Safe Practice</a:t>
            </a:r>
            <a:endParaRPr 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6" name="Rectangle 15"/>
          <p:cNvSpPr/>
          <p:nvPr/>
        </p:nvSpPr>
        <p:spPr>
          <a:xfrm>
            <a:off x="2397796" y="2581930"/>
            <a:ext cx="3292761" cy="523220"/>
          </a:xfrm>
          <a:prstGeom prst="rect">
            <a:avLst/>
          </a:prstGeom>
          <a:noFill/>
        </p:spPr>
        <p:txBody>
          <a:bodyPr wrap="none" lIns="91440" tIns="45720" rIns="91440" bIns="45720">
            <a:spAutoFit/>
          </a:bodyPr>
          <a:lstStyle/>
          <a:p>
            <a:pPr algn="ct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Immediate Feedback</a:t>
            </a:r>
            <a:endParaRPr 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7" name="Rectangle 16"/>
          <p:cNvSpPr/>
          <p:nvPr/>
        </p:nvSpPr>
        <p:spPr>
          <a:xfrm>
            <a:off x="2397796" y="3477280"/>
            <a:ext cx="2256516" cy="523220"/>
          </a:xfrm>
          <a:prstGeom prst="rect">
            <a:avLst/>
          </a:prstGeom>
          <a:noFill/>
        </p:spPr>
        <p:txBody>
          <a:bodyPr wrap="none" lIns="91440" tIns="45720" rIns="91440" bIns="45720">
            <a:spAutoFit/>
          </a:bodyPr>
          <a:lstStyle/>
          <a:p>
            <a:pPr algn="ct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Increase Trust</a:t>
            </a:r>
            <a:endParaRPr 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8" name="Rectangle 17"/>
          <p:cNvSpPr/>
          <p:nvPr/>
        </p:nvSpPr>
        <p:spPr>
          <a:xfrm>
            <a:off x="2397796" y="4372630"/>
            <a:ext cx="3469604" cy="523220"/>
          </a:xfrm>
          <a:prstGeom prst="rect">
            <a:avLst/>
          </a:prstGeom>
          <a:noFill/>
        </p:spPr>
        <p:txBody>
          <a:bodyPr wrap="none" lIns="91440" tIns="45720" rIns="91440" bIns="45720">
            <a:spAutoFit/>
          </a:bodyPr>
          <a:lstStyle/>
          <a:p>
            <a:pPr algn="ct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Find Meaning in Work</a:t>
            </a:r>
            <a:endParaRPr 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9" name="Rectangle 18"/>
          <p:cNvSpPr/>
          <p:nvPr/>
        </p:nvSpPr>
        <p:spPr>
          <a:xfrm>
            <a:off x="2397796" y="5267980"/>
            <a:ext cx="3272819" cy="523220"/>
          </a:xfrm>
          <a:prstGeom prst="rect">
            <a:avLst/>
          </a:prstGeom>
          <a:noFill/>
        </p:spPr>
        <p:txBody>
          <a:bodyPr wrap="none" lIns="91440" tIns="45720" rIns="91440" bIns="45720">
            <a:spAutoFit/>
          </a:bodyPr>
          <a:lstStyle/>
          <a:p>
            <a:pPr algn="ct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Learn the Big Picture</a:t>
            </a:r>
            <a:endParaRPr 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0" name="Slide Number Placeholder 19"/>
          <p:cNvSpPr>
            <a:spLocks noGrp="1"/>
          </p:cNvSpPr>
          <p:nvPr>
            <p:ph type="sldNum" sz="quarter" idx="12"/>
          </p:nvPr>
        </p:nvSpPr>
        <p:spPr/>
        <p:txBody>
          <a:bodyPr/>
          <a:lstStyle/>
          <a:p>
            <a:fld id="{62474C8E-4E50-4B45-AF80-8B5821F17B9F}" type="slidenum">
              <a:rPr lang="en-US" smtClean="0"/>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900" decel="100000" fill="hold"/>
                                        <p:tgtEl>
                                          <p:spTgt spid="1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900" decel="100000" fill="hold"/>
                                        <p:tgtEl>
                                          <p:spTgt spid="1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900" decel="100000" fill="hold"/>
                                        <p:tgtEl>
                                          <p:spTgt spid="1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900" decel="100000" fill="hold"/>
                                        <p:tgtEl>
                                          <p:spTgt spid="14"/>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900" decel="100000" fill="hold"/>
                                        <p:tgtEl>
                                          <p:spTgt spid="1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900" decel="100000" fill="hold"/>
                                        <p:tgtEl>
                                          <p:spTgt spid="11"/>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7"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900" decel="100000" fill="hold"/>
                                        <p:tgtEl>
                                          <p:spTgt spid="18"/>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900" decel="100000" fill="hold"/>
                                        <p:tgtEl>
                                          <p:spTgt spid="1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900" decel="100000" fill="hold"/>
                                        <p:tgtEl>
                                          <p:spTgt spid="1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1000"/>
                                        <p:tgtEl>
                                          <p:spTgt spid="12"/>
                                        </p:tgtEl>
                                      </p:cBhvr>
                                    </p:animEffect>
                                    <p:anim calcmode="lin" valueType="num">
                                      <p:cBhvr>
                                        <p:cTn id="70" dur="1000" fill="hold"/>
                                        <p:tgtEl>
                                          <p:spTgt spid="12"/>
                                        </p:tgtEl>
                                        <p:attrNameLst>
                                          <p:attrName>ppt_x</p:attrName>
                                        </p:attrNameLst>
                                      </p:cBhvr>
                                      <p:tavLst>
                                        <p:tav tm="0">
                                          <p:val>
                                            <p:strVal val="#ppt_x"/>
                                          </p:val>
                                        </p:tav>
                                        <p:tav tm="100000">
                                          <p:val>
                                            <p:strVal val="#ppt_x"/>
                                          </p:val>
                                        </p:tav>
                                      </p:tavLst>
                                    </p:anim>
                                    <p:anim calcmode="lin" valueType="num">
                                      <p:cBhvr>
                                        <p:cTn id="71" dur="900" decel="100000" fill="hold"/>
                                        <p:tgtEl>
                                          <p:spTgt spid="12"/>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p:bldP spid="16" grpId="0"/>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9"/>
            <a:ext cx="8229600" cy="777081"/>
          </a:xfrm>
        </p:spPr>
        <p:txBody>
          <a:bodyPr>
            <a:normAutofit/>
          </a:bodyPr>
          <a:lstStyle/>
          <a:p>
            <a:r>
              <a:rPr lang="en-US" dirty="0" smtClean="0"/>
              <a:t>Connect through work</a:t>
            </a:r>
            <a:endParaRPr lang="en-US" dirty="0"/>
          </a:p>
        </p:txBody>
      </p:sp>
      <p:pic>
        <p:nvPicPr>
          <p:cNvPr id="5" name="Content Placeholder 4" descr="16_stick figure_Red.png"/>
          <p:cNvPicPr>
            <a:picLocks noGrp="1" noChangeAspect="1"/>
          </p:cNvPicPr>
          <p:nvPr>
            <p:ph sz="half" idx="1"/>
          </p:nvPr>
        </p:nvPicPr>
        <p:blipFill>
          <a:blip r:embed="rId2" cstate="print"/>
          <a:stretch>
            <a:fillRect/>
          </a:stretch>
        </p:blipFill>
        <p:spPr>
          <a:xfrm>
            <a:off x="1600200" y="2743200"/>
            <a:ext cx="304800" cy="685799"/>
          </a:xfrm>
          <a:prstGeom prst="rect">
            <a:avLst/>
          </a:prstGeom>
          <a:ln>
            <a:noFill/>
          </a:ln>
          <a:effectLst>
            <a:outerShdw blurRad="76200" dir="13500000" sy="23000" kx="1200000" algn="br" rotWithShape="0">
              <a:prstClr val="black">
                <a:alpha val="20000"/>
              </a:prstClr>
            </a:outerShdw>
          </a:effectLst>
        </p:spPr>
      </p:pic>
      <p:pic>
        <p:nvPicPr>
          <p:cNvPr id="6" name="Picture 5" descr="16_stick figure_Blue.png"/>
          <p:cNvPicPr>
            <a:picLocks noChangeAspect="1"/>
          </p:cNvPicPr>
          <p:nvPr/>
        </p:nvPicPr>
        <p:blipFill>
          <a:blip r:embed="rId3" cstate="print"/>
          <a:stretch>
            <a:fillRect/>
          </a:stretch>
        </p:blipFill>
        <p:spPr>
          <a:xfrm>
            <a:off x="2514600" y="2743200"/>
            <a:ext cx="304800" cy="685800"/>
          </a:xfrm>
          <a:prstGeom prst="rect">
            <a:avLst/>
          </a:prstGeom>
          <a:ln>
            <a:noFill/>
          </a:ln>
          <a:effectLst>
            <a:outerShdw blurRad="76200" dir="13500000" sy="23000" kx="1200000" algn="br" rotWithShape="0">
              <a:prstClr val="black">
                <a:alpha val="20000"/>
              </a:prstClr>
            </a:outerShdw>
          </a:effectLst>
        </p:spPr>
      </p:pic>
      <p:grpSp>
        <p:nvGrpSpPr>
          <p:cNvPr id="24" name="Group 23"/>
          <p:cNvGrpSpPr/>
          <p:nvPr/>
        </p:nvGrpSpPr>
        <p:grpSpPr>
          <a:xfrm>
            <a:off x="2057400" y="2895600"/>
            <a:ext cx="304800" cy="381000"/>
            <a:chOff x="2286000" y="2971800"/>
            <a:chExt cx="4648200" cy="3093308"/>
          </a:xfrm>
        </p:grpSpPr>
        <p:sp>
          <p:nvSpPr>
            <p:cNvPr id="10" name="Left-Right Arrow 9"/>
            <p:cNvSpPr/>
            <p:nvPr/>
          </p:nvSpPr>
          <p:spPr>
            <a:xfrm>
              <a:off x="2286000" y="2971800"/>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11" name="Left-Right Arrow 10"/>
            <p:cNvSpPr/>
            <p:nvPr/>
          </p:nvSpPr>
          <p:spPr>
            <a:xfrm>
              <a:off x="2286000" y="4442254"/>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12" name="Left-Right Arrow 11"/>
            <p:cNvSpPr/>
            <p:nvPr/>
          </p:nvSpPr>
          <p:spPr>
            <a:xfrm>
              <a:off x="2286000" y="5912708"/>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13" name="Left-Right Arrow 12"/>
            <p:cNvSpPr/>
            <p:nvPr/>
          </p:nvSpPr>
          <p:spPr>
            <a:xfrm>
              <a:off x="2286000" y="5177481"/>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14" name="Left-Right Arrow 13"/>
            <p:cNvSpPr/>
            <p:nvPr/>
          </p:nvSpPr>
          <p:spPr>
            <a:xfrm>
              <a:off x="2286000" y="3707027"/>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grpSp>
      <p:pic>
        <p:nvPicPr>
          <p:cNvPr id="37" name="Content Placeholder 4" descr="16_stick figure_Red.png"/>
          <p:cNvPicPr>
            <a:picLocks noGrp="1" noChangeAspect="1"/>
          </p:cNvPicPr>
          <p:nvPr>
            <p:ph sz="half" idx="1"/>
          </p:nvPr>
        </p:nvPicPr>
        <p:blipFill>
          <a:blip r:embed="rId2" cstate="print"/>
          <a:stretch>
            <a:fillRect/>
          </a:stretch>
        </p:blipFill>
        <p:spPr>
          <a:xfrm>
            <a:off x="6324600" y="2743200"/>
            <a:ext cx="304800" cy="685799"/>
          </a:xfrm>
          <a:prstGeom prst="rect">
            <a:avLst/>
          </a:prstGeom>
          <a:ln>
            <a:noFill/>
          </a:ln>
          <a:effectLst>
            <a:outerShdw blurRad="76200" dir="13500000" sy="23000" kx="1200000" algn="br" rotWithShape="0">
              <a:prstClr val="black">
                <a:alpha val="20000"/>
              </a:prstClr>
            </a:outerShdw>
          </a:effectLst>
        </p:spPr>
      </p:pic>
      <p:pic>
        <p:nvPicPr>
          <p:cNvPr id="38" name="Picture 37" descr="16_stick figure_Blue.png"/>
          <p:cNvPicPr>
            <a:picLocks noChangeAspect="1"/>
          </p:cNvPicPr>
          <p:nvPr/>
        </p:nvPicPr>
        <p:blipFill>
          <a:blip r:embed="rId3" cstate="print"/>
          <a:stretch>
            <a:fillRect/>
          </a:stretch>
        </p:blipFill>
        <p:spPr>
          <a:xfrm>
            <a:off x="7239000" y="2743200"/>
            <a:ext cx="304800" cy="685800"/>
          </a:xfrm>
          <a:prstGeom prst="rect">
            <a:avLst/>
          </a:prstGeom>
          <a:ln>
            <a:noFill/>
          </a:ln>
          <a:effectLst>
            <a:outerShdw blurRad="76200" dir="13500000" sy="23000" kx="1200000" algn="br" rotWithShape="0">
              <a:prstClr val="black">
                <a:alpha val="20000"/>
              </a:prstClr>
            </a:outerShdw>
          </a:effectLst>
        </p:spPr>
      </p:pic>
      <p:grpSp>
        <p:nvGrpSpPr>
          <p:cNvPr id="39" name="Group 38"/>
          <p:cNvGrpSpPr/>
          <p:nvPr/>
        </p:nvGrpSpPr>
        <p:grpSpPr>
          <a:xfrm>
            <a:off x="6781800" y="2895600"/>
            <a:ext cx="304800" cy="381000"/>
            <a:chOff x="2286000" y="2971800"/>
            <a:chExt cx="4648200" cy="3093308"/>
          </a:xfrm>
        </p:grpSpPr>
        <p:sp>
          <p:nvSpPr>
            <p:cNvPr id="40" name="Left-Right Arrow 39"/>
            <p:cNvSpPr/>
            <p:nvPr/>
          </p:nvSpPr>
          <p:spPr>
            <a:xfrm>
              <a:off x="2286000" y="2971800"/>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41" name="Left-Right Arrow 40"/>
            <p:cNvSpPr/>
            <p:nvPr/>
          </p:nvSpPr>
          <p:spPr>
            <a:xfrm>
              <a:off x="2286000" y="4442254"/>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42" name="Left-Right Arrow 41"/>
            <p:cNvSpPr/>
            <p:nvPr/>
          </p:nvSpPr>
          <p:spPr>
            <a:xfrm>
              <a:off x="2286000" y="5912708"/>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43" name="Left-Right Arrow 42"/>
            <p:cNvSpPr/>
            <p:nvPr/>
          </p:nvSpPr>
          <p:spPr>
            <a:xfrm>
              <a:off x="2286000" y="5177481"/>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44" name="Left-Right Arrow 43"/>
            <p:cNvSpPr/>
            <p:nvPr/>
          </p:nvSpPr>
          <p:spPr>
            <a:xfrm>
              <a:off x="2286000" y="3707027"/>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grpSp>
      <p:pic>
        <p:nvPicPr>
          <p:cNvPr id="59" name="Content Placeholder 4" descr="16_stick figure_Red.png"/>
          <p:cNvPicPr>
            <a:picLocks noGrp="1" noChangeAspect="1"/>
          </p:cNvPicPr>
          <p:nvPr>
            <p:ph sz="half" idx="1"/>
          </p:nvPr>
        </p:nvPicPr>
        <p:blipFill>
          <a:blip r:embed="rId2" cstate="print"/>
          <a:stretch>
            <a:fillRect/>
          </a:stretch>
        </p:blipFill>
        <p:spPr>
          <a:xfrm>
            <a:off x="3962400" y="4572000"/>
            <a:ext cx="304800" cy="685799"/>
          </a:xfrm>
          <a:prstGeom prst="rect">
            <a:avLst/>
          </a:prstGeom>
          <a:ln>
            <a:noFill/>
          </a:ln>
          <a:effectLst>
            <a:outerShdw blurRad="76200" dir="13500000" sy="23000" kx="1200000" algn="br" rotWithShape="0">
              <a:prstClr val="black">
                <a:alpha val="20000"/>
              </a:prstClr>
            </a:outerShdw>
          </a:effectLst>
        </p:spPr>
      </p:pic>
      <p:pic>
        <p:nvPicPr>
          <p:cNvPr id="60" name="Picture 59" descr="16_stick figure_Blue.png"/>
          <p:cNvPicPr>
            <a:picLocks noChangeAspect="1"/>
          </p:cNvPicPr>
          <p:nvPr/>
        </p:nvPicPr>
        <p:blipFill>
          <a:blip r:embed="rId3" cstate="print"/>
          <a:stretch>
            <a:fillRect/>
          </a:stretch>
        </p:blipFill>
        <p:spPr>
          <a:xfrm>
            <a:off x="4876800" y="4572000"/>
            <a:ext cx="304800" cy="685800"/>
          </a:xfrm>
          <a:prstGeom prst="rect">
            <a:avLst/>
          </a:prstGeom>
          <a:ln>
            <a:noFill/>
          </a:ln>
          <a:effectLst>
            <a:outerShdw blurRad="76200" dir="13500000" sy="23000" kx="1200000" algn="br" rotWithShape="0">
              <a:prstClr val="black">
                <a:alpha val="20000"/>
              </a:prstClr>
            </a:outerShdw>
          </a:effectLst>
        </p:spPr>
      </p:pic>
      <p:grpSp>
        <p:nvGrpSpPr>
          <p:cNvPr id="61" name="Group 60"/>
          <p:cNvGrpSpPr/>
          <p:nvPr/>
        </p:nvGrpSpPr>
        <p:grpSpPr>
          <a:xfrm>
            <a:off x="4419600" y="4724400"/>
            <a:ext cx="304800" cy="381000"/>
            <a:chOff x="2286000" y="2971800"/>
            <a:chExt cx="4648200" cy="3093308"/>
          </a:xfrm>
        </p:grpSpPr>
        <p:sp>
          <p:nvSpPr>
            <p:cNvPr id="62" name="Left-Right Arrow 61"/>
            <p:cNvSpPr/>
            <p:nvPr/>
          </p:nvSpPr>
          <p:spPr>
            <a:xfrm>
              <a:off x="2286000" y="2971800"/>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63" name="Left-Right Arrow 62"/>
            <p:cNvSpPr/>
            <p:nvPr/>
          </p:nvSpPr>
          <p:spPr>
            <a:xfrm>
              <a:off x="2286000" y="4442254"/>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64" name="Left-Right Arrow 63"/>
            <p:cNvSpPr/>
            <p:nvPr/>
          </p:nvSpPr>
          <p:spPr>
            <a:xfrm>
              <a:off x="2286000" y="5912708"/>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65" name="Left-Right Arrow 64"/>
            <p:cNvSpPr/>
            <p:nvPr/>
          </p:nvSpPr>
          <p:spPr>
            <a:xfrm>
              <a:off x="2286000" y="5177481"/>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66" name="Left-Right Arrow 65"/>
            <p:cNvSpPr/>
            <p:nvPr/>
          </p:nvSpPr>
          <p:spPr>
            <a:xfrm>
              <a:off x="2286000" y="3707027"/>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grpSp>
      <p:sp>
        <p:nvSpPr>
          <p:cNvPr id="29" name="Rectangle 28"/>
          <p:cNvSpPr/>
          <p:nvPr/>
        </p:nvSpPr>
        <p:spPr>
          <a:xfrm>
            <a:off x="685800" y="1258669"/>
            <a:ext cx="7775205" cy="646331"/>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3600" b="1" cap="none" spc="0" dirty="0" smtClean="0">
                <a:ln/>
                <a:solidFill>
                  <a:schemeClr val="accent5">
                    <a:tint val="50000"/>
                    <a:satMod val="180000"/>
                  </a:schemeClr>
                </a:solidFill>
                <a:effectLst/>
              </a:rPr>
              <a:t>By choice     </a:t>
            </a:r>
            <a:r>
              <a:rPr lang="en-US" sz="3600" b="1" dirty="0" smtClean="0">
                <a:ln/>
                <a:solidFill>
                  <a:schemeClr val="accent5">
                    <a:tint val="50000"/>
                    <a:satMod val="180000"/>
                  </a:schemeClr>
                </a:solidFill>
              </a:rPr>
              <a:t>t</a:t>
            </a:r>
            <a:r>
              <a:rPr lang="en-US" sz="3600" b="1" cap="none" spc="0" dirty="0" smtClean="0">
                <a:ln/>
                <a:solidFill>
                  <a:schemeClr val="accent5">
                    <a:tint val="50000"/>
                    <a:satMod val="180000"/>
                  </a:schemeClr>
                </a:solidFill>
                <a:effectLst/>
              </a:rPr>
              <a:t>o collaborate     </a:t>
            </a:r>
            <a:r>
              <a:rPr lang="en-US" sz="3600" b="1" dirty="0" smtClean="0">
                <a:ln/>
                <a:solidFill>
                  <a:schemeClr val="accent5">
                    <a:tint val="50000"/>
                    <a:satMod val="180000"/>
                  </a:schemeClr>
                </a:solidFill>
              </a:rPr>
              <a:t>o</a:t>
            </a:r>
            <a:r>
              <a:rPr lang="en-US" sz="3600" b="1" cap="none" spc="0" dirty="0" smtClean="0">
                <a:ln/>
                <a:solidFill>
                  <a:schemeClr val="accent5">
                    <a:tint val="50000"/>
                    <a:satMod val="180000"/>
                  </a:schemeClr>
                </a:solidFill>
                <a:effectLst/>
              </a:rPr>
              <a:t>n content</a:t>
            </a:r>
            <a:endParaRPr lang="en-US" sz="3600" b="1" cap="none" spc="0" dirty="0">
              <a:ln/>
              <a:solidFill>
                <a:schemeClr val="accent5">
                  <a:tint val="50000"/>
                  <a:satMod val="180000"/>
                </a:schemeClr>
              </a:solidFill>
              <a:effectLst/>
            </a:endParaRPr>
          </a:p>
        </p:txBody>
      </p:sp>
      <p:sp>
        <p:nvSpPr>
          <p:cNvPr id="30" name="Rectangle 29"/>
          <p:cNvSpPr/>
          <p:nvPr/>
        </p:nvSpPr>
        <p:spPr>
          <a:xfrm>
            <a:off x="3166878" y="5754469"/>
            <a:ext cx="2776722" cy="646331"/>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3600" b="1" cap="none" spc="0" dirty="0" smtClean="0">
                <a:ln/>
                <a:solidFill>
                  <a:schemeClr val="accent5">
                    <a:tint val="50000"/>
                    <a:satMod val="180000"/>
                  </a:schemeClr>
                </a:solidFill>
                <a:effectLst/>
              </a:rPr>
              <a:t>Find meaning</a:t>
            </a:r>
            <a:endParaRPr lang="en-US" sz="3600" b="1" cap="none" spc="0" dirty="0">
              <a:ln/>
              <a:solidFill>
                <a:schemeClr val="accent5">
                  <a:tint val="50000"/>
                  <a:satMod val="180000"/>
                </a:schemeClr>
              </a:solidFill>
              <a:effectLst/>
            </a:endParaRPr>
          </a:p>
        </p:txBody>
      </p:sp>
      <p:sp>
        <p:nvSpPr>
          <p:cNvPr id="31" name="Slide Number Placeholder 30"/>
          <p:cNvSpPr>
            <a:spLocks noGrp="1"/>
          </p:cNvSpPr>
          <p:nvPr>
            <p:ph type="sldNum" sz="quarter" idx="12"/>
          </p:nvPr>
        </p:nvSpPr>
        <p:spPr/>
        <p:txBody>
          <a:bodyPr/>
          <a:lstStyle/>
          <a:p>
            <a:fld id="{62474C8E-4E50-4B45-AF80-8B5821F17B9F}"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9"/>
            <a:ext cx="8229600" cy="777081"/>
          </a:xfrm>
        </p:spPr>
        <p:txBody>
          <a:bodyPr>
            <a:normAutofit/>
          </a:bodyPr>
          <a:lstStyle/>
          <a:p>
            <a:r>
              <a:rPr lang="en-US" dirty="0" smtClean="0"/>
              <a:t>New Career Development Process</a:t>
            </a:r>
            <a:endParaRPr lang="en-US" dirty="0"/>
          </a:p>
        </p:txBody>
      </p:sp>
      <p:graphicFrame>
        <p:nvGraphicFramePr>
          <p:cNvPr id="8" name="Content Placeholder 7"/>
          <p:cNvGraphicFramePr>
            <a:graphicFrameLocks noGrp="1"/>
          </p:cNvGraphicFramePr>
          <p:nvPr>
            <p:ph sz="half" idx="1"/>
          </p:nvPr>
        </p:nvGraphicFramePr>
        <p:xfrm>
          <a:off x="1905000" y="1600200"/>
          <a:ext cx="51054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2438400" y="2133600"/>
            <a:ext cx="3962400" cy="4572000"/>
          </a:xfrm>
          <a:prstGeom prst="rect">
            <a:avLst/>
          </a:prstGeom>
          <a:noFill/>
        </p:spPr>
        <p:txBody>
          <a:bodyPr wrap="none" lIns="91440" tIns="45720" rIns="91440" bIns="45720">
            <a:prstTxWarp prst="textArchUp">
              <a:avLst>
                <a:gd name="adj" fmla="val 11728188"/>
              </a:avLst>
            </a:prstTxWarp>
            <a:spAutoFit/>
          </a:bodyPr>
          <a:lstStyle/>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Organizational Effectiveness</a:t>
            </a:r>
            <a:endPar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a:off x="2895600" y="3048000"/>
            <a:ext cx="3124200" cy="4114800"/>
          </a:xfrm>
          <a:prstGeom prst="rect">
            <a:avLst/>
          </a:prstGeom>
          <a:noFill/>
        </p:spPr>
        <p:txBody>
          <a:bodyPr wrap="none" lIns="91440" tIns="45720" rIns="91440" bIns="45720">
            <a:prstTxWarp prst="textArchUp">
              <a:avLst>
                <a:gd name="adj" fmla="val 11728188"/>
              </a:avLst>
            </a:prstTxWarp>
            <a:spAutoFit/>
          </a:bodyP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Apprenticeship</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tangle 5"/>
          <p:cNvSpPr/>
          <p:nvPr/>
        </p:nvSpPr>
        <p:spPr>
          <a:xfrm>
            <a:off x="3429000" y="4038600"/>
            <a:ext cx="1981200" cy="400110"/>
          </a:xfrm>
          <a:prstGeom prst="rect">
            <a:avLst/>
          </a:prstGeom>
          <a:noFill/>
        </p:spPr>
        <p:txBody>
          <a:bodyPr wrap="square" lIns="91440" tIns="45720" rIns="91440" bIns="45720">
            <a:spAutoFit/>
          </a:bodyPr>
          <a:lstStyle/>
          <a:p>
            <a:pPr algn="ct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Relationships</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TextBox 6"/>
          <p:cNvSpPr txBox="1"/>
          <p:nvPr/>
        </p:nvSpPr>
        <p:spPr>
          <a:xfrm>
            <a:off x="3886200" y="1828800"/>
            <a:ext cx="1066800" cy="800219"/>
          </a:xfrm>
          <a:prstGeom prst="rect">
            <a:avLst/>
          </a:prstGeom>
          <a:noFill/>
        </p:spPr>
        <p:txBody>
          <a:bodyPr wrap="square" rtlCol="0">
            <a:spAutoFit/>
          </a:bodyPr>
          <a:lstStyle/>
          <a:p>
            <a:pPr lvl="0"/>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What</a:t>
            </a:r>
          </a:p>
          <a:p>
            <a:endParaRPr lang="en-US" dirty="0"/>
          </a:p>
        </p:txBody>
      </p:sp>
      <p:sp>
        <p:nvSpPr>
          <p:cNvPr id="9" name="TextBox 8"/>
          <p:cNvSpPr txBox="1"/>
          <p:nvPr/>
        </p:nvSpPr>
        <p:spPr>
          <a:xfrm>
            <a:off x="3962400" y="3962400"/>
            <a:ext cx="914400" cy="800219"/>
          </a:xfrm>
          <a:prstGeom prst="rect">
            <a:avLst/>
          </a:prstGeom>
          <a:noFill/>
        </p:spPr>
        <p:txBody>
          <a:bodyPr wrap="square" rtlCol="0">
            <a:spAutoFit/>
          </a:bodyPr>
          <a:lstStyle/>
          <a:p>
            <a:pPr lvl="0"/>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Why</a:t>
            </a:r>
          </a:p>
          <a:p>
            <a:endParaRPr lang="en-US" dirty="0"/>
          </a:p>
        </p:txBody>
      </p:sp>
      <p:sp>
        <p:nvSpPr>
          <p:cNvPr id="10" name="TextBox 9"/>
          <p:cNvSpPr txBox="1"/>
          <p:nvPr/>
        </p:nvSpPr>
        <p:spPr>
          <a:xfrm>
            <a:off x="3962400" y="2743200"/>
            <a:ext cx="914400" cy="800219"/>
          </a:xfrm>
          <a:prstGeom prst="rect">
            <a:avLst/>
          </a:prstGeom>
          <a:noFill/>
        </p:spPr>
        <p:txBody>
          <a:bodyPr wrap="square" rtlCol="0">
            <a:spAutoFit/>
          </a:bodyPr>
          <a:lstStyle/>
          <a:p>
            <a:pPr lvl="0"/>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How</a:t>
            </a:r>
          </a:p>
          <a:p>
            <a:endParaRPr lang="en-US" dirty="0"/>
          </a:p>
        </p:txBody>
      </p:sp>
      <p:sp>
        <p:nvSpPr>
          <p:cNvPr id="11" name="Title 1"/>
          <p:cNvSpPr txBox="1">
            <a:spLocks/>
          </p:cNvSpPr>
          <p:nvPr/>
        </p:nvSpPr>
        <p:spPr>
          <a:xfrm>
            <a:off x="457200" y="289719"/>
            <a:ext cx="8229600" cy="77708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New </a:t>
            </a:r>
            <a:r>
              <a:rPr kumimoji="0" lang="en-US" sz="4400" b="1" i="0" u="none" strike="noStrike" kern="1200" cap="none" spc="0" normalizeH="0" baseline="0" noProof="0" dirty="0" err="1" smtClean="0">
                <a:ln>
                  <a:noFill/>
                </a:ln>
                <a:solidFill>
                  <a:schemeClr val="tx1"/>
                </a:solidFill>
                <a:effectLst/>
                <a:uLnTx/>
                <a:uFillTx/>
                <a:latin typeface="+mj-lt"/>
                <a:ea typeface="+mj-ea"/>
                <a:cs typeface="+mj-cs"/>
              </a:rPr>
              <a:t>People</a:t>
            </a:r>
            <a:r>
              <a:rPr kumimoji="0" lang="en-US" sz="4400" b="0" i="0" u="none" strike="noStrike" kern="1200" cap="none" spc="0" normalizeH="0" baseline="0" noProof="0" dirty="0" err="1" smtClean="0">
                <a:ln>
                  <a:noFill/>
                </a:ln>
                <a:solidFill>
                  <a:schemeClr val="tx1"/>
                </a:solidFill>
                <a:effectLst/>
                <a:uLnTx/>
                <a:uFillTx/>
                <a:latin typeface="+mj-lt"/>
                <a:ea typeface="+mj-ea"/>
                <a:cs typeface="+mj-cs"/>
              </a:rPr>
              <a:t>Development</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Process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2" name="Slide Number Placeholder 11"/>
          <p:cNvSpPr>
            <a:spLocks noGrp="1"/>
          </p:cNvSpPr>
          <p:nvPr>
            <p:ph type="sldNum" sz="quarter" idx="12"/>
          </p:nvPr>
        </p:nvSpPr>
        <p:spPr/>
        <p:txBody>
          <a:bodyPr/>
          <a:lstStyle/>
          <a:p>
            <a:fld id="{62474C8E-4E50-4B45-AF80-8B5821F17B9F}" type="slidenum">
              <a:rPr lang="en-US" smtClean="0"/>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900" decel="100000" fill="hold"/>
                                        <p:tgtEl>
                                          <p:spTgt spid="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5" presetClass="exit" presetSubtype="0" fill="hold" grpId="1" nodeType="clickEffect">
                                  <p:stCondLst>
                                    <p:cond delay="0"/>
                                  </p:stCondLst>
                                  <p:childTnLst>
                                    <p:anim calcmode="lin" valueType="num">
                                      <p:cBhvr>
                                        <p:cTn id="30" dur="1000"/>
                                        <p:tgtEl>
                                          <p:spTgt spid="9"/>
                                        </p:tgtEl>
                                        <p:attrNameLst>
                                          <p:attrName>ppt_w</p:attrName>
                                        </p:attrNameLst>
                                      </p:cBhvr>
                                      <p:tavLst>
                                        <p:tav tm="0">
                                          <p:val>
                                            <p:strVal val="ppt_w"/>
                                          </p:val>
                                        </p:tav>
                                        <p:tav tm="100000">
                                          <p:val>
                                            <p:strVal val="ppt_w*0.70"/>
                                          </p:val>
                                        </p:tav>
                                      </p:tavLst>
                                    </p:anim>
                                    <p:anim calcmode="lin" valueType="num">
                                      <p:cBhvr>
                                        <p:cTn id="31" dur="1000"/>
                                        <p:tgtEl>
                                          <p:spTgt spid="9"/>
                                        </p:tgtEl>
                                        <p:attrNameLst>
                                          <p:attrName>ppt_h</p:attrName>
                                        </p:attrNameLst>
                                      </p:cBhvr>
                                      <p:tavLst>
                                        <p:tav tm="0">
                                          <p:val>
                                            <p:strVal val="ppt_h"/>
                                          </p:val>
                                        </p:tav>
                                        <p:tav tm="100000">
                                          <p:val>
                                            <p:strVal val="ppt_h"/>
                                          </p:val>
                                        </p:tav>
                                      </p:tavLst>
                                    </p:anim>
                                    <p:animEffect transition="out" filter="fade">
                                      <p:cBhvr>
                                        <p:cTn id="32" dur="1000"/>
                                        <p:tgtEl>
                                          <p:spTgt spid="9"/>
                                        </p:tgtEl>
                                      </p:cBhvr>
                                    </p:animEffect>
                                    <p:set>
                                      <p:cBhvr>
                                        <p:cTn id="33" dur="1" fill="hold">
                                          <p:stCondLst>
                                            <p:cond delay="999"/>
                                          </p:stCondLst>
                                        </p:cTn>
                                        <p:tgtEl>
                                          <p:spTgt spid="9"/>
                                        </p:tgtEl>
                                        <p:attrNameLst>
                                          <p:attrName>style.visibility</p:attrName>
                                        </p:attrNameLst>
                                      </p:cBhvr>
                                      <p:to>
                                        <p:strVal val="hidden"/>
                                      </p:to>
                                    </p:set>
                                  </p:childTnLst>
                                </p:cTn>
                              </p:par>
                              <p:par>
                                <p:cTn id="34" presetID="37" presetClass="entr" presetSubtype="0" fill="hold" grpId="1"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900" decel="100000" fill="hold"/>
                                        <p:tgtEl>
                                          <p:spTgt spid="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5" presetClass="exit" presetSubtype="0" fill="hold" grpId="1" nodeType="clickEffect">
                                  <p:stCondLst>
                                    <p:cond delay="0"/>
                                  </p:stCondLst>
                                  <p:childTnLst>
                                    <p:anim calcmode="lin" valueType="num">
                                      <p:cBhvr>
                                        <p:cTn id="43" dur="1000"/>
                                        <p:tgtEl>
                                          <p:spTgt spid="10"/>
                                        </p:tgtEl>
                                        <p:attrNameLst>
                                          <p:attrName>ppt_w</p:attrName>
                                        </p:attrNameLst>
                                      </p:cBhvr>
                                      <p:tavLst>
                                        <p:tav tm="0">
                                          <p:val>
                                            <p:strVal val="ppt_w"/>
                                          </p:val>
                                        </p:tav>
                                        <p:tav tm="100000">
                                          <p:val>
                                            <p:strVal val="ppt_w*0.70"/>
                                          </p:val>
                                        </p:tav>
                                      </p:tavLst>
                                    </p:anim>
                                    <p:anim calcmode="lin" valueType="num">
                                      <p:cBhvr>
                                        <p:cTn id="44" dur="1000"/>
                                        <p:tgtEl>
                                          <p:spTgt spid="10"/>
                                        </p:tgtEl>
                                        <p:attrNameLst>
                                          <p:attrName>ppt_h</p:attrName>
                                        </p:attrNameLst>
                                      </p:cBhvr>
                                      <p:tavLst>
                                        <p:tav tm="0">
                                          <p:val>
                                            <p:strVal val="ppt_h"/>
                                          </p:val>
                                        </p:tav>
                                        <p:tav tm="100000">
                                          <p:val>
                                            <p:strVal val="ppt_h"/>
                                          </p:val>
                                        </p:tav>
                                      </p:tavLst>
                                    </p:anim>
                                    <p:animEffect transition="out" filter="fade">
                                      <p:cBhvr>
                                        <p:cTn id="45" dur="1000"/>
                                        <p:tgtEl>
                                          <p:spTgt spid="10"/>
                                        </p:tgtEl>
                                      </p:cBhvr>
                                    </p:animEffect>
                                    <p:set>
                                      <p:cBhvr>
                                        <p:cTn id="46" dur="1" fill="hold">
                                          <p:stCondLst>
                                            <p:cond delay="999"/>
                                          </p:stCondLst>
                                        </p:cTn>
                                        <p:tgtEl>
                                          <p:spTgt spid="10"/>
                                        </p:tgtEl>
                                        <p:attrNameLst>
                                          <p:attrName>style.visibility</p:attrName>
                                        </p:attrNameLst>
                                      </p:cBhvr>
                                      <p:to>
                                        <p:strVal val="hidden"/>
                                      </p:to>
                                    </p:set>
                                  </p:childTnLst>
                                </p:cTn>
                              </p:par>
                              <p:par>
                                <p:cTn id="47" presetID="37" presetClass="entr" presetSubtype="0"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900" decel="100000" fill="hold"/>
                                        <p:tgtEl>
                                          <p:spTgt spid="5"/>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5" presetClass="exit" presetSubtype="0" fill="hold" grpId="1" nodeType="clickEffect">
                                  <p:stCondLst>
                                    <p:cond delay="0"/>
                                  </p:stCondLst>
                                  <p:childTnLst>
                                    <p:anim calcmode="lin" valueType="num">
                                      <p:cBhvr>
                                        <p:cTn id="56" dur="1000"/>
                                        <p:tgtEl>
                                          <p:spTgt spid="7"/>
                                        </p:tgtEl>
                                        <p:attrNameLst>
                                          <p:attrName>ppt_w</p:attrName>
                                        </p:attrNameLst>
                                      </p:cBhvr>
                                      <p:tavLst>
                                        <p:tav tm="0">
                                          <p:val>
                                            <p:strVal val="ppt_w"/>
                                          </p:val>
                                        </p:tav>
                                        <p:tav tm="100000">
                                          <p:val>
                                            <p:strVal val="ppt_w*0.70"/>
                                          </p:val>
                                        </p:tav>
                                      </p:tavLst>
                                    </p:anim>
                                    <p:anim calcmode="lin" valueType="num">
                                      <p:cBhvr>
                                        <p:cTn id="57" dur="1000"/>
                                        <p:tgtEl>
                                          <p:spTgt spid="7"/>
                                        </p:tgtEl>
                                        <p:attrNameLst>
                                          <p:attrName>ppt_h</p:attrName>
                                        </p:attrNameLst>
                                      </p:cBhvr>
                                      <p:tavLst>
                                        <p:tav tm="0">
                                          <p:val>
                                            <p:strVal val="ppt_h"/>
                                          </p:val>
                                        </p:tav>
                                        <p:tav tm="100000">
                                          <p:val>
                                            <p:strVal val="ppt_h"/>
                                          </p:val>
                                        </p:tav>
                                      </p:tavLst>
                                    </p:anim>
                                    <p:animEffect transition="out" filter="fade">
                                      <p:cBhvr>
                                        <p:cTn id="58" dur="1000"/>
                                        <p:tgtEl>
                                          <p:spTgt spid="7"/>
                                        </p:tgtEl>
                                      </p:cBhvr>
                                    </p:animEffect>
                                    <p:set>
                                      <p:cBhvr>
                                        <p:cTn id="59" dur="1" fill="hold">
                                          <p:stCondLst>
                                            <p:cond delay="999"/>
                                          </p:stCondLst>
                                        </p:cTn>
                                        <p:tgtEl>
                                          <p:spTgt spid="7"/>
                                        </p:tgtEl>
                                        <p:attrNameLst>
                                          <p:attrName>style.visibility</p:attrName>
                                        </p:attrNameLst>
                                      </p:cBhvr>
                                      <p:to>
                                        <p:strVal val="hidden"/>
                                      </p:to>
                                    </p:set>
                                  </p:childTnLst>
                                </p:cTn>
                              </p:par>
                              <p:par>
                                <p:cTn id="60" presetID="37" presetClass="entr" presetSubtype="0" fill="hold" grpId="0" nodeType="with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1000"/>
                                        <p:tgtEl>
                                          <p:spTgt spid="4"/>
                                        </p:tgtEl>
                                      </p:cBhvr>
                                    </p:animEffect>
                                    <p:anim calcmode="lin" valueType="num">
                                      <p:cBhvr>
                                        <p:cTn id="63" dur="1000" fill="hold"/>
                                        <p:tgtEl>
                                          <p:spTgt spid="4"/>
                                        </p:tgtEl>
                                        <p:attrNameLst>
                                          <p:attrName>ppt_x</p:attrName>
                                        </p:attrNameLst>
                                      </p:cBhvr>
                                      <p:tavLst>
                                        <p:tav tm="0">
                                          <p:val>
                                            <p:strVal val="#ppt_x"/>
                                          </p:val>
                                        </p:tav>
                                        <p:tav tm="100000">
                                          <p:val>
                                            <p:strVal val="#ppt_x"/>
                                          </p:val>
                                        </p:tav>
                                      </p:tavLst>
                                    </p:anim>
                                    <p:anim calcmode="lin" valueType="num">
                                      <p:cBhvr>
                                        <p:cTn id="64" dur="900" decel="100000" fill="hold"/>
                                        <p:tgtEl>
                                          <p:spTgt spid="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xit" presetSubtype="0" fill="hold" grpId="0" nodeType="clickEffect">
                                  <p:stCondLst>
                                    <p:cond delay="0"/>
                                  </p:stCondLst>
                                  <p:childTnLst>
                                    <p:animEffect transition="out" filter="fade">
                                      <p:cBhvr>
                                        <p:cTn id="69" dur="1000"/>
                                        <p:tgtEl>
                                          <p:spTgt spid="2"/>
                                        </p:tgtEl>
                                      </p:cBhvr>
                                    </p:animEffect>
                                    <p:anim calcmode="lin" valueType="num">
                                      <p:cBhvr>
                                        <p:cTn id="70" dur="1000"/>
                                        <p:tgtEl>
                                          <p:spTgt spid="2"/>
                                        </p:tgtEl>
                                        <p:attrNameLst>
                                          <p:attrName>ppt_x</p:attrName>
                                        </p:attrNameLst>
                                      </p:cBhvr>
                                      <p:tavLst>
                                        <p:tav tm="0">
                                          <p:val>
                                            <p:strVal val="ppt_x"/>
                                          </p:val>
                                        </p:tav>
                                        <p:tav tm="100000">
                                          <p:val>
                                            <p:strVal val="ppt_x"/>
                                          </p:val>
                                        </p:tav>
                                      </p:tavLst>
                                    </p:anim>
                                    <p:anim calcmode="lin" valueType="num">
                                      <p:cBhvr>
                                        <p:cTn id="71" dur="1000"/>
                                        <p:tgtEl>
                                          <p:spTgt spid="2"/>
                                        </p:tgtEl>
                                        <p:attrNameLst>
                                          <p:attrName>ppt_y</p:attrName>
                                        </p:attrNameLst>
                                      </p:cBhvr>
                                      <p:tavLst>
                                        <p:tav tm="0">
                                          <p:val>
                                            <p:strVal val="ppt_y"/>
                                          </p:val>
                                        </p:tav>
                                        <p:tav tm="100000">
                                          <p:val>
                                            <p:strVal val="ppt_y+.1"/>
                                          </p:val>
                                        </p:tav>
                                      </p:tavLst>
                                    </p:anim>
                                    <p:set>
                                      <p:cBhvr>
                                        <p:cTn id="72" dur="1" fill="hold">
                                          <p:stCondLst>
                                            <p:cond delay="999"/>
                                          </p:stCondLst>
                                        </p:cTn>
                                        <p:tgtEl>
                                          <p:spTgt spid="2"/>
                                        </p:tgtEl>
                                        <p:attrNameLst>
                                          <p:attrName>style.visibility</p:attrName>
                                        </p:attrNameLst>
                                      </p:cBhvr>
                                      <p:to>
                                        <p:strVal val="hidden"/>
                                      </p:to>
                                    </p:set>
                                  </p:childTnLst>
                                </p:cTn>
                              </p:par>
                              <p:par>
                                <p:cTn id="73" presetID="47" presetClass="entr" presetSubtype="0" fill="hold" grpId="0" nodeType="with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1"/>
      <p:bldP spid="7" grpId="0"/>
      <p:bldP spid="7" grpId="1"/>
      <p:bldP spid="9" grpId="0"/>
      <p:bldP spid="9" grpId="1"/>
      <p:bldP spid="10" grpId="0"/>
      <p:bldP spid="10" grpId="1"/>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9"/>
            <a:ext cx="8229600" cy="777081"/>
          </a:xfrm>
        </p:spPr>
        <p:txBody>
          <a:bodyPr>
            <a:normAutofit/>
          </a:bodyPr>
          <a:lstStyle/>
          <a:p>
            <a:r>
              <a:rPr lang="en-US" dirty="0" smtClean="0"/>
              <a:t>Grow Network</a:t>
            </a:r>
            <a:endParaRPr lang="en-US" dirty="0"/>
          </a:p>
        </p:txBody>
      </p:sp>
      <p:pic>
        <p:nvPicPr>
          <p:cNvPr id="5" name="Content Placeholder 4" descr="16_stick figure_Red.png"/>
          <p:cNvPicPr>
            <a:picLocks noGrp="1" noChangeAspect="1"/>
          </p:cNvPicPr>
          <p:nvPr>
            <p:ph sz="half" idx="1"/>
          </p:nvPr>
        </p:nvPicPr>
        <p:blipFill>
          <a:blip r:embed="rId3" cstate="print"/>
          <a:stretch>
            <a:fillRect/>
          </a:stretch>
        </p:blipFill>
        <p:spPr>
          <a:xfrm>
            <a:off x="1600200" y="2743200"/>
            <a:ext cx="304800" cy="685799"/>
          </a:xfrm>
          <a:prstGeom prst="rect">
            <a:avLst/>
          </a:prstGeom>
          <a:ln>
            <a:noFill/>
          </a:ln>
          <a:effectLst>
            <a:outerShdw blurRad="76200" dir="13500000" sy="23000" kx="1200000" algn="br" rotWithShape="0">
              <a:prstClr val="black">
                <a:alpha val="20000"/>
              </a:prstClr>
            </a:outerShdw>
          </a:effectLst>
        </p:spPr>
      </p:pic>
      <p:pic>
        <p:nvPicPr>
          <p:cNvPr id="6" name="Picture 5" descr="16_stick figure_Blue.png"/>
          <p:cNvPicPr>
            <a:picLocks noChangeAspect="1"/>
          </p:cNvPicPr>
          <p:nvPr/>
        </p:nvPicPr>
        <p:blipFill>
          <a:blip r:embed="rId4" cstate="print"/>
          <a:stretch>
            <a:fillRect/>
          </a:stretch>
        </p:blipFill>
        <p:spPr>
          <a:xfrm>
            <a:off x="2514600" y="2743200"/>
            <a:ext cx="304800" cy="685800"/>
          </a:xfrm>
          <a:prstGeom prst="rect">
            <a:avLst/>
          </a:prstGeom>
          <a:ln>
            <a:noFill/>
          </a:ln>
          <a:effectLst>
            <a:outerShdw blurRad="76200" dir="13500000" sy="23000" kx="1200000" algn="br" rotWithShape="0">
              <a:prstClr val="black">
                <a:alpha val="20000"/>
              </a:prstClr>
            </a:outerShdw>
          </a:effectLst>
        </p:spPr>
      </p:pic>
      <p:grpSp>
        <p:nvGrpSpPr>
          <p:cNvPr id="3" name="Group 23"/>
          <p:cNvGrpSpPr/>
          <p:nvPr/>
        </p:nvGrpSpPr>
        <p:grpSpPr>
          <a:xfrm>
            <a:off x="2057400" y="2895600"/>
            <a:ext cx="304800" cy="381000"/>
            <a:chOff x="2286000" y="2971800"/>
            <a:chExt cx="4648200" cy="3093308"/>
          </a:xfrm>
        </p:grpSpPr>
        <p:sp>
          <p:nvSpPr>
            <p:cNvPr id="10" name="Left-Right Arrow 9"/>
            <p:cNvSpPr/>
            <p:nvPr/>
          </p:nvSpPr>
          <p:spPr>
            <a:xfrm>
              <a:off x="2286000" y="2971800"/>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11" name="Left-Right Arrow 10"/>
            <p:cNvSpPr/>
            <p:nvPr/>
          </p:nvSpPr>
          <p:spPr>
            <a:xfrm>
              <a:off x="2286000" y="4442254"/>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12" name="Left-Right Arrow 11"/>
            <p:cNvSpPr/>
            <p:nvPr/>
          </p:nvSpPr>
          <p:spPr>
            <a:xfrm>
              <a:off x="2286000" y="5912708"/>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13" name="Left-Right Arrow 12"/>
            <p:cNvSpPr/>
            <p:nvPr/>
          </p:nvSpPr>
          <p:spPr>
            <a:xfrm>
              <a:off x="2286000" y="5177481"/>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14" name="Left-Right Arrow 13"/>
            <p:cNvSpPr/>
            <p:nvPr/>
          </p:nvSpPr>
          <p:spPr>
            <a:xfrm>
              <a:off x="2286000" y="3707027"/>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grpSp>
      <p:sp>
        <p:nvSpPr>
          <p:cNvPr id="20" name="Rectangle 19"/>
          <p:cNvSpPr/>
          <p:nvPr/>
        </p:nvSpPr>
        <p:spPr>
          <a:xfrm>
            <a:off x="685800" y="1258669"/>
            <a:ext cx="7775205" cy="646331"/>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3600" b="1" cap="none" spc="0" dirty="0" smtClean="0">
                <a:ln/>
                <a:solidFill>
                  <a:schemeClr val="accent5">
                    <a:tint val="50000"/>
                    <a:satMod val="180000"/>
                  </a:schemeClr>
                </a:solidFill>
                <a:effectLst/>
              </a:rPr>
              <a:t>By choice     </a:t>
            </a:r>
            <a:r>
              <a:rPr lang="en-US" sz="3600" b="1" dirty="0" smtClean="0">
                <a:ln/>
                <a:solidFill>
                  <a:schemeClr val="accent5">
                    <a:tint val="50000"/>
                    <a:satMod val="180000"/>
                  </a:schemeClr>
                </a:solidFill>
              </a:rPr>
              <a:t>t</a:t>
            </a:r>
            <a:r>
              <a:rPr lang="en-US" sz="3600" b="1" cap="none" spc="0" dirty="0" smtClean="0">
                <a:ln/>
                <a:solidFill>
                  <a:schemeClr val="accent5">
                    <a:tint val="50000"/>
                    <a:satMod val="180000"/>
                  </a:schemeClr>
                </a:solidFill>
                <a:effectLst/>
              </a:rPr>
              <a:t>o collaborate     </a:t>
            </a:r>
            <a:r>
              <a:rPr lang="en-US" sz="3600" b="1" dirty="0" smtClean="0">
                <a:ln/>
                <a:solidFill>
                  <a:schemeClr val="accent5">
                    <a:tint val="50000"/>
                    <a:satMod val="180000"/>
                  </a:schemeClr>
                </a:solidFill>
              </a:rPr>
              <a:t>o</a:t>
            </a:r>
            <a:r>
              <a:rPr lang="en-US" sz="3600" b="1" cap="none" spc="0" dirty="0" smtClean="0">
                <a:ln/>
                <a:solidFill>
                  <a:schemeClr val="accent5">
                    <a:tint val="50000"/>
                    <a:satMod val="180000"/>
                  </a:schemeClr>
                </a:solidFill>
                <a:effectLst/>
              </a:rPr>
              <a:t>n content</a:t>
            </a:r>
            <a:endParaRPr lang="en-US" sz="3600" b="1" cap="none" spc="0" dirty="0">
              <a:ln/>
              <a:solidFill>
                <a:schemeClr val="accent5">
                  <a:tint val="50000"/>
                  <a:satMod val="180000"/>
                </a:schemeClr>
              </a:solidFill>
              <a:effectLst/>
            </a:endParaRPr>
          </a:p>
        </p:txBody>
      </p:sp>
      <p:pic>
        <p:nvPicPr>
          <p:cNvPr id="37" name="Content Placeholder 4" descr="16_stick figure_Red.png"/>
          <p:cNvPicPr>
            <a:picLocks noGrp="1" noChangeAspect="1"/>
          </p:cNvPicPr>
          <p:nvPr>
            <p:ph sz="half" idx="1"/>
          </p:nvPr>
        </p:nvPicPr>
        <p:blipFill>
          <a:blip r:embed="rId3" cstate="print"/>
          <a:stretch>
            <a:fillRect/>
          </a:stretch>
        </p:blipFill>
        <p:spPr>
          <a:xfrm>
            <a:off x="6324600" y="2743200"/>
            <a:ext cx="304800" cy="685799"/>
          </a:xfrm>
          <a:prstGeom prst="rect">
            <a:avLst/>
          </a:prstGeom>
          <a:ln>
            <a:noFill/>
          </a:ln>
          <a:effectLst>
            <a:outerShdw blurRad="76200" dir="13500000" sy="23000" kx="1200000" algn="br" rotWithShape="0">
              <a:prstClr val="black">
                <a:alpha val="20000"/>
              </a:prstClr>
            </a:outerShdw>
          </a:effectLst>
        </p:spPr>
      </p:pic>
      <p:pic>
        <p:nvPicPr>
          <p:cNvPr id="38" name="Picture 37" descr="16_stick figure_Blue.png"/>
          <p:cNvPicPr>
            <a:picLocks noChangeAspect="1"/>
          </p:cNvPicPr>
          <p:nvPr/>
        </p:nvPicPr>
        <p:blipFill>
          <a:blip r:embed="rId4" cstate="print"/>
          <a:stretch>
            <a:fillRect/>
          </a:stretch>
        </p:blipFill>
        <p:spPr>
          <a:xfrm>
            <a:off x="7239000" y="2743200"/>
            <a:ext cx="304800" cy="685800"/>
          </a:xfrm>
          <a:prstGeom prst="rect">
            <a:avLst/>
          </a:prstGeom>
          <a:ln>
            <a:noFill/>
          </a:ln>
          <a:effectLst>
            <a:outerShdw blurRad="76200" dir="13500000" sy="23000" kx="1200000" algn="br" rotWithShape="0">
              <a:prstClr val="black">
                <a:alpha val="20000"/>
              </a:prstClr>
            </a:outerShdw>
          </a:effectLst>
        </p:spPr>
      </p:pic>
      <p:grpSp>
        <p:nvGrpSpPr>
          <p:cNvPr id="4" name="Group 38"/>
          <p:cNvGrpSpPr/>
          <p:nvPr/>
        </p:nvGrpSpPr>
        <p:grpSpPr>
          <a:xfrm>
            <a:off x="6781800" y="2895600"/>
            <a:ext cx="304800" cy="381000"/>
            <a:chOff x="2286000" y="2971800"/>
            <a:chExt cx="4648200" cy="3093308"/>
          </a:xfrm>
        </p:grpSpPr>
        <p:sp>
          <p:nvSpPr>
            <p:cNvPr id="40" name="Left-Right Arrow 39"/>
            <p:cNvSpPr/>
            <p:nvPr/>
          </p:nvSpPr>
          <p:spPr>
            <a:xfrm>
              <a:off x="2286000" y="2971800"/>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41" name="Left-Right Arrow 40"/>
            <p:cNvSpPr/>
            <p:nvPr/>
          </p:nvSpPr>
          <p:spPr>
            <a:xfrm>
              <a:off x="2286000" y="4442254"/>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42" name="Left-Right Arrow 41"/>
            <p:cNvSpPr/>
            <p:nvPr/>
          </p:nvSpPr>
          <p:spPr>
            <a:xfrm>
              <a:off x="2286000" y="5912708"/>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43" name="Left-Right Arrow 42"/>
            <p:cNvSpPr/>
            <p:nvPr/>
          </p:nvSpPr>
          <p:spPr>
            <a:xfrm>
              <a:off x="2286000" y="5177481"/>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44" name="Left-Right Arrow 43"/>
            <p:cNvSpPr/>
            <p:nvPr/>
          </p:nvSpPr>
          <p:spPr>
            <a:xfrm>
              <a:off x="2286000" y="3707027"/>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grpSp>
      <p:pic>
        <p:nvPicPr>
          <p:cNvPr id="59" name="Content Placeholder 4" descr="16_stick figure_Red.png"/>
          <p:cNvPicPr>
            <a:picLocks noGrp="1" noChangeAspect="1"/>
          </p:cNvPicPr>
          <p:nvPr>
            <p:ph sz="half" idx="1"/>
          </p:nvPr>
        </p:nvPicPr>
        <p:blipFill>
          <a:blip r:embed="rId3" cstate="print"/>
          <a:stretch>
            <a:fillRect/>
          </a:stretch>
        </p:blipFill>
        <p:spPr>
          <a:xfrm>
            <a:off x="3962400" y="4572000"/>
            <a:ext cx="304800" cy="685799"/>
          </a:xfrm>
          <a:prstGeom prst="rect">
            <a:avLst/>
          </a:prstGeom>
          <a:ln>
            <a:noFill/>
          </a:ln>
          <a:effectLst>
            <a:outerShdw blurRad="76200" dir="13500000" sy="23000" kx="1200000" algn="br" rotWithShape="0">
              <a:prstClr val="black">
                <a:alpha val="20000"/>
              </a:prstClr>
            </a:outerShdw>
          </a:effectLst>
        </p:spPr>
      </p:pic>
      <p:pic>
        <p:nvPicPr>
          <p:cNvPr id="60" name="Picture 59" descr="16_stick figure_Blue.png"/>
          <p:cNvPicPr>
            <a:picLocks noChangeAspect="1"/>
          </p:cNvPicPr>
          <p:nvPr/>
        </p:nvPicPr>
        <p:blipFill>
          <a:blip r:embed="rId4" cstate="print"/>
          <a:stretch>
            <a:fillRect/>
          </a:stretch>
        </p:blipFill>
        <p:spPr>
          <a:xfrm>
            <a:off x="4876800" y="4572000"/>
            <a:ext cx="304800" cy="685800"/>
          </a:xfrm>
          <a:prstGeom prst="rect">
            <a:avLst/>
          </a:prstGeom>
          <a:ln>
            <a:noFill/>
          </a:ln>
          <a:effectLst>
            <a:outerShdw blurRad="76200" dir="13500000" sy="23000" kx="1200000" algn="br" rotWithShape="0">
              <a:prstClr val="black">
                <a:alpha val="20000"/>
              </a:prstClr>
            </a:outerShdw>
          </a:effectLst>
        </p:spPr>
      </p:pic>
      <p:grpSp>
        <p:nvGrpSpPr>
          <p:cNvPr id="7" name="Group 60"/>
          <p:cNvGrpSpPr/>
          <p:nvPr/>
        </p:nvGrpSpPr>
        <p:grpSpPr>
          <a:xfrm>
            <a:off x="4419600" y="4724400"/>
            <a:ext cx="304800" cy="381000"/>
            <a:chOff x="2286000" y="2971800"/>
            <a:chExt cx="4648200" cy="3093308"/>
          </a:xfrm>
        </p:grpSpPr>
        <p:sp>
          <p:nvSpPr>
            <p:cNvPr id="62" name="Left-Right Arrow 61"/>
            <p:cNvSpPr/>
            <p:nvPr/>
          </p:nvSpPr>
          <p:spPr>
            <a:xfrm>
              <a:off x="2286000" y="2971800"/>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63" name="Left-Right Arrow 62"/>
            <p:cNvSpPr/>
            <p:nvPr/>
          </p:nvSpPr>
          <p:spPr>
            <a:xfrm>
              <a:off x="2286000" y="4442254"/>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64" name="Left-Right Arrow 63"/>
            <p:cNvSpPr/>
            <p:nvPr/>
          </p:nvSpPr>
          <p:spPr>
            <a:xfrm>
              <a:off x="2286000" y="5912708"/>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65" name="Left-Right Arrow 64"/>
            <p:cNvSpPr/>
            <p:nvPr/>
          </p:nvSpPr>
          <p:spPr>
            <a:xfrm>
              <a:off x="2286000" y="5177481"/>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66" name="Left-Right Arrow 65"/>
            <p:cNvSpPr/>
            <p:nvPr/>
          </p:nvSpPr>
          <p:spPr>
            <a:xfrm>
              <a:off x="2286000" y="3707027"/>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grpSp>
      <p:pic>
        <p:nvPicPr>
          <p:cNvPr id="29" name="Content Placeholder 4" descr="16_stick figure_Red.png"/>
          <p:cNvPicPr>
            <a:picLocks noGrp="1" noChangeAspect="1"/>
          </p:cNvPicPr>
          <p:nvPr>
            <p:ph sz="half" idx="1"/>
          </p:nvPr>
        </p:nvPicPr>
        <p:blipFill>
          <a:blip r:embed="rId3" cstate="print"/>
          <a:stretch>
            <a:fillRect/>
          </a:stretch>
        </p:blipFill>
        <p:spPr>
          <a:xfrm>
            <a:off x="2514600" y="2743200"/>
            <a:ext cx="304800" cy="685799"/>
          </a:xfrm>
          <a:prstGeom prst="rect">
            <a:avLst/>
          </a:prstGeom>
          <a:ln>
            <a:noFill/>
          </a:ln>
          <a:effectLst>
            <a:outerShdw blurRad="76200" dir="13500000" sy="23000" kx="1200000" algn="br" rotWithShape="0">
              <a:prstClr val="black">
                <a:alpha val="20000"/>
              </a:prstClr>
            </a:outerShdw>
          </a:effectLst>
        </p:spPr>
      </p:pic>
      <p:pic>
        <p:nvPicPr>
          <p:cNvPr id="30" name="Content Placeholder 4" descr="16_stick figure_Red.png"/>
          <p:cNvPicPr>
            <a:picLocks noGrp="1" noChangeAspect="1"/>
          </p:cNvPicPr>
          <p:nvPr>
            <p:ph sz="half" idx="1"/>
          </p:nvPr>
        </p:nvPicPr>
        <p:blipFill>
          <a:blip r:embed="rId3" cstate="print"/>
          <a:stretch>
            <a:fillRect/>
          </a:stretch>
        </p:blipFill>
        <p:spPr>
          <a:xfrm>
            <a:off x="7239000" y="2743200"/>
            <a:ext cx="304800" cy="685799"/>
          </a:xfrm>
          <a:prstGeom prst="rect">
            <a:avLst/>
          </a:prstGeom>
          <a:ln>
            <a:noFill/>
          </a:ln>
          <a:effectLst>
            <a:outerShdw blurRad="76200" dir="13500000" sy="23000" kx="1200000" algn="br" rotWithShape="0">
              <a:prstClr val="black">
                <a:alpha val="20000"/>
              </a:prstClr>
            </a:outerShdw>
          </a:effectLst>
        </p:spPr>
      </p:pic>
      <p:pic>
        <p:nvPicPr>
          <p:cNvPr id="31" name="Content Placeholder 4" descr="16_stick figure_Red.png"/>
          <p:cNvPicPr>
            <a:picLocks noGrp="1" noChangeAspect="1"/>
          </p:cNvPicPr>
          <p:nvPr>
            <p:ph sz="half" idx="1"/>
          </p:nvPr>
        </p:nvPicPr>
        <p:blipFill>
          <a:blip r:embed="rId3" cstate="print"/>
          <a:stretch>
            <a:fillRect/>
          </a:stretch>
        </p:blipFill>
        <p:spPr>
          <a:xfrm>
            <a:off x="4876800" y="4572000"/>
            <a:ext cx="304800" cy="685799"/>
          </a:xfrm>
          <a:prstGeom prst="rect">
            <a:avLst/>
          </a:prstGeom>
          <a:ln>
            <a:noFill/>
          </a:ln>
          <a:effectLst>
            <a:outerShdw blurRad="76200" dir="13500000" sy="23000" kx="1200000" algn="br" rotWithShape="0">
              <a:prstClr val="black">
                <a:alpha val="20000"/>
              </a:prstClr>
            </a:outerShdw>
          </a:effectLst>
        </p:spPr>
      </p:pic>
      <p:sp>
        <p:nvSpPr>
          <p:cNvPr id="32" name="Slide Number Placeholder 31"/>
          <p:cNvSpPr>
            <a:spLocks noGrp="1"/>
          </p:cNvSpPr>
          <p:nvPr>
            <p:ph type="sldNum" sz="quarter" idx="12"/>
          </p:nvPr>
        </p:nvSpPr>
        <p:spPr/>
        <p:txBody>
          <a:bodyPr/>
          <a:lstStyle/>
          <a:p>
            <a:fld id="{62474C8E-4E50-4B45-AF80-8B5821F17B9F}" type="slidenum">
              <a:rPr lang="en-US" smtClean="0"/>
              <a:pPr/>
              <a:t>20</a:t>
            </a:fld>
            <a:endParaRPr lang="en-US"/>
          </a:p>
        </p:txBody>
      </p:sp>
      <p:sp>
        <p:nvSpPr>
          <p:cNvPr id="33" name="Rectangle 32"/>
          <p:cNvSpPr/>
          <p:nvPr/>
        </p:nvSpPr>
        <p:spPr>
          <a:xfrm>
            <a:off x="3166878" y="5754469"/>
            <a:ext cx="2776722" cy="646331"/>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3600" b="1" cap="none" spc="0" dirty="0" smtClean="0">
                <a:ln/>
                <a:solidFill>
                  <a:schemeClr val="accent5">
                    <a:tint val="50000"/>
                    <a:satMod val="180000"/>
                  </a:schemeClr>
                </a:solidFill>
                <a:effectLst/>
              </a:rPr>
              <a:t>Find meaning</a:t>
            </a:r>
            <a:endParaRPr lang="en-US" sz="3600" b="1" cap="none" spc="0" dirty="0">
              <a:ln/>
              <a:solidFill>
                <a:schemeClr val="accent5">
                  <a:tint val="50000"/>
                  <a:satMod val="18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10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9"/>
            <a:ext cx="8229600" cy="777081"/>
          </a:xfrm>
        </p:spPr>
        <p:txBody>
          <a:bodyPr>
            <a:normAutofit/>
          </a:bodyPr>
          <a:lstStyle/>
          <a:p>
            <a:r>
              <a:rPr lang="en-US" dirty="0" smtClean="0"/>
              <a:t>Organizational Learning</a:t>
            </a:r>
            <a:endParaRPr lang="en-US" dirty="0"/>
          </a:p>
        </p:txBody>
      </p:sp>
      <p:pic>
        <p:nvPicPr>
          <p:cNvPr id="5" name="Content Placeholder 4" descr="16_stick figure_Red.png"/>
          <p:cNvPicPr>
            <a:picLocks noGrp="1" noChangeAspect="1"/>
          </p:cNvPicPr>
          <p:nvPr>
            <p:ph sz="half" idx="1"/>
          </p:nvPr>
        </p:nvPicPr>
        <p:blipFill>
          <a:blip r:embed="rId3" cstate="print"/>
          <a:stretch>
            <a:fillRect/>
          </a:stretch>
        </p:blipFill>
        <p:spPr>
          <a:xfrm>
            <a:off x="1600200" y="2743200"/>
            <a:ext cx="304800" cy="685799"/>
          </a:xfrm>
          <a:prstGeom prst="rect">
            <a:avLst/>
          </a:prstGeom>
          <a:ln>
            <a:noFill/>
          </a:ln>
          <a:effectLst>
            <a:outerShdw blurRad="76200" dir="13500000" sy="23000" kx="1200000" algn="br" rotWithShape="0">
              <a:prstClr val="black">
                <a:alpha val="20000"/>
              </a:prstClr>
            </a:outerShdw>
          </a:effectLst>
        </p:spPr>
      </p:pic>
      <p:pic>
        <p:nvPicPr>
          <p:cNvPr id="6" name="Picture 5" descr="16_stick figure_Blue.png"/>
          <p:cNvPicPr>
            <a:picLocks noChangeAspect="1"/>
          </p:cNvPicPr>
          <p:nvPr/>
        </p:nvPicPr>
        <p:blipFill>
          <a:blip r:embed="rId4" cstate="print"/>
          <a:stretch>
            <a:fillRect/>
          </a:stretch>
        </p:blipFill>
        <p:spPr>
          <a:xfrm>
            <a:off x="3581400" y="2743200"/>
            <a:ext cx="304800" cy="685800"/>
          </a:xfrm>
          <a:prstGeom prst="rect">
            <a:avLst/>
          </a:prstGeom>
          <a:ln>
            <a:noFill/>
          </a:ln>
          <a:effectLst>
            <a:outerShdw blurRad="76200" dir="13500000" sy="23000" kx="1200000" algn="br" rotWithShape="0">
              <a:prstClr val="black">
                <a:alpha val="20000"/>
              </a:prstClr>
            </a:outerShdw>
          </a:effectLst>
        </p:spPr>
      </p:pic>
      <p:grpSp>
        <p:nvGrpSpPr>
          <p:cNvPr id="3" name="Group 23"/>
          <p:cNvGrpSpPr/>
          <p:nvPr/>
        </p:nvGrpSpPr>
        <p:grpSpPr>
          <a:xfrm>
            <a:off x="2057400" y="2895600"/>
            <a:ext cx="304800" cy="381000"/>
            <a:chOff x="2286000" y="2971800"/>
            <a:chExt cx="4648200" cy="3093308"/>
          </a:xfrm>
        </p:grpSpPr>
        <p:sp>
          <p:nvSpPr>
            <p:cNvPr id="10" name="Left-Right Arrow 9"/>
            <p:cNvSpPr/>
            <p:nvPr/>
          </p:nvSpPr>
          <p:spPr>
            <a:xfrm>
              <a:off x="2286000" y="2971800"/>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11" name="Left-Right Arrow 10"/>
            <p:cNvSpPr/>
            <p:nvPr/>
          </p:nvSpPr>
          <p:spPr>
            <a:xfrm>
              <a:off x="2286000" y="4442254"/>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12" name="Left-Right Arrow 11"/>
            <p:cNvSpPr/>
            <p:nvPr/>
          </p:nvSpPr>
          <p:spPr>
            <a:xfrm>
              <a:off x="2286000" y="5912708"/>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13" name="Left-Right Arrow 12"/>
            <p:cNvSpPr/>
            <p:nvPr/>
          </p:nvSpPr>
          <p:spPr>
            <a:xfrm>
              <a:off x="2286000" y="5177481"/>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14" name="Left-Right Arrow 13"/>
            <p:cNvSpPr/>
            <p:nvPr/>
          </p:nvSpPr>
          <p:spPr>
            <a:xfrm>
              <a:off x="2286000" y="3707027"/>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grpSp>
      <p:pic>
        <p:nvPicPr>
          <p:cNvPr id="22" name="Content Placeholder 4" descr="16_stick figure_Red.png"/>
          <p:cNvPicPr>
            <a:picLocks noGrp="1" noChangeAspect="1"/>
          </p:cNvPicPr>
          <p:nvPr>
            <p:ph sz="half" idx="1"/>
          </p:nvPr>
        </p:nvPicPr>
        <p:blipFill>
          <a:blip r:embed="rId3" cstate="print"/>
          <a:stretch>
            <a:fillRect/>
          </a:stretch>
        </p:blipFill>
        <p:spPr>
          <a:xfrm>
            <a:off x="2514600" y="2743200"/>
            <a:ext cx="304800" cy="685799"/>
          </a:xfrm>
          <a:prstGeom prst="rect">
            <a:avLst/>
          </a:prstGeom>
          <a:ln>
            <a:noFill/>
          </a:ln>
          <a:effectLst>
            <a:outerShdw blurRad="76200" dir="13500000" sy="23000" kx="1200000" algn="br" rotWithShape="0">
              <a:prstClr val="black">
                <a:alpha val="20000"/>
              </a:prstClr>
            </a:outerShdw>
          </a:effectLst>
        </p:spPr>
      </p:pic>
      <p:pic>
        <p:nvPicPr>
          <p:cNvPr id="23" name="Picture 22" descr="16_stick figure_Blue.png"/>
          <p:cNvPicPr>
            <a:picLocks noChangeAspect="1"/>
          </p:cNvPicPr>
          <p:nvPr/>
        </p:nvPicPr>
        <p:blipFill>
          <a:blip r:embed="rId4" cstate="print"/>
          <a:stretch>
            <a:fillRect/>
          </a:stretch>
        </p:blipFill>
        <p:spPr>
          <a:xfrm>
            <a:off x="533400" y="2743200"/>
            <a:ext cx="304800" cy="685800"/>
          </a:xfrm>
          <a:prstGeom prst="rect">
            <a:avLst/>
          </a:prstGeom>
          <a:ln>
            <a:noFill/>
          </a:ln>
          <a:effectLst>
            <a:outerShdw blurRad="76200" dir="13500000" sy="23000" kx="1200000" algn="br" rotWithShape="0">
              <a:prstClr val="black">
                <a:alpha val="20000"/>
              </a:prstClr>
            </a:outerShdw>
          </a:effectLst>
        </p:spPr>
      </p:pic>
      <p:grpSp>
        <p:nvGrpSpPr>
          <p:cNvPr id="4" name="Group 24"/>
          <p:cNvGrpSpPr/>
          <p:nvPr/>
        </p:nvGrpSpPr>
        <p:grpSpPr>
          <a:xfrm>
            <a:off x="3073400" y="2895600"/>
            <a:ext cx="304800" cy="381000"/>
            <a:chOff x="2286000" y="2971800"/>
            <a:chExt cx="4648200" cy="3093308"/>
          </a:xfrm>
        </p:grpSpPr>
        <p:sp>
          <p:nvSpPr>
            <p:cNvPr id="26" name="Left-Right Arrow 25"/>
            <p:cNvSpPr/>
            <p:nvPr/>
          </p:nvSpPr>
          <p:spPr>
            <a:xfrm>
              <a:off x="2286000" y="2971800"/>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27" name="Left-Right Arrow 26"/>
            <p:cNvSpPr/>
            <p:nvPr/>
          </p:nvSpPr>
          <p:spPr>
            <a:xfrm>
              <a:off x="2286000" y="4442254"/>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28" name="Left-Right Arrow 27"/>
            <p:cNvSpPr/>
            <p:nvPr/>
          </p:nvSpPr>
          <p:spPr>
            <a:xfrm>
              <a:off x="2286000" y="5912708"/>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29" name="Left-Right Arrow 28"/>
            <p:cNvSpPr/>
            <p:nvPr/>
          </p:nvSpPr>
          <p:spPr>
            <a:xfrm>
              <a:off x="2286000" y="5177481"/>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30" name="Left-Right Arrow 29"/>
            <p:cNvSpPr/>
            <p:nvPr/>
          </p:nvSpPr>
          <p:spPr>
            <a:xfrm>
              <a:off x="2286000" y="3707027"/>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grpSp>
      <p:grpSp>
        <p:nvGrpSpPr>
          <p:cNvPr id="7" name="Group 30"/>
          <p:cNvGrpSpPr/>
          <p:nvPr/>
        </p:nvGrpSpPr>
        <p:grpSpPr>
          <a:xfrm>
            <a:off x="1041400" y="2895600"/>
            <a:ext cx="304800" cy="381000"/>
            <a:chOff x="2286000" y="2971800"/>
            <a:chExt cx="4648200" cy="3093308"/>
          </a:xfrm>
        </p:grpSpPr>
        <p:sp>
          <p:nvSpPr>
            <p:cNvPr id="32" name="Left-Right Arrow 31"/>
            <p:cNvSpPr/>
            <p:nvPr/>
          </p:nvSpPr>
          <p:spPr>
            <a:xfrm>
              <a:off x="2286000" y="2971800"/>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33" name="Left-Right Arrow 32"/>
            <p:cNvSpPr/>
            <p:nvPr/>
          </p:nvSpPr>
          <p:spPr>
            <a:xfrm>
              <a:off x="2286000" y="4442254"/>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34" name="Left-Right Arrow 33"/>
            <p:cNvSpPr/>
            <p:nvPr/>
          </p:nvSpPr>
          <p:spPr>
            <a:xfrm>
              <a:off x="2286000" y="5912708"/>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35" name="Left-Right Arrow 34"/>
            <p:cNvSpPr/>
            <p:nvPr/>
          </p:nvSpPr>
          <p:spPr>
            <a:xfrm>
              <a:off x="2286000" y="5177481"/>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36" name="Left-Right Arrow 35"/>
            <p:cNvSpPr/>
            <p:nvPr/>
          </p:nvSpPr>
          <p:spPr>
            <a:xfrm>
              <a:off x="2286000" y="3707027"/>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grpSp>
      <p:sp>
        <p:nvSpPr>
          <p:cNvPr id="81" name="Rectangle 80"/>
          <p:cNvSpPr/>
          <p:nvPr/>
        </p:nvSpPr>
        <p:spPr>
          <a:xfrm>
            <a:off x="2438400" y="5678269"/>
            <a:ext cx="4177106" cy="646331"/>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3600" b="1" dirty="0" smtClean="0">
                <a:ln/>
                <a:solidFill>
                  <a:schemeClr val="accent5">
                    <a:tint val="50000"/>
                    <a:satMod val="180000"/>
                  </a:schemeClr>
                </a:solidFill>
              </a:rPr>
              <a:t>Resonant Leadership</a:t>
            </a:r>
            <a:endParaRPr lang="en-US" sz="3600" b="1" cap="none" spc="0" dirty="0">
              <a:ln/>
              <a:solidFill>
                <a:schemeClr val="accent5">
                  <a:tint val="50000"/>
                  <a:satMod val="180000"/>
                </a:schemeClr>
              </a:solidFill>
              <a:effectLst/>
            </a:endParaRPr>
          </a:p>
        </p:txBody>
      </p:sp>
      <p:pic>
        <p:nvPicPr>
          <p:cNvPr id="115" name="Content Placeholder 4" descr="16_stick figure_Red.png"/>
          <p:cNvPicPr>
            <a:picLocks noGrp="1" noChangeAspect="1"/>
          </p:cNvPicPr>
          <p:nvPr>
            <p:ph sz="half" idx="1"/>
          </p:nvPr>
        </p:nvPicPr>
        <p:blipFill>
          <a:blip r:embed="rId3" cstate="print"/>
          <a:stretch>
            <a:fillRect/>
          </a:stretch>
        </p:blipFill>
        <p:spPr>
          <a:xfrm>
            <a:off x="6324600" y="2743200"/>
            <a:ext cx="304800" cy="685799"/>
          </a:xfrm>
          <a:prstGeom prst="rect">
            <a:avLst/>
          </a:prstGeom>
          <a:ln>
            <a:noFill/>
          </a:ln>
          <a:effectLst>
            <a:outerShdw blurRad="76200" dir="13500000" sy="23000" kx="1200000" algn="br" rotWithShape="0">
              <a:prstClr val="black">
                <a:alpha val="20000"/>
              </a:prstClr>
            </a:outerShdw>
          </a:effectLst>
        </p:spPr>
      </p:pic>
      <p:pic>
        <p:nvPicPr>
          <p:cNvPr id="116" name="Picture 115" descr="16_stick figure_Blue.png"/>
          <p:cNvPicPr>
            <a:picLocks noChangeAspect="1"/>
          </p:cNvPicPr>
          <p:nvPr/>
        </p:nvPicPr>
        <p:blipFill>
          <a:blip r:embed="rId4" cstate="print"/>
          <a:stretch>
            <a:fillRect/>
          </a:stretch>
        </p:blipFill>
        <p:spPr>
          <a:xfrm>
            <a:off x="8305800" y="2743200"/>
            <a:ext cx="304800" cy="685800"/>
          </a:xfrm>
          <a:prstGeom prst="rect">
            <a:avLst/>
          </a:prstGeom>
          <a:ln>
            <a:noFill/>
          </a:ln>
          <a:effectLst>
            <a:outerShdw blurRad="76200" dir="13500000" sy="23000" kx="1200000" algn="br" rotWithShape="0">
              <a:prstClr val="black">
                <a:alpha val="20000"/>
              </a:prstClr>
            </a:outerShdw>
          </a:effectLst>
        </p:spPr>
      </p:pic>
      <p:grpSp>
        <p:nvGrpSpPr>
          <p:cNvPr id="117" name="Group 23"/>
          <p:cNvGrpSpPr/>
          <p:nvPr/>
        </p:nvGrpSpPr>
        <p:grpSpPr>
          <a:xfrm>
            <a:off x="6781800" y="2895600"/>
            <a:ext cx="304800" cy="381000"/>
            <a:chOff x="2286000" y="2971800"/>
            <a:chExt cx="4648200" cy="3093308"/>
          </a:xfrm>
        </p:grpSpPr>
        <p:sp>
          <p:nvSpPr>
            <p:cNvPr id="118" name="Left-Right Arrow 117"/>
            <p:cNvSpPr/>
            <p:nvPr/>
          </p:nvSpPr>
          <p:spPr>
            <a:xfrm>
              <a:off x="2286000" y="2971800"/>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119" name="Left-Right Arrow 118"/>
            <p:cNvSpPr/>
            <p:nvPr/>
          </p:nvSpPr>
          <p:spPr>
            <a:xfrm>
              <a:off x="2286000" y="4442254"/>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120" name="Left-Right Arrow 119"/>
            <p:cNvSpPr/>
            <p:nvPr/>
          </p:nvSpPr>
          <p:spPr>
            <a:xfrm>
              <a:off x="2286000" y="5912708"/>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121" name="Left-Right Arrow 120"/>
            <p:cNvSpPr/>
            <p:nvPr/>
          </p:nvSpPr>
          <p:spPr>
            <a:xfrm>
              <a:off x="2286000" y="5177481"/>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122" name="Left-Right Arrow 121"/>
            <p:cNvSpPr/>
            <p:nvPr/>
          </p:nvSpPr>
          <p:spPr>
            <a:xfrm>
              <a:off x="2286000" y="3707027"/>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grpSp>
      <p:pic>
        <p:nvPicPr>
          <p:cNvPr id="123" name="Content Placeholder 4" descr="16_stick figure_Red.png"/>
          <p:cNvPicPr>
            <a:picLocks noGrp="1" noChangeAspect="1"/>
          </p:cNvPicPr>
          <p:nvPr>
            <p:ph sz="half" idx="1"/>
          </p:nvPr>
        </p:nvPicPr>
        <p:blipFill>
          <a:blip r:embed="rId3" cstate="print"/>
          <a:stretch>
            <a:fillRect/>
          </a:stretch>
        </p:blipFill>
        <p:spPr>
          <a:xfrm>
            <a:off x="7239000" y="2743200"/>
            <a:ext cx="304800" cy="685799"/>
          </a:xfrm>
          <a:prstGeom prst="rect">
            <a:avLst/>
          </a:prstGeom>
          <a:ln>
            <a:noFill/>
          </a:ln>
          <a:effectLst>
            <a:outerShdw blurRad="76200" dir="13500000" sy="23000" kx="1200000" algn="br" rotWithShape="0">
              <a:prstClr val="black">
                <a:alpha val="20000"/>
              </a:prstClr>
            </a:outerShdw>
          </a:effectLst>
        </p:spPr>
      </p:pic>
      <p:pic>
        <p:nvPicPr>
          <p:cNvPr id="124" name="Picture 123" descr="16_stick figure_Blue.png"/>
          <p:cNvPicPr>
            <a:picLocks noChangeAspect="1"/>
          </p:cNvPicPr>
          <p:nvPr/>
        </p:nvPicPr>
        <p:blipFill>
          <a:blip r:embed="rId4" cstate="print"/>
          <a:stretch>
            <a:fillRect/>
          </a:stretch>
        </p:blipFill>
        <p:spPr>
          <a:xfrm>
            <a:off x="5257800" y="2743200"/>
            <a:ext cx="304800" cy="685800"/>
          </a:xfrm>
          <a:prstGeom prst="rect">
            <a:avLst/>
          </a:prstGeom>
          <a:ln>
            <a:noFill/>
          </a:ln>
          <a:effectLst>
            <a:outerShdw blurRad="76200" dir="13500000" sy="23000" kx="1200000" algn="br" rotWithShape="0">
              <a:prstClr val="black">
                <a:alpha val="20000"/>
              </a:prstClr>
            </a:outerShdw>
          </a:effectLst>
        </p:spPr>
      </p:pic>
      <p:grpSp>
        <p:nvGrpSpPr>
          <p:cNvPr id="125" name="Group 24"/>
          <p:cNvGrpSpPr/>
          <p:nvPr/>
        </p:nvGrpSpPr>
        <p:grpSpPr>
          <a:xfrm>
            <a:off x="7797800" y="2895600"/>
            <a:ext cx="304800" cy="381000"/>
            <a:chOff x="2286000" y="2971800"/>
            <a:chExt cx="4648200" cy="3093308"/>
          </a:xfrm>
        </p:grpSpPr>
        <p:sp>
          <p:nvSpPr>
            <p:cNvPr id="126" name="Left-Right Arrow 125"/>
            <p:cNvSpPr/>
            <p:nvPr/>
          </p:nvSpPr>
          <p:spPr>
            <a:xfrm>
              <a:off x="2286000" y="2971800"/>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127" name="Left-Right Arrow 126"/>
            <p:cNvSpPr/>
            <p:nvPr/>
          </p:nvSpPr>
          <p:spPr>
            <a:xfrm>
              <a:off x="2286000" y="4442254"/>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128" name="Left-Right Arrow 127"/>
            <p:cNvSpPr/>
            <p:nvPr/>
          </p:nvSpPr>
          <p:spPr>
            <a:xfrm>
              <a:off x="2286000" y="5912708"/>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129" name="Left-Right Arrow 128"/>
            <p:cNvSpPr/>
            <p:nvPr/>
          </p:nvSpPr>
          <p:spPr>
            <a:xfrm>
              <a:off x="2286000" y="5177481"/>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130" name="Left-Right Arrow 129"/>
            <p:cNvSpPr/>
            <p:nvPr/>
          </p:nvSpPr>
          <p:spPr>
            <a:xfrm>
              <a:off x="2286000" y="3707027"/>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grpSp>
      <p:grpSp>
        <p:nvGrpSpPr>
          <p:cNvPr id="131" name="Group 30"/>
          <p:cNvGrpSpPr/>
          <p:nvPr/>
        </p:nvGrpSpPr>
        <p:grpSpPr>
          <a:xfrm>
            <a:off x="5765800" y="2895600"/>
            <a:ext cx="304800" cy="381000"/>
            <a:chOff x="2286000" y="2971800"/>
            <a:chExt cx="4648200" cy="3093308"/>
          </a:xfrm>
        </p:grpSpPr>
        <p:sp>
          <p:nvSpPr>
            <p:cNvPr id="132" name="Left-Right Arrow 131"/>
            <p:cNvSpPr/>
            <p:nvPr/>
          </p:nvSpPr>
          <p:spPr>
            <a:xfrm>
              <a:off x="2286000" y="2971800"/>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133" name="Left-Right Arrow 132"/>
            <p:cNvSpPr/>
            <p:nvPr/>
          </p:nvSpPr>
          <p:spPr>
            <a:xfrm>
              <a:off x="2286000" y="4442254"/>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134" name="Left-Right Arrow 133"/>
            <p:cNvSpPr/>
            <p:nvPr/>
          </p:nvSpPr>
          <p:spPr>
            <a:xfrm>
              <a:off x="2286000" y="5912708"/>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135" name="Left-Right Arrow 134"/>
            <p:cNvSpPr/>
            <p:nvPr/>
          </p:nvSpPr>
          <p:spPr>
            <a:xfrm>
              <a:off x="2286000" y="5177481"/>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136" name="Left-Right Arrow 135"/>
            <p:cNvSpPr/>
            <p:nvPr/>
          </p:nvSpPr>
          <p:spPr>
            <a:xfrm>
              <a:off x="2286000" y="3707027"/>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grpSp>
      <p:pic>
        <p:nvPicPr>
          <p:cNvPr id="137" name="Content Placeholder 4" descr="16_stick figure_Red.png"/>
          <p:cNvPicPr>
            <a:picLocks noGrp="1" noChangeAspect="1"/>
          </p:cNvPicPr>
          <p:nvPr>
            <p:ph sz="half" idx="1"/>
          </p:nvPr>
        </p:nvPicPr>
        <p:blipFill>
          <a:blip r:embed="rId3" cstate="print"/>
          <a:stretch>
            <a:fillRect/>
          </a:stretch>
        </p:blipFill>
        <p:spPr>
          <a:xfrm>
            <a:off x="3962400" y="4572000"/>
            <a:ext cx="304800" cy="685799"/>
          </a:xfrm>
          <a:prstGeom prst="rect">
            <a:avLst/>
          </a:prstGeom>
          <a:ln>
            <a:noFill/>
          </a:ln>
          <a:effectLst>
            <a:outerShdw blurRad="76200" dir="13500000" sy="23000" kx="1200000" algn="br" rotWithShape="0">
              <a:prstClr val="black">
                <a:alpha val="20000"/>
              </a:prstClr>
            </a:outerShdw>
          </a:effectLst>
        </p:spPr>
      </p:pic>
      <p:pic>
        <p:nvPicPr>
          <p:cNvPr id="138" name="Picture 137" descr="16_stick figure_Blue.png"/>
          <p:cNvPicPr>
            <a:picLocks noChangeAspect="1"/>
          </p:cNvPicPr>
          <p:nvPr/>
        </p:nvPicPr>
        <p:blipFill>
          <a:blip r:embed="rId4" cstate="print"/>
          <a:stretch>
            <a:fillRect/>
          </a:stretch>
        </p:blipFill>
        <p:spPr>
          <a:xfrm>
            <a:off x="5943600" y="4572000"/>
            <a:ext cx="304800" cy="685800"/>
          </a:xfrm>
          <a:prstGeom prst="rect">
            <a:avLst/>
          </a:prstGeom>
          <a:ln>
            <a:noFill/>
          </a:ln>
          <a:effectLst>
            <a:outerShdw blurRad="76200" dir="13500000" sy="23000" kx="1200000" algn="br" rotWithShape="0">
              <a:prstClr val="black">
                <a:alpha val="20000"/>
              </a:prstClr>
            </a:outerShdw>
          </a:effectLst>
        </p:spPr>
      </p:pic>
      <p:grpSp>
        <p:nvGrpSpPr>
          <p:cNvPr id="139" name="Group 23"/>
          <p:cNvGrpSpPr/>
          <p:nvPr/>
        </p:nvGrpSpPr>
        <p:grpSpPr>
          <a:xfrm>
            <a:off x="4419600" y="4724400"/>
            <a:ext cx="304800" cy="381000"/>
            <a:chOff x="2286000" y="2971800"/>
            <a:chExt cx="4648200" cy="3093308"/>
          </a:xfrm>
        </p:grpSpPr>
        <p:sp>
          <p:nvSpPr>
            <p:cNvPr id="140" name="Left-Right Arrow 139"/>
            <p:cNvSpPr/>
            <p:nvPr/>
          </p:nvSpPr>
          <p:spPr>
            <a:xfrm>
              <a:off x="2286000" y="2971800"/>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141" name="Left-Right Arrow 140"/>
            <p:cNvSpPr/>
            <p:nvPr/>
          </p:nvSpPr>
          <p:spPr>
            <a:xfrm>
              <a:off x="2286000" y="4442254"/>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142" name="Left-Right Arrow 141"/>
            <p:cNvSpPr/>
            <p:nvPr/>
          </p:nvSpPr>
          <p:spPr>
            <a:xfrm>
              <a:off x="2286000" y="5912708"/>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143" name="Left-Right Arrow 142"/>
            <p:cNvSpPr/>
            <p:nvPr/>
          </p:nvSpPr>
          <p:spPr>
            <a:xfrm>
              <a:off x="2286000" y="5177481"/>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144" name="Left-Right Arrow 143"/>
            <p:cNvSpPr/>
            <p:nvPr/>
          </p:nvSpPr>
          <p:spPr>
            <a:xfrm>
              <a:off x="2286000" y="3707027"/>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grpSp>
      <p:pic>
        <p:nvPicPr>
          <p:cNvPr id="145" name="Content Placeholder 4" descr="16_stick figure_Red.png"/>
          <p:cNvPicPr>
            <a:picLocks noGrp="1" noChangeAspect="1"/>
          </p:cNvPicPr>
          <p:nvPr>
            <p:ph sz="half" idx="1"/>
          </p:nvPr>
        </p:nvPicPr>
        <p:blipFill>
          <a:blip r:embed="rId3" cstate="print"/>
          <a:stretch>
            <a:fillRect/>
          </a:stretch>
        </p:blipFill>
        <p:spPr>
          <a:xfrm>
            <a:off x="4876800" y="4572000"/>
            <a:ext cx="304800" cy="685799"/>
          </a:xfrm>
          <a:prstGeom prst="rect">
            <a:avLst/>
          </a:prstGeom>
          <a:ln>
            <a:noFill/>
          </a:ln>
          <a:effectLst>
            <a:outerShdw blurRad="76200" dir="13500000" sy="23000" kx="1200000" algn="br" rotWithShape="0">
              <a:prstClr val="black">
                <a:alpha val="20000"/>
              </a:prstClr>
            </a:outerShdw>
          </a:effectLst>
        </p:spPr>
      </p:pic>
      <p:pic>
        <p:nvPicPr>
          <p:cNvPr id="146" name="Picture 145" descr="16_stick figure_Blue.png"/>
          <p:cNvPicPr>
            <a:picLocks noChangeAspect="1"/>
          </p:cNvPicPr>
          <p:nvPr/>
        </p:nvPicPr>
        <p:blipFill>
          <a:blip r:embed="rId4" cstate="print"/>
          <a:stretch>
            <a:fillRect/>
          </a:stretch>
        </p:blipFill>
        <p:spPr>
          <a:xfrm>
            <a:off x="2895600" y="4572000"/>
            <a:ext cx="304800" cy="685800"/>
          </a:xfrm>
          <a:prstGeom prst="rect">
            <a:avLst/>
          </a:prstGeom>
          <a:ln>
            <a:noFill/>
          </a:ln>
          <a:effectLst>
            <a:outerShdw blurRad="76200" dir="13500000" sy="23000" kx="1200000" algn="br" rotWithShape="0">
              <a:prstClr val="black">
                <a:alpha val="20000"/>
              </a:prstClr>
            </a:outerShdw>
          </a:effectLst>
        </p:spPr>
      </p:pic>
      <p:grpSp>
        <p:nvGrpSpPr>
          <p:cNvPr id="147" name="Group 24"/>
          <p:cNvGrpSpPr/>
          <p:nvPr/>
        </p:nvGrpSpPr>
        <p:grpSpPr>
          <a:xfrm>
            <a:off x="5435600" y="4724400"/>
            <a:ext cx="304800" cy="381000"/>
            <a:chOff x="2286000" y="2971800"/>
            <a:chExt cx="4648200" cy="3093308"/>
          </a:xfrm>
        </p:grpSpPr>
        <p:sp>
          <p:nvSpPr>
            <p:cNvPr id="148" name="Left-Right Arrow 147"/>
            <p:cNvSpPr/>
            <p:nvPr/>
          </p:nvSpPr>
          <p:spPr>
            <a:xfrm>
              <a:off x="2286000" y="2971800"/>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149" name="Left-Right Arrow 148"/>
            <p:cNvSpPr/>
            <p:nvPr/>
          </p:nvSpPr>
          <p:spPr>
            <a:xfrm>
              <a:off x="2286000" y="4442254"/>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150" name="Left-Right Arrow 149"/>
            <p:cNvSpPr/>
            <p:nvPr/>
          </p:nvSpPr>
          <p:spPr>
            <a:xfrm>
              <a:off x="2286000" y="5912708"/>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151" name="Left-Right Arrow 150"/>
            <p:cNvSpPr/>
            <p:nvPr/>
          </p:nvSpPr>
          <p:spPr>
            <a:xfrm>
              <a:off x="2286000" y="5177481"/>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152" name="Left-Right Arrow 151"/>
            <p:cNvSpPr/>
            <p:nvPr/>
          </p:nvSpPr>
          <p:spPr>
            <a:xfrm>
              <a:off x="2286000" y="3707027"/>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grpSp>
      <p:grpSp>
        <p:nvGrpSpPr>
          <p:cNvPr id="153" name="Group 30"/>
          <p:cNvGrpSpPr/>
          <p:nvPr/>
        </p:nvGrpSpPr>
        <p:grpSpPr>
          <a:xfrm>
            <a:off x="3403600" y="4724400"/>
            <a:ext cx="304800" cy="381000"/>
            <a:chOff x="2286000" y="2971800"/>
            <a:chExt cx="4648200" cy="3093308"/>
          </a:xfrm>
        </p:grpSpPr>
        <p:sp>
          <p:nvSpPr>
            <p:cNvPr id="154" name="Left-Right Arrow 153"/>
            <p:cNvSpPr/>
            <p:nvPr/>
          </p:nvSpPr>
          <p:spPr>
            <a:xfrm>
              <a:off x="2286000" y="2971800"/>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155" name="Left-Right Arrow 154"/>
            <p:cNvSpPr/>
            <p:nvPr/>
          </p:nvSpPr>
          <p:spPr>
            <a:xfrm>
              <a:off x="2286000" y="4442254"/>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156" name="Left-Right Arrow 155"/>
            <p:cNvSpPr/>
            <p:nvPr/>
          </p:nvSpPr>
          <p:spPr>
            <a:xfrm>
              <a:off x="2286000" y="5912708"/>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157" name="Left-Right Arrow 156"/>
            <p:cNvSpPr/>
            <p:nvPr/>
          </p:nvSpPr>
          <p:spPr>
            <a:xfrm>
              <a:off x="2286000" y="5177481"/>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p:nvSpPr>
            <p:cNvPr id="158" name="Left-Right Arrow 157"/>
            <p:cNvSpPr/>
            <p:nvPr/>
          </p:nvSpPr>
          <p:spPr>
            <a:xfrm>
              <a:off x="2286000" y="3707027"/>
              <a:ext cx="4648200" cy="152400"/>
            </a:xfrm>
            <a:prstGeom prst="leftRightArrow">
              <a:avLst/>
            </a:prstGeom>
            <a:effectLst/>
            <a:scene3d>
              <a:camera prst="orthographicFront"/>
              <a:lightRig rig="threePt" dir="t"/>
            </a:scene3d>
            <a:sp3d>
              <a:bevelT/>
            </a:sp3d>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grpSp>
      <p:sp>
        <p:nvSpPr>
          <p:cNvPr id="159" name="Rectangle 158"/>
          <p:cNvSpPr/>
          <p:nvPr/>
        </p:nvSpPr>
        <p:spPr>
          <a:xfrm>
            <a:off x="2314359" y="1143000"/>
            <a:ext cx="4467441" cy="646331"/>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3600" b="1" dirty="0" smtClean="0">
                <a:ln/>
                <a:solidFill>
                  <a:schemeClr val="accent5">
                    <a:tint val="50000"/>
                    <a:satMod val="180000"/>
                  </a:schemeClr>
                </a:solidFill>
              </a:rPr>
              <a:t>Emotional Intelligence</a:t>
            </a:r>
            <a:endParaRPr lang="en-US" sz="3600" b="1" cap="none" spc="0" dirty="0">
              <a:ln/>
              <a:solidFill>
                <a:schemeClr val="accent5">
                  <a:tint val="50000"/>
                  <a:satMod val="180000"/>
                </a:schemeClr>
              </a:solidFill>
              <a:effectLst/>
            </a:endParaRPr>
          </a:p>
        </p:txBody>
      </p:sp>
      <p:cxnSp>
        <p:nvCxnSpPr>
          <p:cNvPr id="99" name="Straight Arrow Connector 98"/>
          <p:cNvCxnSpPr/>
          <p:nvPr/>
        </p:nvCxnSpPr>
        <p:spPr>
          <a:xfrm rot="5400000">
            <a:off x="5181600" y="3429000"/>
            <a:ext cx="1143000" cy="1143000"/>
          </a:xfrm>
          <a:prstGeom prst="straightConnector1">
            <a:avLst/>
          </a:prstGeom>
          <a:ln w="1905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rot="10800000" flipV="1">
            <a:off x="4191000" y="3429000"/>
            <a:ext cx="3048000" cy="1143000"/>
          </a:xfrm>
          <a:prstGeom prst="straightConnector1">
            <a:avLst/>
          </a:prstGeom>
          <a:ln w="1905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10800000">
            <a:off x="1905000" y="3429000"/>
            <a:ext cx="2971800" cy="1144588"/>
          </a:xfrm>
          <a:prstGeom prst="straightConnector1">
            <a:avLst/>
          </a:prstGeom>
          <a:ln w="1905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grpSp>
        <p:nvGrpSpPr>
          <p:cNvPr id="187" name="Group 186"/>
          <p:cNvGrpSpPr/>
          <p:nvPr/>
        </p:nvGrpSpPr>
        <p:grpSpPr>
          <a:xfrm>
            <a:off x="2819400" y="2286000"/>
            <a:ext cx="3505200" cy="381000"/>
            <a:chOff x="2819400" y="2286000"/>
            <a:chExt cx="3505200" cy="381000"/>
          </a:xfrm>
        </p:grpSpPr>
        <p:cxnSp>
          <p:nvCxnSpPr>
            <p:cNvPr id="180" name="Straight Connector 179"/>
            <p:cNvCxnSpPr/>
            <p:nvPr/>
          </p:nvCxnSpPr>
          <p:spPr>
            <a:xfrm>
              <a:off x="3200400" y="2286000"/>
              <a:ext cx="2667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p:nvPr/>
          </p:nvCxnSpPr>
          <p:spPr>
            <a:xfrm rot="5400000">
              <a:off x="2819400" y="2286000"/>
              <a:ext cx="381000" cy="381000"/>
            </a:xfrm>
            <a:prstGeom prst="straightConnector1">
              <a:avLst/>
            </a:prstGeom>
            <a:ln w="1905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p:nvPr/>
          </p:nvCxnSpPr>
          <p:spPr>
            <a:xfrm>
              <a:off x="5867400" y="2286000"/>
              <a:ext cx="457200" cy="381000"/>
            </a:xfrm>
            <a:prstGeom prst="straightConnector1">
              <a:avLst/>
            </a:prstGeom>
            <a:ln w="1905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grpSp>
      <p:sp>
        <p:nvSpPr>
          <p:cNvPr id="78" name="Slide Number Placeholder 77"/>
          <p:cNvSpPr>
            <a:spLocks noGrp="1"/>
          </p:cNvSpPr>
          <p:nvPr>
            <p:ph type="sldNum" sz="quarter" idx="12"/>
          </p:nvPr>
        </p:nvSpPr>
        <p:spPr/>
        <p:txBody>
          <a:bodyPr/>
          <a:lstStyle/>
          <a:p>
            <a:fld id="{62474C8E-4E50-4B45-AF80-8B5821F17B9F}" type="slidenum">
              <a:rPr lang="en-US" smtClean="0"/>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down)">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wipe(down)">
                                      <p:cBhvr>
                                        <p:cTn id="12" dur="500"/>
                                        <p:tgtEl>
                                          <p:spTgt spid="10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6"/>
                                        </p:tgtEl>
                                        <p:attrNameLst>
                                          <p:attrName>style.visibility</p:attrName>
                                        </p:attrNameLst>
                                      </p:cBhvr>
                                      <p:to>
                                        <p:strVal val="visible"/>
                                      </p:to>
                                    </p:set>
                                    <p:animEffect transition="in" filter="wipe(down)">
                                      <p:cBhvr>
                                        <p:cTn id="17" dur="500"/>
                                        <p:tgtEl>
                                          <p:spTgt spid="10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7"/>
                                        </p:tgtEl>
                                        <p:attrNameLst>
                                          <p:attrName>style.visibility</p:attrName>
                                        </p:attrNameLst>
                                      </p:cBhvr>
                                      <p:to>
                                        <p:strVal val="visible"/>
                                      </p:to>
                                    </p:set>
                                    <p:animEffect transition="in" filter="wipe(left)">
                                      <p:cBhvr>
                                        <p:cTn id="22"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9"/>
            <a:ext cx="8229600" cy="777081"/>
          </a:xfrm>
        </p:spPr>
        <p:txBody>
          <a:bodyPr>
            <a:normAutofit/>
          </a:bodyPr>
          <a:lstStyle/>
          <a:p>
            <a:r>
              <a:rPr lang="en-US" dirty="0" smtClean="0"/>
              <a:t>Apprenticeship Network</a:t>
            </a:r>
            <a:endParaRPr lang="en-US" dirty="0"/>
          </a:p>
        </p:txBody>
      </p:sp>
      <p:sp>
        <p:nvSpPr>
          <p:cNvPr id="81" name="Rectangle 80"/>
          <p:cNvSpPr/>
          <p:nvPr/>
        </p:nvSpPr>
        <p:spPr>
          <a:xfrm>
            <a:off x="3429000" y="5678269"/>
            <a:ext cx="2232919" cy="646331"/>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3600" b="1" dirty="0" smtClean="0">
                <a:ln/>
                <a:solidFill>
                  <a:schemeClr val="accent5">
                    <a:tint val="50000"/>
                    <a:satMod val="180000"/>
                  </a:schemeClr>
                </a:solidFill>
              </a:rPr>
              <a:t>Big Picture</a:t>
            </a:r>
            <a:endParaRPr lang="en-US" sz="3600" b="1" cap="none" spc="0" dirty="0">
              <a:ln/>
              <a:solidFill>
                <a:schemeClr val="accent5">
                  <a:tint val="50000"/>
                  <a:satMod val="180000"/>
                </a:schemeClr>
              </a:solidFill>
              <a:effectLst/>
            </a:endParaRPr>
          </a:p>
        </p:txBody>
      </p:sp>
      <p:pic>
        <p:nvPicPr>
          <p:cNvPr id="77" name="Content Placeholder 76" descr="3_Shadow org.jpg"/>
          <p:cNvPicPr>
            <a:picLocks noGrp="1" noChangeAspect="1"/>
          </p:cNvPicPr>
          <p:nvPr>
            <p:ph sz="half" idx="1"/>
          </p:nvPr>
        </p:nvPicPr>
        <p:blipFill>
          <a:blip r:embed="rId3"/>
          <a:stretch>
            <a:fillRect/>
          </a:stretch>
        </p:blipFill>
        <p:spPr>
          <a:xfrm>
            <a:off x="1600200" y="1905000"/>
            <a:ext cx="5486400" cy="3673674"/>
          </a:xfrm>
        </p:spPr>
      </p:pic>
      <p:sp>
        <p:nvSpPr>
          <p:cNvPr id="78" name="Rectangle 77"/>
          <p:cNvSpPr/>
          <p:nvPr/>
        </p:nvSpPr>
        <p:spPr>
          <a:xfrm>
            <a:off x="4038600" y="1219200"/>
            <a:ext cx="4207627" cy="646331"/>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3600" b="1" dirty="0" smtClean="0">
                <a:ln/>
                <a:solidFill>
                  <a:schemeClr val="accent5">
                    <a:tint val="50000"/>
                    <a:satMod val="180000"/>
                  </a:schemeClr>
                </a:solidFill>
              </a:rPr>
              <a:t>Dynamic Networking</a:t>
            </a:r>
            <a:endParaRPr lang="en-US" sz="3600" b="1" cap="none" spc="0" dirty="0">
              <a:ln/>
              <a:solidFill>
                <a:schemeClr val="accent5">
                  <a:tint val="50000"/>
                  <a:satMod val="180000"/>
                </a:schemeClr>
              </a:solidFill>
              <a:effectLst/>
            </a:endParaRPr>
          </a:p>
        </p:txBody>
      </p:sp>
      <p:sp>
        <p:nvSpPr>
          <p:cNvPr id="79" name="Rectangle 78"/>
          <p:cNvSpPr/>
          <p:nvPr/>
        </p:nvSpPr>
        <p:spPr>
          <a:xfrm>
            <a:off x="7124296" y="2057400"/>
            <a:ext cx="1486305" cy="646331"/>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3600" b="1" dirty="0" smtClean="0">
                <a:ln/>
                <a:solidFill>
                  <a:schemeClr val="accent5">
                    <a:tint val="50000"/>
                    <a:satMod val="180000"/>
                  </a:schemeClr>
                </a:solidFill>
              </a:rPr>
              <a:t>Simple</a:t>
            </a:r>
          </a:p>
        </p:txBody>
      </p:sp>
      <p:sp>
        <p:nvSpPr>
          <p:cNvPr id="8" name="Rectangle 7"/>
          <p:cNvSpPr/>
          <p:nvPr/>
        </p:nvSpPr>
        <p:spPr>
          <a:xfrm>
            <a:off x="533400" y="4419600"/>
            <a:ext cx="1655390" cy="646331"/>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3600" b="1" dirty="0" smtClean="0">
                <a:ln/>
                <a:solidFill>
                  <a:schemeClr val="accent5">
                    <a:tint val="50000"/>
                    <a:satMod val="180000"/>
                  </a:schemeClr>
                </a:solidFill>
              </a:rPr>
              <a:t>Flexible</a:t>
            </a:r>
          </a:p>
        </p:txBody>
      </p:sp>
      <p:sp>
        <p:nvSpPr>
          <p:cNvPr id="9" name="Rectangle 8"/>
          <p:cNvSpPr/>
          <p:nvPr/>
        </p:nvSpPr>
        <p:spPr>
          <a:xfrm>
            <a:off x="6858000" y="4724400"/>
            <a:ext cx="1826975" cy="646331"/>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3600" b="1" dirty="0" smtClean="0">
                <a:ln/>
                <a:solidFill>
                  <a:schemeClr val="accent5">
                    <a:tint val="50000"/>
                    <a:satMod val="180000"/>
                  </a:schemeClr>
                </a:solidFill>
              </a:rPr>
              <a:t>Effective</a:t>
            </a:r>
          </a:p>
        </p:txBody>
      </p:sp>
      <p:sp>
        <p:nvSpPr>
          <p:cNvPr id="10" name="Rectangle 9"/>
          <p:cNvSpPr/>
          <p:nvPr/>
        </p:nvSpPr>
        <p:spPr>
          <a:xfrm>
            <a:off x="422338" y="1676400"/>
            <a:ext cx="1254062" cy="646331"/>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3600" b="1" dirty="0" smtClean="0">
                <a:ln/>
                <a:solidFill>
                  <a:schemeClr val="accent5">
                    <a:tint val="50000"/>
                    <a:satMod val="180000"/>
                  </a:schemeClr>
                </a:solidFill>
              </a:rPr>
              <a:t>Value</a:t>
            </a:r>
            <a:endParaRPr lang="en-US" sz="3600" b="1" cap="none" spc="0" dirty="0">
              <a:ln/>
              <a:solidFill>
                <a:schemeClr val="accent5">
                  <a:tint val="50000"/>
                  <a:satMod val="180000"/>
                </a:schemeClr>
              </a:solidFill>
              <a:effectLst/>
            </a:endParaRPr>
          </a:p>
        </p:txBody>
      </p:sp>
      <p:sp>
        <p:nvSpPr>
          <p:cNvPr id="11" name="Slide Number Placeholder 10"/>
          <p:cNvSpPr>
            <a:spLocks noGrp="1"/>
          </p:cNvSpPr>
          <p:nvPr>
            <p:ph type="sldNum" sz="quarter" idx="12"/>
          </p:nvPr>
        </p:nvSpPr>
        <p:spPr/>
        <p:txBody>
          <a:bodyPr/>
          <a:lstStyle/>
          <a:p>
            <a:fld id="{62474C8E-4E50-4B45-AF80-8B5821F17B9F}" type="slidenum">
              <a:rPr lang="en-US" smtClean="0"/>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1000"/>
                                        <p:tgtEl>
                                          <p:spTgt spid="78"/>
                                        </p:tgtEl>
                                      </p:cBhvr>
                                    </p:animEffect>
                                    <p:anim calcmode="lin" valueType="num">
                                      <p:cBhvr>
                                        <p:cTn id="8" dur="1000" fill="hold"/>
                                        <p:tgtEl>
                                          <p:spTgt spid="78"/>
                                        </p:tgtEl>
                                        <p:attrNameLst>
                                          <p:attrName>ppt_x</p:attrName>
                                        </p:attrNameLst>
                                      </p:cBhvr>
                                      <p:tavLst>
                                        <p:tav tm="0">
                                          <p:val>
                                            <p:strVal val="#ppt_x"/>
                                          </p:val>
                                        </p:tav>
                                        <p:tav tm="100000">
                                          <p:val>
                                            <p:strVal val="#ppt_x"/>
                                          </p:val>
                                        </p:tav>
                                      </p:tavLst>
                                    </p:anim>
                                    <p:anim calcmode="lin" valueType="num">
                                      <p:cBhvr>
                                        <p:cTn id="9" dur="900" decel="100000" fill="hold"/>
                                        <p:tgtEl>
                                          <p:spTgt spid="7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fade">
                                      <p:cBhvr>
                                        <p:cTn id="15" dur="1000"/>
                                        <p:tgtEl>
                                          <p:spTgt spid="79"/>
                                        </p:tgtEl>
                                      </p:cBhvr>
                                    </p:animEffect>
                                    <p:anim calcmode="lin" valueType="num">
                                      <p:cBhvr>
                                        <p:cTn id="16" dur="1000" fill="hold"/>
                                        <p:tgtEl>
                                          <p:spTgt spid="79"/>
                                        </p:tgtEl>
                                        <p:attrNameLst>
                                          <p:attrName>ppt_x</p:attrName>
                                        </p:attrNameLst>
                                      </p:cBhvr>
                                      <p:tavLst>
                                        <p:tav tm="0">
                                          <p:val>
                                            <p:strVal val="#ppt_x"/>
                                          </p:val>
                                        </p:tav>
                                        <p:tav tm="100000">
                                          <p:val>
                                            <p:strVal val="#ppt_x"/>
                                          </p:val>
                                        </p:tav>
                                      </p:tavLst>
                                    </p:anim>
                                    <p:anim calcmode="lin" valueType="num">
                                      <p:cBhvr>
                                        <p:cTn id="17" dur="900" decel="100000" fill="hold"/>
                                        <p:tgtEl>
                                          <p:spTgt spid="7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900" decel="100000" fill="hold"/>
                                        <p:tgtEl>
                                          <p:spTgt spid="10"/>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900" decel="100000" fill="hold"/>
                                        <p:tgtEl>
                                          <p:spTgt spid="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900" decel="100000" fill="hold"/>
                                        <p:tgtEl>
                                          <p:spTgt spid="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9"/>
            <a:ext cx="8229600" cy="777081"/>
          </a:xfrm>
        </p:spPr>
        <p:txBody>
          <a:bodyPr>
            <a:normAutofit/>
          </a:bodyPr>
          <a:lstStyle/>
          <a:p>
            <a:r>
              <a:rPr lang="en-US" dirty="0" smtClean="0"/>
              <a:t>Corporate Structure</a:t>
            </a:r>
            <a:endParaRPr lang="en-US" dirty="0"/>
          </a:p>
        </p:txBody>
      </p:sp>
      <p:sp>
        <p:nvSpPr>
          <p:cNvPr id="6" name="Rectangle 5"/>
          <p:cNvSpPr/>
          <p:nvPr/>
        </p:nvSpPr>
        <p:spPr>
          <a:xfrm>
            <a:off x="2514600" y="990600"/>
            <a:ext cx="4495800" cy="50292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endParaRPr lang="en-US" sz="48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TextBox 3"/>
          <p:cNvSpPr txBox="1"/>
          <p:nvPr/>
        </p:nvSpPr>
        <p:spPr>
          <a:xfrm>
            <a:off x="4800600" y="2819400"/>
            <a:ext cx="990600" cy="369332"/>
          </a:xfrm>
          <a:prstGeom prst="rect">
            <a:avLst/>
          </a:prstGeom>
          <a:noFill/>
        </p:spPr>
        <p:txBody>
          <a:bodyPr wrap="square" rtlCol="0">
            <a:spAutoFit/>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System</a:t>
            </a:r>
          </a:p>
        </p:txBody>
      </p:sp>
      <p:sp>
        <p:nvSpPr>
          <p:cNvPr id="5" name="TextBox 4"/>
          <p:cNvSpPr txBox="1"/>
          <p:nvPr/>
        </p:nvSpPr>
        <p:spPr>
          <a:xfrm>
            <a:off x="2743200" y="2971800"/>
            <a:ext cx="1600200" cy="369332"/>
          </a:xfrm>
          <a:prstGeom prst="rect">
            <a:avLst/>
          </a:prstGeom>
          <a:noFill/>
        </p:spPr>
        <p:txBody>
          <a:bodyPr wrap="square" rtlCol="0">
            <a:spAutoFit/>
          </a:bodyPr>
          <a:lstStyle/>
          <a:p>
            <a:pPr algn="ct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Structure</a:t>
            </a:r>
          </a:p>
        </p:txBody>
      </p:sp>
      <p:sp>
        <p:nvSpPr>
          <p:cNvPr id="7" name="TextBox 6"/>
          <p:cNvSpPr txBox="1"/>
          <p:nvPr/>
        </p:nvSpPr>
        <p:spPr>
          <a:xfrm>
            <a:off x="5715000" y="3429000"/>
            <a:ext cx="914400" cy="369332"/>
          </a:xfrm>
          <a:prstGeom prst="rect">
            <a:avLst/>
          </a:prstGeom>
          <a:noFill/>
        </p:spPr>
        <p:txBody>
          <a:bodyPr wrap="square" rtlCol="0">
            <a:spAutoFit/>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Policy</a:t>
            </a:r>
            <a:endParaRPr lang="en-US" dirty="0"/>
          </a:p>
        </p:txBody>
      </p:sp>
      <p:sp>
        <p:nvSpPr>
          <p:cNvPr id="8" name="TextBox 7"/>
          <p:cNvSpPr txBox="1"/>
          <p:nvPr/>
        </p:nvSpPr>
        <p:spPr>
          <a:xfrm>
            <a:off x="3657600" y="3581400"/>
            <a:ext cx="1371600" cy="369332"/>
          </a:xfrm>
          <a:prstGeom prst="rect">
            <a:avLst/>
          </a:prstGeom>
          <a:noFill/>
        </p:spPr>
        <p:txBody>
          <a:bodyPr wrap="square" rtlCol="0">
            <a:spAutoFit/>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Procedure </a:t>
            </a:r>
          </a:p>
        </p:txBody>
      </p:sp>
      <p:sp>
        <p:nvSpPr>
          <p:cNvPr id="9" name="Slide Number Placeholder 8"/>
          <p:cNvSpPr>
            <a:spLocks noGrp="1"/>
          </p:cNvSpPr>
          <p:nvPr>
            <p:ph type="sldNum" sz="quarter" idx="12"/>
          </p:nvPr>
        </p:nvSpPr>
        <p:spPr/>
        <p:txBody>
          <a:bodyPr/>
          <a:lstStyle/>
          <a:p>
            <a:fld id="{62474C8E-4E50-4B45-AF80-8B5821F17B9F}"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9"/>
            <a:ext cx="8229600" cy="777081"/>
          </a:xfrm>
        </p:spPr>
        <p:txBody>
          <a:bodyPr>
            <a:normAutofit/>
          </a:bodyPr>
          <a:lstStyle/>
          <a:p>
            <a:r>
              <a:rPr lang="en-US" dirty="0" smtClean="0"/>
              <a:t>Rigid Corporate Structure</a:t>
            </a:r>
            <a:endParaRPr lang="en-US" dirty="0"/>
          </a:p>
        </p:txBody>
      </p:sp>
      <p:sp>
        <p:nvSpPr>
          <p:cNvPr id="4" name="Rectangle 3"/>
          <p:cNvSpPr/>
          <p:nvPr/>
        </p:nvSpPr>
        <p:spPr>
          <a:xfrm>
            <a:off x="1371600" y="5739825"/>
            <a:ext cx="6456127" cy="584775"/>
          </a:xfrm>
          <a:prstGeom prst="rect">
            <a:avLst/>
          </a:prstGeom>
          <a:noFill/>
        </p:spPr>
        <p:txBody>
          <a:bodyPr wrap="none" lIns="91440" tIns="45720" rIns="91440" bIns="45720">
            <a:spAutoFit/>
          </a:bodyPr>
          <a:lstStyle/>
          <a:p>
            <a:pPr algn="ctr"/>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Tremendous effort to stay connected</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Slide Number Placeholder 4"/>
          <p:cNvSpPr>
            <a:spLocks noGrp="1"/>
          </p:cNvSpPr>
          <p:nvPr>
            <p:ph type="sldNum" sz="quarter" idx="12"/>
          </p:nvPr>
        </p:nvSpPr>
        <p:spPr/>
        <p:txBody>
          <a:bodyPr/>
          <a:lstStyle/>
          <a:p>
            <a:fld id="{62474C8E-4E50-4B45-AF80-8B5821F17B9F}" type="slidenum">
              <a:rPr lang="en-US" smtClean="0"/>
              <a:pPr/>
              <a:t>24</a:t>
            </a:fld>
            <a:endParaRPr lang="en-US"/>
          </a:p>
        </p:txBody>
      </p:sp>
      <p:pic>
        <p:nvPicPr>
          <p:cNvPr id="7" name="Picture 6" descr="Down Wells.png"/>
          <p:cNvPicPr>
            <a:picLocks noChangeAspect="1"/>
          </p:cNvPicPr>
          <p:nvPr/>
        </p:nvPicPr>
        <p:blipFill>
          <a:blip r:embed="rId3"/>
          <a:stretch>
            <a:fillRect/>
          </a:stretch>
        </p:blipFill>
        <p:spPr>
          <a:xfrm>
            <a:off x="1371600" y="1905000"/>
            <a:ext cx="6176700" cy="307890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9"/>
            <a:ext cx="8229600" cy="777081"/>
          </a:xfrm>
        </p:spPr>
        <p:txBody>
          <a:bodyPr>
            <a:normAutofit/>
          </a:bodyPr>
          <a:lstStyle/>
          <a:p>
            <a:r>
              <a:rPr lang="en-US" dirty="0" smtClean="0"/>
              <a:t>Dynamic Corporate Structure</a:t>
            </a:r>
            <a:endParaRPr lang="en-US" dirty="0"/>
          </a:p>
        </p:txBody>
      </p:sp>
      <p:sp>
        <p:nvSpPr>
          <p:cNvPr id="5" name="Rectangle 4"/>
          <p:cNvSpPr/>
          <p:nvPr/>
        </p:nvSpPr>
        <p:spPr>
          <a:xfrm>
            <a:off x="1371600" y="5739825"/>
            <a:ext cx="7062254" cy="584775"/>
          </a:xfrm>
          <a:prstGeom prst="rect">
            <a:avLst/>
          </a:prstGeom>
          <a:noFill/>
        </p:spPr>
        <p:txBody>
          <a:bodyPr wrap="none" lIns="91440" tIns="45720" rIns="91440" bIns="45720">
            <a:spAutoFit/>
          </a:bodyPr>
          <a:lstStyle/>
          <a:p>
            <a:pPr algn="ctr"/>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Easy to stay connected to social network</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7" name="Rectangle 6"/>
          <p:cNvSpPr/>
          <p:nvPr/>
        </p:nvSpPr>
        <p:spPr>
          <a:xfrm>
            <a:off x="457200" y="1167825"/>
            <a:ext cx="8037970" cy="584775"/>
          </a:xfrm>
          <a:prstGeom prst="rect">
            <a:avLst/>
          </a:prstGeom>
          <a:noFill/>
        </p:spPr>
        <p:txBody>
          <a:bodyPr wrap="none" lIns="91440" tIns="45720" rIns="91440" bIns="45720">
            <a:spAutoFit/>
          </a:bodyPr>
          <a:lstStyle/>
          <a:p>
            <a:pPr algn="ctr"/>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Effective and practical </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organizational learning</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8" name="Slide Number Placeholder 7"/>
          <p:cNvSpPr>
            <a:spLocks noGrp="1"/>
          </p:cNvSpPr>
          <p:nvPr>
            <p:ph type="sldNum" sz="quarter" idx="12"/>
          </p:nvPr>
        </p:nvSpPr>
        <p:spPr/>
        <p:txBody>
          <a:bodyPr/>
          <a:lstStyle/>
          <a:p>
            <a:fld id="{62474C8E-4E50-4B45-AF80-8B5821F17B9F}" type="slidenum">
              <a:rPr lang="en-US" smtClean="0"/>
              <a:pPr/>
              <a:t>25</a:t>
            </a:fld>
            <a:endParaRPr lang="en-US"/>
          </a:p>
        </p:txBody>
      </p:sp>
      <p:pic>
        <p:nvPicPr>
          <p:cNvPr id="9" name="Picture 8" descr="Up Valleys.png"/>
          <p:cNvPicPr>
            <a:picLocks noChangeAspect="1"/>
          </p:cNvPicPr>
          <p:nvPr/>
        </p:nvPicPr>
        <p:blipFill>
          <a:blip r:embed="rId2"/>
          <a:stretch>
            <a:fillRect/>
          </a:stretch>
        </p:blipFill>
        <p:spPr>
          <a:xfrm>
            <a:off x="1295400" y="1981200"/>
            <a:ext cx="6229350" cy="341947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9"/>
            <a:ext cx="8229600" cy="777081"/>
          </a:xfrm>
        </p:spPr>
        <p:txBody>
          <a:bodyPr>
            <a:normAutofit/>
          </a:bodyPr>
          <a:lstStyle/>
          <a:p>
            <a:r>
              <a:rPr lang="en-US" dirty="0" smtClean="0"/>
              <a:t>Corporate Apprenticeship Process</a:t>
            </a:r>
            <a:endParaRPr lang="en-US" dirty="0"/>
          </a:p>
        </p:txBody>
      </p:sp>
      <p:sp>
        <p:nvSpPr>
          <p:cNvPr id="8" name="Rectangle 7"/>
          <p:cNvSpPr/>
          <p:nvPr/>
        </p:nvSpPr>
        <p:spPr>
          <a:xfrm>
            <a:off x="3505200" y="3124200"/>
            <a:ext cx="2090830" cy="584775"/>
          </a:xfrm>
          <a:prstGeom prst="rect">
            <a:avLst/>
          </a:prstGeom>
          <a:noFill/>
        </p:spPr>
        <p:txBody>
          <a:bodyPr wrap="none" lIns="91440" tIns="45720" rIns="91440" bIns="45720">
            <a:spAutoFit/>
          </a:bodyPr>
          <a:lstStyle/>
          <a:p>
            <a:pPr algn="ctr"/>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Questions?</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Slide Number Placeholder 3"/>
          <p:cNvSpPr>
            <a:spLocks noGrp="1"/>
          </p:cNvSpPr>
          <p:nvPr>
            <p:ph type="sldNum" sz="quarter" idx="12"/>
          </p:nvPr>
        </p:nvSpPr>
        <p:spPr/>
        <p:txBody>
          <a:bodyPr/>
          <a:lstStyle/>
          <a:p>
            <a:fld id="{62474C8E-4E50-4B45-AF80-8B5821F17B9F}" type="slidenum">
              <a:rPr lang="en-US" smtClean="0"/>
              <a:pPr/>
              <a:t>26</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sz="half" idx="1"/>
          </p:nvPr>
        </p:nvSpPr>
        <p:spPr>
          <a:xfrm>
            <a:off x="3200400" y="1828800"/>
            <a:ext cx="4343400" cy="4191000"/>
          </a:xfrm>
        </p:spPr>
        <p:txBody>
          <a:bodyPr>
            <a:normAutofit/>
          </a:bodyPr>
          <a:lstStyle/>
          <a:p>
            <a:pPr marL="514350" indent="-514350">
              <a:lnSpc>
                <a:spcPct val="150000"/>
              </a:lnSpc>
              <a:buFont typeface="+mj-lt"/>
              <a:buAutoNum type="arabicPeriod"/>
            </a:pPr>
            <a:r>
              <a:rPr lang="en-US" dirty="0" smtClean="0"/>
              <a:t>Relationships</a:t>
            </a:r>
          </a:p>
          <a:p>
            <a:pPr marL="514350" indent="-514350">
              <a:lnSpc>
                <a:spcPct val="150000"/>
              </a:lnSpc>
              <a:buFont typeface="+mj-lt"/>
              <a:buAutoNum type="arabicPeriod"/>
            </a:pPr>
            <a:r>
              <a:rPr lang="en-US" dirty="0" smtClean="0"/>
              <a:t>Development</a:t>
            </a:r>
          </a:p>
          <a:p>
            <a:pPr marL="514350" indent="-514350">
              <a:lnSpc>
                <a:spcPct val="150000"/>
              </a:lnSpc>
              <a:buFont typeface="+mj-lt"/>
              <a:buAutoNum type="arabicPeriod"/>
            </a:pPr>
            <a:r>
              <a:rPr lang="en-US" dirty="0" smtClean="0"/>
              <a:t>Engagement</a:t>
            </a:r>
          </a:p>
          <a:p>
            <a:pPr marL="514350" indent="-514350">
              <a:lnSpc>
                <a:spcPct val="150000"/>
              </a:lnSpc>
              <a:buFont typeface="+mj-lt"/>
              <a:buAutoNum type="arabicPeriod"/>
            </a:pPr>
            <a:r>
              <a:rPr lang="en-US" dirty="0" smtClean="0"/>
              <a:t>Apprenticeship</a:t>
            </a:r>
          </a:p>
          <a:p>
            <a:pPr marL="514350" indent="-514350">
              <a:lnSpc>
                <a:spcPct val="150000"/>
              </a:lnSpc>
              <a:buFont typeface="+mj-lt"/>
              <a:buAutoNum type="arabicPeriod"/>
            </a:pPr>
            <a:r>
              <a:rPr lang="en-US" dirty="0" smtClean="0"/>
              <a:t>Corporate Structure</a:t>
            </a:r>
            <a:endParaRPr lang="en-US" dirty="0" smtClean="0"/>
          </a:p>
          <a:p>
            <a:endParaRPr lang="en-US" dirty="0" smtClean="0"/>
          </a:p>
        </p:txBody>
      </p:sp>
      <p:sp>
        <p:nvSpPr>
          <p:cNvPr id="5" name="Slide Number Placeholder 4"/>
          <p:cNvSpPr>
            <a:spLocks noGrp="1"/>
          </p:cNvSpPr>
          <p:nvPr>
            <p:ph type="sldNum" sz="quarter" idx="12"/>
          </p:nvPr>
        </p:nvSpPr>
        <p:spPr/>
        <p:txBody>
          <a:bodyPr/>
          <a:lstStyle/>
          <a:p>
            <a:fld id="{62474C8E-4E50-4B45-AF80-8B5821F17B9F}"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Slide Number Placeholder 4"/>
          <p:cNvSpPr>
            <a:spLocks noGrp="1"/>
          </p:cNvSpPr>
          <p:nvPr>
            <p:ph type="sldNum" sz="quarter" idx="12"/>
          </p:nvPr>
        </p:nvSpPr>
        <p:spPr/>
        <p:txBody>
          <a:bodyPr/>
          <a:lstStyle/>
          <a:p>
            <a:fld id="{62474C8E-4E50-4B45-AF80-8B5821F17B9F}"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9"/>
            <a:ext cx="8229600" cy="1143000"/>
          </a:xfrm>
        </p:spPr>
        <p:txBody>
          <a:bodyPr/>
          <a:lstStyle/>
          <a:p>
            <a:r>
              <a:rPr lang="en-US" dirty="0" smtClean="0"/>
              <a:t>Molecular Bond and Relationship</a:t>
            </a:r>
            <a:endParaRPr lang="en-US" dirty="0"/>
          </a:p>
        </p:txBody>
      </p:sp>
      <p:pic>
        <p:nvPicPr>
          <p:cNvPr id="5" name="Content Placeholder 4" descr="1_Army.jpg"/>
          <p:cNvPicPr>
            <a:picLocks noGrp="1" noChangeAspect="1"/>
          </p:cNvPicPr>
          <p:nvPr>
            <p:ph sz="half" idx="1"/>
          </p:nvPr>
        </p:nvPicPr>
        <p:blipFill>
          <a:blip r:embed="rId3"/>
          <a:stretch>
            <a:fillRect/>
          </a:stretch>
        </p:blipFill>
        <p:spPr>
          <a:xfrm>
            <a:off x="902369" y="1981201"/>
            <a:ext cx="1764631" cy="1676400"/>
          </a:xfrm>
          <a:prstGeom prst="rect">
            <a:avLst/>
          </a:prstGeom>
          <a:ln>
            <a:noFill/>
          </a:ln>
          <a:effectLst>
            <a:outerShdw blurRad="190500" algn="tl" rotWithShape="0">
              <a:srgbClr val="000000">
                <a:alpha val="70000"/>
              </a:srgbClr>
            </a:outerShdw>
          </a:effectLst>
        </p:spPr>
      </p:pic>
      <p:pic>
        <p:nvPicPr>
          <p:cNvPr id="6" name="Content Placeholder 5" descr="1_grand-central-station-new-york.jpg"/>
          <p:cNvPicPr>
            <a:picLocks noGrp="1" noChangeAspect="1"/>
          </p:cNvPicPr>
          <p:nvPr>
            <p:ph sz="half" idx="2"/>
          </p:nvPr>
        </p:nvPicPr>
        <p:blipFill>
          <a:blip r:embed="rId4"/>
          <a:stretch>
            <a:fillRect/>
          </a:stretch>
        </p:blipFill>
        <p:spPr>
          <a:xfrm>
            <a:off x="6248400" y="2057400"/>
            <a:ext cx="1981200" cy="1367028"/>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1096528" y="1447800"/>
            <a:ext cx="1371600" cy="461665"/>
          </a:xfrm>
          <a:prstGeom prst="rect">
            <a:avLst/>
          </a:prstGeom>
          <a:noFill/>
        </p:spPr>
        <p:txBody>
          <a:bodyPr wrap="square" rtlCol="0">
            <a:spAutoFit/>
          </a:bodyPr>
          <a:lstStyle/>
          <a:p>
            <a:r>
              <a:rPr lang="en-US" sz="2400" dirty="0" smtClean="0"/>
              <a:t>Diamond</a:t>
            </a:r>
            <a:endParaRPr lang="en-US" sz="2400" dirty="0"/>
          </a:p>
        </p:txBody>
      </p:sp>
      <p:pic>
        <p:nvPicPr>
          <p:cNvPr id="9" name="Picture 8" descr="0_bucky-ball.jpg"/>
          <p:cNvPicPr>
            <a:picLocks noChangeAspect="1"/>
          </p:cNvPicPr>
          <p:nvPr/>
        </p:nvPicPr>
        <p:blipFill>
          <a:blip r:embed="rId5" cstate="print">
            <a:lum bright="20000" contrast="20000"/>
          </a:blip>
          <a:stretch>
            <a:fillRect/>
          </a:stretch>
        </p:blipFill>
        <p:spPr>
          <a:xfrm>
            <a:off x="771525" y="4685512"/>
            <a:ext cx="1971675" cy="1486688"/>
          </a:xfrm>
          <a:prstGeom prst="rect">
            <a:avLst/>
          </a:prstGeom>
          <a:ln>
            <a:noFill/>
          </a:ln>
          <a:effectLst>
            <a:outerShdw blurRad="190500" algn="tl" rotWithShape="0">
              <a:srgbClr val="000000">
                <a:alpha val="70000"/>
              </a:srgbClr>
            </a:outerShdw>
          </a:effectLst>
        </p:spPr>
      </p:pic>
      <p:sp>
        <p:nvSpPr>
          <p:cNvPr id="11" name="TextBox 10"/>
          <p:cNvSpPr txBox="1"/>
          <p:nvPr/>
        </p:nvSpPr>
        <p:spPr>
          <a:xfrm>
            <a:off x="6629400" y="1600200"/>
            <a:ext cx="1371600" cy="461665"/>
          </a:xfrm>
          <a:prstGeom prst="rect">
            <a:avLst/>
          </a:prstGeom>
          <a:noFill/>
        </p:spPr>
        <p:txBody>
          <a:bodyPr wrap="square" rtlCol="0">
            <a:spAutoFit/>
          </a:bodyPr>
          <a:lstStyle/>
          <a:p>
            <a:r>
              <a:rPr lang="en-US" sz="2400" dirty="0" smtClean="0"/>
              <a:t>Graphite</a:t>
            </a:r>
            <a:endParaRPr lang="en-US" sz="2400" dirty="0"/>
          </a:p>
        </p:txBody>
      </p:sp>
      <p:pic>
        <p:nvPicPr>
          <p:cNvPr id="18" name="Picture 17" descr="0_carbon atom3.jpg"/>
          <p:cNvPicPr>
            <a:picLocks noChangeAspect="1"/>
          </p:cNvPicPr>
          <p:nvPr/>
        </p:nvPicPr>
        <p:blipFill>
          <a:blip r:embed="rId6" cstate="print">
            <a:lum bright="20000" contrast="20000"/>
          </a:blip>
          <a:stretch>
            <a:fillRect/>
          </a:stretch>
        </p:blipFill>
        <p:spPr>
          <a:xfrm>
            <a:off x="6441141" y="4572000"/>
            <a:ext cx="1788459" cy="1600200"/>
          </a:xfrm>
          <a:prstGeom prst="rect">
            <a:avLst/>
          </a:prstGeom>
          <a:ln>
            <a:noFill/>
          </a:ln>
          <a:effectLst>
            <a:outerShdw blurRad="190500" algn="tl" rotWithShape="0">
              <a:srgbClr val="000000">
                <a:alpha val="70000"/>
              </a:srgbClr>
            </a:outerShdw>
          </a:effectLst>
        </p:spPr>
      </p:pic>
      <p:sp>
        <p:nvSpPr>
          <p:cNvPr id="19" name="TextBox 18"/>
          <p:cNvSpPr txBox="1"/>
          <p:nvPr/>
        </p:nvSpPr>
        <p:spPr>
          <a:xfrm>
            <a:off x="6974541" y="4114800"/>
            <a:ext cx="762000" cy="461665"/>
          </a:xfrm>
          <a:prstGeom prst="rect">
            <a:avLst/>
          </a:prstGeom>
          <a:noFill/>
        </p:spPr>
        <p:txBody>
          <a:bodyPr wrap="square" rtlCol="0">
            <a:spAutoFit/>
          </a:bodyPr>
          <a:lstStyle/>
          <a:p>
            <a:r>
              <a:rPr lang="en-US" sz="2400" dirty="0" smtClean="0"/>
              <a:t>Coal</a:t>
            </a:r>
            <a:endParaRPr lang="en-US" sz="2400" dirty="0"/>
          </a:p>
        </p:txBody>
      </p:sp>
      <p:sp>
        <p:nvSpPr>
          <p:cNvPr id="20" name="TextBox 19"/>
          <p:cNvSpPr txBox="1"/>
          <p:nvPr/>
        </p:nvSpPr>
        <p:spPr>
          <a:xfrm>
            <a:off x="1000125" y="4143702"/>
            <a:ext cx="1676400" cy="461665"/>
          </a:xfrm>
          <a:prstGeom prst="rect">
            <a:avLst/>
          </a:prstGeom>
          <a:noFill/>
        </p:spPr>
        <p:txBody>
          <a:bodyPr wrap="square" rtlCol="0">
            <a:spAutoFit/>
          </a:bodyPr>
          <a:lstStyle/>
          <a:p>
            <a:r>
              <a:rPr lang="en-US" sz="2400" dirty="0" smtClean="0"/>
              <a:t>Nanotubes</a:t>
            </a:r>
            <a:endParaRPr lang="en-US" sz="2400" dirty="0"/>
          </a:p>
        </p:txBody>
      </p:sp>
      <p:pic>
        <p:nvPicPr>
          <p:cNvPr id="12" name="Content Placeholder 4" descr="0_carbon atom.jpg"/>
          <p:cNvPicPr>
            <a:picLocks noChangeAspect="1"/>
          </p:cNvPicPr>
          <p:nvPr/>
        </p:nvPicPr>
        <p:blipFill>
          <a:blip r:embed="rId7"/>
          <a:stretch>
            <a:fillRect/>
          </a:stretch>
        </p:blipFill>
        <p:spPr>
          <a:xfrm>
            <a:off x="3886200" y="3276600"/>
            <a:ext cx="1447800" cy="1234190"/>
          </a:xfrm>
          <a:prstGeom prst="rect">
            <a:avLst/>
          </a:prstGeom>
          <a:ln>
            <a:noFill/>
          </a:ln>
          <a:effectLst>
            <a:outerShdw blurRad="190500" algn="tl" rotWithShape="0">
              <a:srgbClr val="000000">
                <a:alpha val="70000"/>
              </a:srgbClr>
            </a:outerShdw>
          </a:effectLst>
        </p:spPr>
      </p:pic>
      <p:sp>
        <p:nvSpPr>
          <p:cNvPr id="13" name="TextBox 12"/>
          <p:cNvSpPr txBox="1"/>
          <p:nvPr/>
        </p:nvSpPr>
        <p:spPr>
          <a:xfrm>
            <a:off x="3733800" y="2667000"/>
            <a:ext cx="1828800" cy="461665"/>
          </a:xfrm>
          <a:prstGeom prst="rect">
            <a:avLst/>
          </a:prstGeom>
          <a:noFill/>
        </p:spPr>
        <p:txBody>
          <a:bodyPr wrap="square" rtlCol="0">
            <a:spAutoFit/>
          </a:bodyPr>
          <a:lstStyle/>
          <a:p>
            <a:r>
              <a:rPr lang="en-US" sz="2400" dirty="0" smtClean="0"/>
              <a:t>Carbon Atom</a:t>
            </a:r>
            <a:endParaRPr lang="en-US" sz="2400" dirty="0"/>
          </a:p>
        </p:txBody>
      </p:sp>
      <p:sp>
        <p:nvSpPr>
          <p:cNvPr id="15" name="Slide Number Placeholder 14"/>
          <p:cNvSpPr>
            <a:spLocks noGrp="1"/>
          </p:cNvSpPr>
          <p:nvPr>
            <p:ph type="sldNum" sz="quarter" idx="12"/>
          </p:nvPr>
        </p:nvSpPr>
        <p:spPr/>
        <p:txBody>
          <a:bodyPr/>
          <a:lstStyle/>
          <a:p>
            <a:fld id="{62474C8E-4E50-4B45-AF80-8B5821F17B9F}"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9"/>
            <a:ext cx="3886200" cy="1143000"/>
          </a:xfrm>
        </p:spPr>
        <p:txBody>
          <a:bodyPr/>
          <a:lstStyle/>
          <a:p>
            <a:r>
              <a:rPr lang="en-US" dirty="0" smtClean="0"/>
              <a:t>Rigid</a:t>
            </a:r>
            <a:endParaRPr lang="en-US" dirty="0"/>
          </a:p>
        </p:txBody>
      </p:sp>
      <p:pic>
        <p:nvPicPr>
          <p:cNvPr id="5" name="Content Placeholder 4" descr="1_Army.jpg"/>
          <p:cNvPicPr>
            <a:picLocks noGrp="1" noChangeAspect="1"/>
          </p:cNvPicPr>
          <p:nvPr>
            <p:ph sz="half" idx="1"/>
          </p:nvPr>
        </p:nvPicPr>
        <p:blipFill>
          <a:blip r:embed="rId3"/>
          <a:stretch>
            <a:fillRect/>
          </a:stretch>
        </p:blipFill>
        <p:spPr>
          <a:xfrm>
            <a:off x="381000" y="2961502"/>
            <a:ext cx="4038600" cy="1863969"/>
          </a:xfrm>
          <a:prstGeom prst="rect">
            <a:avLst/>
          </a:prstGeom>
          <a:ln>
            <a:noFill/>
          </a:ln>
          <a:effectLst>
            <a:outerShdw blurRad="190500" algn="tl" rotWithShape="0">
              <a:srgbClr val="000000">
                <a:alpha val="70000"/>
              </a:srgbClr>
            </a:outerShdw>
          </a:effectLst>
        </p:spPr>
      </p:pic>
      <p:pic>
        <p:nvPicPr>
          <p:cNvPr id="6" name="Content Placeholder 5" descr="1_grand-central-station-new-york.jpg"/>
          <p:cNvPicPr>
            <a:picLocks noGrp="1" noChangeAspect="1"/>
          </p:cNvPicPr>
          <p:nvPr>
            <p:ph sz="half" idx="2"/>
          </p:nvPr>
        </p:nvPicPr>
        <p:blipFill>
          <a:blip r:embed="rId4"/>
          <a:srcRect l="1754" r="3509"/>
          <a:stretch>
            <a:fillRect/>
          </a:stretch>
        </p:blipFill>
        <p:spPr>
          <a:xfrm>
            <a:off x="4724400" y="2514600"/>
            <a:ext cx="4114800" cy="2773985"/>
          </a:xfrm>
          <a:prstGeom prst="rect">
            <a:avLst/>
          </a:prstGeom>
          <a:ln>
            <a:noFill/>
          </a:ln>
          <a:effectLst>
            <a:outerShdw blurRad="190500" algn="tl" rotWithShape="0">
              <a:srgbClr val="000000">
                <a:alpha val="70000"/>
              </a:srgbClr>
            </a:outerShdw>
          </a:effectLst>
        </p:spPr>
      </p:pic>
      <p:cxnSp>
        <p:nvCxnSpPr>
          <p:cNvPr id="8" name="Straight Connector 7"/>
          <p:cNvCxnSpPr/>
          <p:nvPr/>
        </p:nvCxnSpPr>
        <p:spPr>
          <a:xfrm rot="5400000">
            <a:off x="1142206" y="3429000"/>
            <a:ext cx="6858794" cy="794"/>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5029200" y="289719"/>
            <a:ext cx="38862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Flexible</a:t>
            </a:r>
          </a:p>
        </p:txBody>
      </p:sp>
      <p:sp>
        <p:nvSpPr>
          <p:cNvPr id="7" name="TextBox 6"/>
          <p:cNvSpPr txBox="1"/>
          <p:nvPr/>
        </p:nvSpPr>
        <p:spPr>
          <a:xfrm>
            <a:off x="1676400" y="5983069"/>
            <a:ext cx="1219200" cy="646331"/>
          </a:xfrm>
          <a:prstGeom prst="rect">
            <a:avLst/>
          </a:prstGeom>
          <a:noFill/>
        </p:spPr>
        <p:txBody>
          <a:bodyPr wrap="square" rtlCol="0">
            <a:spAutoFit/>
          </a:bodyPr>
          <a:lstStyle/>
          <a:p>
            <a:r>
              <a:rPr lang="en-US" sz="3600" dirty="0" smtClean="0"/>
              <a:t>From</a:t>
            </a:r>
            <a:endParaRPr lang="en-US" sz="3600" dirty="0"/>
          </a:p>
        </p:txBody>
      </p:sp>
      <p:sp>
        <p:nvSpPr>
          <p:cNvPr id="9" name="TextBox 8"/>
          <p:cNvSpPr txBox="1"/>
          <p:nvPr/>
        </p:nvSpPr>
        <p:spPr>
          <a:xfrm>
            <a:off x="6477000" y="5983069"/>
            <a:ext cx="685800" cy="646331"/>
          </a:xfrm>
          <a:prstGeom prst="rect">
            <a:avLst/>
          </a:prstGeom>
          <a:noFill/>
        </p:spPr>
        <p:txBody>
          <a:bodyPr wrap="square" rtlCol="0">
            <a:spAutoFit/>
          </a:bodyPr>
          <a:lstStyle/>
          <a:p>
            <a:r>
              <a:rPr lang="en-US" sz="3600" dirty="0" smtClean="0"/>
              <a:t>To</a:t>
            </a:r>
            <a:endParaRPr lang="en-US" sz="3600" dirty="0"/>
          </a:p>
        </p:txBody>
      </p:sp>
      <p:sp>
        <p:nvSpPr>
          <p:cNvPr id="11" name="Slide Number Placeholder 10"/>
          <p:cNvSpPr>
            <a:spLocks noGrp="1"/>
          </p:cNvSpPr>
          <p:nvPr>
            <p:ph type="sldNum" sz="quarter" idx="12"/>
          </p:nvPr>
        </p:nvSpPr>
        <p:spPr/>
        <p:txBody>
          <a:bodyPr/>
          <a:lstStyle/>
          <a:p>
            <a:fld id="{62474C8E-4E50-4B45-AF80-8B5821F17B9F}"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ppt_x</p:attrName>
                                        </p:attrNameLst>
                                      </p:cBhvr>
                                      <p:tavLst>
                                        <p:tav tm="0">
                                          <p:val>
                                            <p:strVal val="#ppt_x-.2"/>
                                          </p:val>
                                        </p:tav>
                                        <p:tav tm="100000">
                                          <p:val>
                                            <p:strVal val="#ppt_x"/>
                                          </p:val>
                                        </p:tav>
                                      </p:tavLst>
                                    </p:anim>
                                    <p:anim calcmode="lin" valueType="num">
                                      <p:cBhvr>
                                        <p:cTn id="1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ppt_x</p:attrName>
                                        </p:attrNameLst>
                                      </p:cBhvr>
                                      <p:tavLst>
                                        <p:tav tm="0">
                                          <p:val>
                                            <p:strVal val="#ppt_x-.2"/>
                                          </p:val>
                                        </p:tav>
                                        <p:tav tm="100000">
                                          <p:val>
                                            <p:strVal val="#ppt_x"/>
                                          </p:val>
                                        </p:tav>
                                      </p:tavLst>
                                    </p:anim>
                                    <p:anim calcmode="lin" valueType="num">
                                      <p:cBhvr>
                                        <p:cTn id="1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9"/>
            <a:ext cx="3886200" cy="1143000"/>
          </a:xfrm>
        </p:spPr>
        <p:txBody>
          <a:bodyPr>
            <a:normAutofit/>
          </a:bodyPr>
          <a:lstStyle/>
          <a:p>
            <a:r>
              <a:rPr lang="en-US" dirty="0" smtClean="0"/>
              <a:t>Official Org.</a:t>
            </a:r>
            <a:endParaRPr lang="en-US" dirty="0"/>
          </a:p>
        </p:txBody>
      </p:sp>
      <p:pic>
        <p:nvPicPr>
          <p:cNvPr id="5" name="Content Placeholder 4" descr="1_Army.jpg"/>
          <p:cNvPicPr>
            <a:picLocks noGrp="1" noChangeAspect="1"/>
          </p:cNvPicPr>
          <p:nvPr>
            <p:ph sz="half" idx="1"/>
          </p:nvPr>
        </p:nvPicPr>
        <p:blipFill>
          <a:blip r:embed="rId3" cstate="print"/>
          <a:stretch>
            <a:fillRect/>
          </a:stretch>
        </p:blipFill>
        <p:spPr>
          <a:xfrm>
            <a:off x="457200" y="2731332"/>
            <a:ext cx="3657600" cy="2450268"/>
          </a:xfrm>
          <a:prstGeom prst="rect">
            <a:avLst/>
          </a:prstGeom>
          <a:ln>
            <a:noFill/>
          </a:ln>
          <a:effectLst>
            <a:outerShdw blurRad="190500" algn="tl" rotWithShape="0">
              <a:srgbClr val="000000">
                <a:alpha val="70000"/>
              </a:srgbClr>
            </a:outerShdw>
          </a:effectLst>
        </p:spPr>
      </p:pic>
      <p:pic>
        <p:nvPicPr>
          <p:cNvPr id="6" name="Content Placeholder 5" descr="1_grand-central-station-new-york.jpg"/>
          <p:cNvPicPr>
            <a:picLocks noGrp="1" noChangeAspect="1"/>
          </p:cNvPicPr>
          <p:nvPr>
            <p:ph sz="half" idx="2"/>
          </p:nvPr>
        </p:nvPicPr>
        <p:blipFill>
          <a:blip r:embed="rId4" cstate="print"/>
          <a:stretch>
            <a:fillRect/>
          </a:stretch>
        </p:blipFill>
        <p:spPr>
          <a:xfrm>
            <a:off x="5002545" y="2514600"/>
            <a:ext cx="3684255" cy="2773985"/>
          </a:xfrm>
          <a:prstGeom prst="rect">
            <a:avLst/>
          </a:prstGeom>
          <a:ln>
            <a:noFill/>
          </a:ln>
          <a:effectLst>
            <a:outerShdw blurRad="190500" algn="tl" rotWithShape="0">
              <a:srgbClr val="000000">
                <a:alpha val="70000"/>
              </a:srgbClr>
            </a:outerShdw>
          </a:effectLst>
        </p:spPr>
      </p:pic>
      <p:cxnSp>
        <p:nvCxnSpPr>
          <p:cNvPr id="8" name="Straight Connector 7"/>
          <p:cNvCxnSpPr/>
          <p:nvPr/>
        </p:nvCxnSpPr>
        <p:spPr>
          <a:xfrm rot="5400000">
            <a:off x="1142206" y="3429000"/>
            <a:ext cx="6858794" cy="794"/>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5029200" y="289719"/>
            <a:ext cx="38862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Shadow</a:t>
            </a:r>
            <a:r>
              <a:rPr kumimoji="0" lang="en-US" sz="4400" b="0" i="0" u="none" strike="noStrike" kern="1200" cap="none" spc="0" normalizeH="0" noProof="0" dirty="0" smtClean="0">
                <a:ln>
                  <a:noFill/>
                </a:ln>
                <a:solidFill>
                  <a:schemeClr val="tx1"/>
                </a:solidFill>
                <a:effectLst/>
                <a:uLnTx/>
                <a:uFillTx/>
                <a:latin typeface="+mj-lt"/>
                <a:ea typeface="+mj-ea"/>
                <a:cs typeface="+mj-cs"/>
              </a:rPr>
              <a:t> Org.</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5" name="TextBox 14"/>
          <p:cNvSpPr txBox="1"/>
          <p:nvPr/>
        </p:nvSpPr>
        <p:spPr>
          <a:xfrm>
            <a:off x="1676400" y="5983069"/>
            <a:ext cx="1219200" cy="646331"/>
          </a:xfrm>
          <a:prstGeom prst="rect">
            <a:avLst/>
          </a:prstGeom>
          <a:noFill/>
        </p:spPr>
        <p:txBody>
          <a:bodyPr wrap="square" rtlCol="0">
            <a:spAutoFit/>
          </a:bodyPr>
          <a:lstStyle/>
          <a:p>
            <a:r>
              <a:rPr lang="en-US" sz="3600" dirty="0" smtClean="0"/>
              <a:t>From</a:t>
            </a:r>
            <a:endParaRPr lang="en-US" sz="3600" dirty="0"/>
          </a:p>
        </p:txBody>
      </p:sp>
      <p:sp>
        <p:nvSpPr>
          <p:cNvPr id="16" name="TextBox 15"/>
          <p:cNvSpPr txBox="1"/>
          <p:nvPr/>
        </p:nvSpPr>
        <p:spPr>
          <a:xfrm>
            <a:off x="6477000" y="5983069"/>
            <a:ext cx="685800" cy="646331"/>
          </a:xfrm>
          <a:prstGeom prst="rect">
            <a:avLst/>
          </a:prstGeom>
          <a:noFill/>
        </p:spPr>
        <p:txBody>
          <a:bodyPr wrap="square" rtlCol="0">
            <a:spAutoFit/>
          </a:bodyPr>
          <a:lstStyle/>
          <a:p>
            <a:r>
              <a:rPr lang="en-US" sz="3600" dirty="0" smtClean="0"/>
              <a:t>To</a:t>
            </a:r>
            <a:endParaRPr lang="en-US" sz="3600" dirty="0"/>
          </a:p>
        </p:txBody>
      </p:sp>
      <p:sp>
        <p:nvSpPr>
          <p:cNvPr id="9" name="Slide Number Placeholder 8"/>
          <p:cNvSpPr>
            <a:spLocks noGrp="1"/>
          </p:cNvSpPr>
          <p:nvPr>
            <p:ph type="sldNum" sz="quarter" idx="12"/>
          </p:nvPr>
        </p:nvSpPr>
        <p:spPr/>
        <p:txBody>
          <a:bodyPr/>
          <a:lstStyle/>
          <a:p>
            <a:fld id="{62474C8E-4E50-4B45-AF80-8B5821F17B9F}"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par>
                                <p:cTn id="10" presetID="29"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par>
                                <p:cTn id="15" presetID="29" presetClass="entr" presetSubtype="0" fill="hold" grpId="1"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1000" fill="hold"/>
                                        <p:tgtEl>
                                          <p:spTgt spid="16"/>
                                        </p:tgtEl>
                                        <p:attrNameLst>
                                          <p:attrName>ppt_x</p:attrName>
                                        </p:attrNameLst>
                                      </p:cBhvr>
                                      <p:tavLst>
                                        <p:tav tm="0">
                                          <p:val>
                                            <p:strVal val="#ppt_x-.2"/>
                                          </p:val>
                                        </p:tav>
                                        <p:tav tm="100000">
                                          <p:val>
                                            <p:strVal val="#ppt_x"/>
                                          </p:val>
                                        </p:tav>
                                      </p:tavLst>
                                    </p:anim>
                                    <p:anim calcmode="lin" valueType="num">
                                      <p:cBhvr>
                                        <p:cTn id="18"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9"/>
            <a:ext cx="3886200" cy="1143000"/>
          </a:xfrm>
        </p:spPr>
        <p:txBody>
          <a:bodyPr>
            <a:normAutofit fontScale="90000"/>
          </a:bodyPr>
          <a:lstStyle/>
          <a:p>
            <a:r>
              <a:rPr lang="en-US" dirty="0" smtClean="0"/>
              <a:t>Linear/</a:t>
            </a:r>
            <a:br>
              <a:rPr lang="en-US" dirty="0" smtClean="0"/>
            </a:br>
            <a:r>
              <a:rPr lang="en-US" dirty="0" smtClean="0"/>
              <a:t>Simple</a:t>
            </a:r>
            <a:endParaRPr lang="en-US" dirty="0"/>
          </a:p>
        </p:txBody>
      </p:sp>
      <p:pic>
        <p:nvPicPr>
          <p:cNvPr id="5" name="Content Placeholder 4" descr="1_Army.jpg"/>
          <p:cNvPicPr>
            <a:picLocks noGrp="1" noChangeAspect="1"/>
          </p:cNvPicPr>
          <p:nvPr>
            <p:ph sz="half" idx="1"/>
          </p:nvPr>
        </p:nvPicPr>
        <p:blipFill>
          <a:blip r:embed="rId3">
            <a:lum bright="20000" contrast="20000"/>
          </a:blip>
          <a:stretch>
            <a:fillRect/>
          </a:stretch>
        </p:blipFill>
        <p:spPr>
          <a:xfrm>
            <a:off x="609600" y="2438400"/>
            <a:ext cx="3406886" cy="3209287"/>
          </a:xfrm>
          <a:prstGeom prst="rect">
            <a:avLst/>
          </a:prstGeom>
          <a:ln>
            <a:noFill/>
          </a:ln>
          <a:effectLst>
            <a:outerShdw blurRad="190500" algn="tl" rotWithShape="0">
              <a:srgbClr val="000000">
                <a:alpha val="70000"/>
              </a:srgbClr>
            </a:outerShdw>
          </a:effectLst>
        </p:spPr>
      </p:pic>
      <p:pic>
        <p:nvPicPr>
          <p:cNvPr id="6" name="Content Placeholder 5" descr="1_grand-central-station-new-york.jpg"/>
          <p:cNvPicPr>
            <a:picLocks noGrp="1" noChangeAspect="1"/>
          </p:cNvPicPr>
          <p:nvPr>
            <p:ph sz="half" idx="2"/>
          </p:nvPr>
        </p:nvPicPr>
        <p:blipFill>
          <a:blip r:embed="rId4"/>
          <a:srcRect t="6122" b="22454"/>
          <a:stretch>
            <a:fillRect/>
          </a:stretch>
        </p:blipFill>
        <p:spPr>
          <a:xfrm>
            <a:off x="5181600" y="2438400"/>
            <a:ext cx="3429000" cy="3200400"/>
          </a:xfrm>
          <a:prstGeom prst="rect">
            <a:avLst/>
          </a:prstGeom>
          <a:ln>
            <a:noFill/>
          </a:ln>
          <a:effectLst>
            <a:outerShdw blurRad="190500" algn="tl" rotWithShape="0">
              <a:srgbClr val="000000">
                <a:alpha val="70000"/>
              </a:srgbClr>
            </a:outerShdw>
          </a:effectLst>
        </p:spPr>
      </p:pic>
      <p:cxnSp>
        <p:nvCxnSpPr>
          <p:cNvPr id="8" name="Straight Connector 7"/>
          <p:cNvCxnSpPr/>
          <p:nvPr/>
        </p:nvCxnSpPr>
        <p:spPr>
          <a:xfrm rot="5400000">
            <a:off x="1142206" y="3429000"/>
            <a:ext cx="6858794" cy="794"/>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5029200" y="289719"/>
            <a:ext cx="3886200" cy="1143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Non-Linear/</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Complex</a:t>
            </a:r>
          </a:p>
        </p:txBody>
      </p:sp>
      <p:sp>
        <p:nvSpPr>
          <p:cNvPr id="11" name="TextBox 10"/>
          <p:cNvSpPr txBox="1"/>
          <p:nvPr/>
        </p:nvSpPr>
        <p:spPr>
          <a:xfrm>
            <a:off x="1676400" y="5983069"/>
            <a:ext cx="1219200" cy="646331"/>
          </a:xfrm>
          <a:prstGeom prst="rect">
            <a:avLst/>
          </a:prstGeom>
          <a:noFill/>
        </p:spPr>
        <p:txBody>
          <a:bodyPr wrap="square" rtlCol="0">
            <a:spAutoFit/>
          </a:bodyPr>
          <a:lstStyle/>
          <a:p>
            <a:r>
              <a:rPr lang="en-US" sz="3600" dirty="0" smtClean="0"/>
              <a:t>From</a:t>
            </a:r>
            <a:endParaRPr lang="en-US" sz="3600" dirty="0"/>
          </a:p>
        </p:txBody>
      </p:sp>
      <p:sp>
        <p:nvSpPr>
          <p:cNvPr id="12" name="TextBox 11"/>
          <p:cNvSpPr txBox="1"/>
          <p:nvPr/>
        </p:nvSpPr>
        <p:spPr>
          <a:xfrm>
            <a:off x="6477000" y="5983069"/>
            <a:ext cx="685800" cy="646331"/>
          </a:xfrm>
          <a:prstGeom prst="rect">
            <a:avLst/>
          </a:prstGeom>
          <a:noFill/>
        </p:spPr>
        <p:txBody>
          <a:bodyPr wrap="square" rtlCol="0">
            <a:spAutoFit/>
          </a:bodyPr>
          <a:lstStyle/>
          <a:p>
            <a:r>
              <a:rPr lang="en-US" sz="3600" dirty="0" smtClean="0"/>
              <a:t>To</a:t>
            </a:r>
            <a:endParaRPr lang="en-US" sz="3600" dirty="0"/>
          </a:p>
        </p:txBody>
      </p:sp>
      <p:sp>
        <p:nvSpPr>
          <p:cNvPr id="9" name="Slide Number Placeholder 8"/>
          <p:cNvSpPr>
            <a:spLocks noGrp="1"/>
          </p:cNvSpPr>
          <p:nvPr>
            <p:ph type="sldNum" sz="quarter" idx="12"/>
          </p:nvPr>
        </p:nvSpPr>
        <p:spPr/>
        <p:txBody>
          <a:bodyPr/>
          <a:lstStyle/>
          <a:p>
            <a:fld id="{62474C8E-4E50-4B45-AF80-8B5821F17B9F}"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par>
                                <p:cTn id="10" presetID="29"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ppt_x</p:attrName>
                                        </p:attrNameLst>
                                      </p:cBhvr>
                                      <p:tavLst>
                                        <p:tav tm="0">
                                          <p:val>
                                            <p:strVal val="#ppt_x-.2"/>
                                          </p:val>
                                        </p:tav>
                                        <p:tav tm="100000">
                                          <p:val>
                                            <p:strVal val="#ppt_x"/>
                                          </p:val>
                                        </p:tav>
                                      </p:tavLst>
                                    </p:anim>
                                    <p:anim calcmode="lin" valueType="num">
                                      <p:cBhvr>
                                        <p:cTn id="1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Slide Number Placeholder 4"/>
          <p:cNvSpPr>
            <a:spLocks noGrp="1"/>
          </p:cNvSpPr>
          <p:nvPr>
            <p:ph type="sldNum" sz="quarter" idx="12"/>
          </p:nvPr>
        </p:nvSpPr>
        <p:spPr/>
        <p:txBody>
          <a:bodyPr/>
          <a:lstStyle/>
          <a:p>
            <a:fld id="{62474C8E-4E50-4B45-AF80-8B5821F17B9F}" type="slidenum">
              <a:rPr lang="en-US" smtClean="0"/>
              <a:pPr/>
              <a:t>9</a:t>
            </a:fld>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1248</TotalTime>
  <Words>806</Words>
  <Application>Microsoft Office PowerPoint</Application>
  <PresentationFormat>On-screen Show (4:3)</PresentationFormat>
  <Paragraphs>176</Paragraphs>
  <Slides>26</Slides>
  <Notes>18</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Corporate Apprenticeship</vt:lpstr>
      <vt:lpstr>New Career Development Process</vt:lpstr>
      <vt:lpstr>Overview</vt:lpstr>
      <vt:lpstr>Relationships</vt:lpstr>
      <vt:lpstr>Molecular Bond and Relationship</vt:lpstr>
      <vt:lpstr>Rigid</vt:lpstr>
      <vt:lpstr>Official Org.</vt:lpstr>
      <vt:lpstr>Linear/ Simple</vt:lpstr>
      <vt:lpstr>Development</vt:lpstr>
      <vt:lpstr>Linear Learning</vt:lpstr>
      <vt:lpstr>Explicit Knowledge</vt:lpstr>
      <vt:lpstr>Engagement</vt:lpstr>
      <vt:lpstr>Extrinsic Motivation</vt:lpstr>
      <vt:lpstr>Managed Career Path</vt:lpstr>
      <vt:lpstr>Programmed</vt:lpstr>
      <vt:lpstr>Engage the whole mind to</vt:lpstr>
      <vt:lpstr>Apprenticeship</vt:lpstr>
      <vt:lpstr>Apprenticeship Atmosphere</vt:lpstr>
      <vt:lpstr>Connect through work</vt:lpstr>
      <vt:lpstr>Grow Network</vt:lpstr>
      <vt:lpstr>Organizational Learning</vt:lpstr>
      <vt:lpstr>Apprenticeship Network</vt:lpstr>
      <vt:lpstr>Corporate Structure</vt:lpstr>
      <vt:lpstr>Rigid Corporate Structure</vt:lpstr>
      <vt:lpstr>Dynamic Corporate Structure</vt:lpstr>
      <vt:lpstr>Corporate Apprenticeship Process</vt:lpstr>
    </vt:vector>
  </TitlesOfParts>
  <Company>CaridianBCT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Apprenticeship</dc:title>
  <dc:creator>sferusb</dc:creator>
  <cp:lastModifiedBy>sferusb</cp:lastModifiedBy>
  <cp:revision>25</cp:revision>
  <dcterms:created xsi:type="dcterms:W3CDTF">2010-05-21T01:53:20Z</dcterms:created>
  <dcterms:modified xsi:type="dcterms:W3CDTF">2010-06-24T16:12:57Z</dcterms:modified>
</cp:coreProperties>
</file>