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ags/tag89.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slideLayouts/slideLayout20.xml" ContentType="application/vnd.openxmlformats-officedocument.presentationml.slideLayout+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notesSlides/notesSlide7.xml" ContentType="application/vnd.openxmlformats-officedocument.presentationml.notesSlide+xml"/>
  <Override PartName="/ppt/tags/tag70.xml" ContentType="application/vnd.openxmlformats-officedocument.presentationml.tags+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Layouts/slideLayout18.xml" ContentType="application/vnd.openxmlformats-officedocument.presentationml.slideLayout+xml"/>
  <Override PartName="/ppt/tags/tag79.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Default Extension="emf" ContentType="image/x-emf"/>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diagrams/layout2.xml" ContentType="application/vnd.openxmlformats-officedocument.drawingml.diagramLayout+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2" r:id="rId3"/>
  </p:sldMasterIdLst>
  <p:notesMasterIdLst>
    <p:notesMasterId r:id="rId18"/>
  </p:notesMasterIdLst>
  <p:sldIdLst>
    <p:sldId id="259" r:id="rId4"/>
    <p:sldId id="290" r:id="rId5"/>
    <p:sldId id="291" r:id="rId6"/>
    <p:sldId id="284" r:id="rId7"/>
    <p:sldId id="296" r:id="rId8"/>
    <p:sldId id="295" r:id="rId9"/>
    <p:sldId id="277" r:id="rId10"/>
    <p:sldId id="278" r:id="rId11"/>
    <p:sldId id="271" r:id="rId12"/>
    <p:sldId id="297" r:id="rId13"/>
    <p:sldId id="298" r:id="rId14"/>
    <p:sldId id="281" r:id="rId15"/>
    <p:sldId id="280" r:id="rId16"/>
    <p:sldId id="28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07" autoAdjust="0"/>
  </p:normalViewPr>
  <p:slideViewPr>
    <p:cSldViewPr>
      <p:cViewPr varScale="1">
        <p:scale>
          <a:sx n="46" d="100"/>
          <a:sy n="46" d="100"/>
        </p:scale>
        <p:origin x="-19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CC0CC-6DF2-4942-A7D4-33243069EB3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4061E4B-FCD9-44AF-8E13-5D18C267195D}">
      <dgm:prSet phldrT="[Text]" custT="1"/>
      <dgm:spPr/>
      <dgm:t>
        <a:bodyPr/>
        <a:lstStyle/>
        <a:p>
          <a:pPr algn="ctr"/>
          <a:r>
            <a:rPr lang="en-US" sz="1000" b="1" dirty="0" smtClean="0">
              <a:latin typeface="Corbel" pitchFamily="34" charset="0"/>
            </a:rPr>
            <a:t>Price</a:t>
          </a:r>
        </a:p>
        <a:p>
          <a:pPr algn="ctr"/>
          <a:r>
            <a:rPr lang="en-US" sz="1000" b="1" dirty="0" smtClean="0">
              <a:latin typeface="Corbel" pitchFamily="34" charset="0"/>
            </a:rPr>
            <a:t>638</a:t>
          </a:r>
        </a:p>
        <a:p>
          <a:pPr algn="ctr"/>
          <a:r>
            <a:rPr lang="en-US" sz="1000" b="1" dirty="0" smtClean="0">
              <a:latin typeface="Corbel" pitchFamily="34" charset="0"/>
            </a:rPr>
            <a:t>Mentions  </a:t>
          </a:r>
        </a:p>
      </dgm:t>
    </dgm:pt>
    <dgm:pt modelId="{BFC1C703-1299-4D0F-A0AC-5E85A690CAA6}" type="parTrans" cxnId="{B51ECFB5-F511-49B2-9062-F8EF6C046B7E}">
      <dgm:prSet/>
      <dgm:spPr/>
      <dgm:t>
        <a:bodyPr/>
        <a:lstStyle/>
        <a:p>
          <a:endParaRPr lang="en-US" sz="900"/>
        </a:p>
      </dgm:t>
    </dgm:pt>
    <dgm:pt modelId="{EC79525D-63B6-4C6A-BE2E-67BF81A7A9FC}" type="sibTrans" cxnId="{B51ECFB5-F511-49B2-9062-F8EF6C046B7E}">
      <dgm:prSet/>
      <dgm:spPr/>
      <dgm:t>
        <a:bodyPr/>
        <a:lstStyle/>
        <a:p>
          <a:endParaRPr lang="en-US" sz="900"/>
        </a:p>
      </dgm:t>
    </dgm:pt>
    <dgm:pt modelId="{4AB4B877-AEB6-442E-8B1C-BC909669AD12}">
      <dgm:prSet phldrT="[Text]" custT="1"/>
      <dgm:spPr/>
      <dgm:t>
        <a:bodyPr/>
        <a:lstStyle/>
        <a:p>
          <a:endParaRPr lang="en-US" sz="1000" dirty="0">
            <a:latin typeface="Corbel" pitchFamily="34" charset="0"/>
          </a:endParaRPr>
        </a:p>
      </dgm:t>
    </dgm:pt>
    <dgm:pt modelId="{D8FD830D-22B8-46C9-A6D7-33332EFCD8C2}" type="parTrans" cxnId="{B9FA0ABB-7ABD-4479-ADC3-A52269D0CE57}">
      <dgm:prSet/>
      <dgm:spPr/>
      <dgm:t>
        <a:bodyPr/>
        <a:lstStyle/>
        <a:p>
          <a:endParaRPr lang="en-US" sz="900"/>
        </a:p>
      </dgm:t>
    </dgm:pt>
    <dgm:pt modelId="{26E66F7B-C7E1-4599-BF69-2E1C6D416A22}" type="sibTrans" cxnId="{B9FA0ABB-7ABD-4479-ADC3-A52269D0CE57}">
      <dgm:prSet/>
      <dgm:spPr/>
      <dgm:t>
        <a:bodyPr/>
        <a:lstStyle/>
        <a:p>
          <a:endParaRPr lang="en-US" sz="900"/>
        </a:p>
      </dgm:t>
    </dgm:pt>
    <dgm:pt modelId="{61A2236A-A442-491F-AA11-AC2EB7F84363}">
      <dgm:prSet phldrT="[Text]" custT="1"/>
      <dgm:spPr/>
      <dgm:t>
        <a:bodyPr/>
        <a:lstStyle/>
        <a:p>
          <a:r>
            <a:rPr lang="en-US" sz="1000" b="1" dirty="0" smtClean="0">
              <a:latin typeface="Corbel" pitchFamily="34" charset="0"/>
            </a:rPr>
            <a:t>Returns</a:t>
          </a:r>
        </a:p>
        <a:p>
          <a:r>
            <a:rPr lang="en-US" sz="1000" b="1" dirty="0" smtClean="0">
              <a:latin typeface="Corbel" pitchFamily="34" charset="0"/>
            </a:rPr>
            <a:t>266</a:t>
          </a:r>
        </a:p>
        <a:p>
          <a:r>
            <a:rPr lang="en-US" sz="1000" b="1" dirty="0" smtClean="0">
              <a:latin typeface="Corbel" pitchFamily="34" charset="0"/>
            </a:rPr>
            <a:t>Mentions </a:t>
          </a:r>
          <a:endParaRPr lang="en-US" sz="1000" b="1" dirty="0">
            <a:latin typeface="Corbel" pitchFamily="34" charset="0"/>
          </a:endParaRPr>
        </a:p>
      </dgm:t>
    </dgm:pt>
    <dgm:pt modelId="{648D5558-1FCF-48F9-87E1-48DB70B1A750}" type="parTrans" cxnId="{39FB65DD-B526-4AD4-8881-BC91B5F59AB0}">
      <dgm:prSet/>
      <dgm:spPr/>
      <dgm:t>
        <a:bodyPr/>
        <a:lstStyle/>
        <a:p>
          <a:endParaRPr lang="en-US" sz="900"/>
        </a:p>
      </dgm:t>
    </dgm:pt>
    <dgm:pt modelId="{F849DB99-999B-4555-8463-831F08FBF22D}" type="sibTrans" cxnId="{39FB65DD-B526-4AD4-8881-BC91B5F59AB0}">
      <dgm:prSet/>
      <dgm:spPr/>
      <dgm:t>
        <a:bodyPr/>
        <a:lstStyle/>
        <a:p>
          <a:endParaRPr lang="en-US" sz="900"/>
        </a:p>
      </dgm:t>
    </dgm:pt>
    <dgm:pt modelId="{742A38C3-6B40-43F5-86EA-EF61D00278AB}">
      <dgm:prSet phldrT="[Text]" custT="1"/>
      <dgm:spPr/>
      <dgm:t>
        <a:bodyPr/>
        <a:lstStyle/>
        <a:p>
          <a:r>
            <a:rPr lang="en-US" sz="1000" dirty="0" smtClean="0">
              <a:latin typeface="Corbel" pitchFamily="34" charset="0"/>
            </a:rPr>
            <a:t>“Customer thought the 14 day return policy on laptops is to short. She likes that we took away the restocking fee but wished the return policy was longer.”  Store 170</a:t>
          </a:r>
          <a:endParaRPr lang="en-US" sz="1000" dirty="0">
            <a:latin typeface="Corbel" pitchFamily="34" charset="0"/>
          </a:endParaRPr>
        </a:p>
      </dgm:t>
    </dgm:pt>
    <dgm:pt modelId="{3E8ACC5F-7519-47A8-ADE0-47B2341F6E5F}" type="parTrans" cxnId="{BAA020AA-9BED-4EE3-BE22-1C187740F278}">
      <dgm:prSet/>
      <dgm:spPr/>
      <dgm:t>
        <a:bodyPr/>
        <a:lstStyle/>
        <a:p>
          <a:endParaRPr lang="en-US" sz="900"/>
        </a:p>
      </dgm:t>
    </dgm:pt>
    <dgm:pt modelId="{BEE5B704-D144-441E-9766-66218EA53E3E}" type="sibTrans" cxnId="{BAA020AA-9BED-4EE3-BE22-1C187740F278}">
      <dgm:prSet/>
      <dgm:spPr/>
      <dgm:t>
        <a:bodyPr/>
        <a:lstStyle/>
        <a:p>
          <a:endParaRPr lang="en-US" sz="900"/>
        </a:p>
      </dgm:t>
    </dgm:pt>
    <dgm:pt modelId="{C1B54B31-E265-477B-AA07-C1A83FB69040}">
      <dgm:prSet phldrT="[Text]" custT="1"/>
      <dgm:spPr/>
      <dgm:t>
        <a:bodyPr/>
        <a:lstStyle/>
        <a:p>
          <a:r>
            <a:rPr lang="en-US" sz="1000" b="1" dirty="0" smtClean="0">
              <a:latin typeface="Corbel" pitchFamily="34" charset="0"/>
            </a:rPr>
            <a:t>Computing Accessories</a:t>
          </a:r>
        </a:p>
        <a:p>
          <a:r>
            <a:rPr lang="en-US" sz="1000" b="1" dirty="0" smtClean="0">
              <a:latin typeface="Corbel" pitchFamily="34" charset="0"/>
            </a:rPr>
            <a:t>484 </a:t>
          </a:r>
        </a:p>
        <a:p>
          <a:r>
            <a:rPr lang="en-US" sz="1000" b="1" dirty="0" smtClean="0">
              <a:latin typeface="Corbel" pitchFamily="34" charset="0"/>
            </a:rPr>
            <a:t>Mentions  </a:t>
          </a:r>
          <a:endParaRPr lang="en-US" sz="1000" b="1" dirty="0">
            <a:latin typeface="Corbel" pitchFamily="34" charset="0"/>
          </a:endParaRPr>
        </a:p>
      </dgm:t>
    </dgm:pt>
    <dgm:pt modelId="{4AF45629-4B4D-43B6-B093-8C15E6AB6DF1}" type="parTrans" cxnId="{04E55EB6-5A06-43DA-9C5C-7AEF4409B2A5}">
      <dgm:prSet/>
      <dgm:spPr/>
      <dgm:t>
        <a:bodyPr/>
        <a:lstStyle/>
        <a:p>
          <a:endParaRPr lang="en-US" sz="900"/>
        </a:p>
      </dgm:t>
    </dgm:pt>
    <dgm:pt modelId="{82E79B5F-746C-4D28-B3A0-90B0EFA79C1E}" type="sibTrans" cxnId="{04E55EB6-5A06-43DA-9C5C-7AEF4409B2A5}">
      <dgm:prSet/>
      <dgm:spPr/>
      <dgm:t>
        <a:bodyPr/>
        <a:lstStyle/>
        <a:p>
          <a:endParaRPr lang="en-US" sz="900"/>
        </a:p>
      </dgm:t>
    </dgm:pt>
    <dgm:pt modelId="{1364C2B8-5309-42A7-902E-E9029A5B0510}">
      <dgm:prSet phldrT="[Text]" custT="1"/>
      <dgm:spPr/>
      <dgm:t>
        <a:bodyPr/>
        <a:lstStyle/>
        <a:p>
          <a:r>
            <a:rPr lang="en-US" sz="1000" dirty="0" smtClean="0">
              <a:latin typeface="Corbel" pitchFamily="34" charset="0"/>
            </a:rPr>
            <a:t>“We did not have the DDR3 RAM the customer wanted. He said we should keep more of it in stock. It is a common RAM in most computers made today. I offered to look it up for him on BBY.com but he wanted it now.”  Store 853</a:t>
          </a:r>
          <a:endParaRPr lang="en-US" sz="1000" dirty="0">
            <a:latin typeface="Corbel" pitchFamily="34" charset="0"/>
          </a:endParaRPr>
        </a:p>
      </dgm:t>
    </dgm:pt>
    <dgm:pt modelId="{38C57294-F622-475E-A518-24FB29D76045}" type="parTrans" cxnId="{20411AFF-1901-4B7D-B0AA-D3EB04BB7326}">
      <dgm:prSet/>
      <dgm:spPr/>
      <dgm:t>
        <a:bodyPr/>
        <a:lstStyle/>
        <a:p>
          <a:endParaRPr lang="en-US" sz="900"/>
        </a:p>
      </dgm:t>
    </dgm:pt>
    <dgm:pt modelId="{8A7B3D23-FE84-40F4-A74C-1F72BE137662}" type="sibTrans" cxnId="{20411AFF-1901-4B7D-B0AA-D3EB04BB7326}">
      <dgm:prSet/>
      <dgm:spPr/>
      <dgm:t>
        <a:bodyPr/>
        <a:lstStyle/>
        <a:p>
          <a:endParaRPr lang="en-US" sz="900"/>
        </a:p>
      </dgm:t>
    </dgm:pt>
    <dgm:pt modelId="{06841DF3-17AF-46F3-89D0-5E8E601651F7}">
      <dgm:prSet phldrT="[Text]" custT="1"/>
      <dgm:spPr/>
      <dgm:t>
        <a:bodyPr/>
        <a:lstStyle/>
        <a:p>
          <a:r>
            <a:rPr lang="en-US" sz="1000" b="1" dirty="0" smtClean="0">
              <a:latin typeface="Corbel" pitchFamily="34" charset="0"/>
            </a:rPr>
            <a:t> Displays/Demos</a:t>
          </a:r>
        </a:p>
        <a:p>
          <a:r>
            <a:rPr lang="en-US" sz="1000" b="1" dirty="0" smtClean="0">
              <a:latin typeface="Corbel" pitchFamily="34" charset="0"/>
            </a:rPr>
            <a:t>228</a:t>
          </a:r>
        </a:p>
        <a:p>
          <a:r>
            <a:rPr lang="en-US" sz="1000" b="1" dirty="0" smtClean="0">
              <a:latin typeface="Corbel" pitchFamily="34" charset="0"/>
            </a:rPr>
            <a:t>Mentions  </a:t>
          </a:r>
          <a:endParaRPr lang="en-US" sz="1000" b="1" dirty="0">
            <a:latin typeface="Corbel" pitchFamily="34" charset="0"/>
          </a:endParaRPr>
        </a:p>
      </dgm:t>
    </dgm:pt>
    <dgm:pt modelId="{112E8380-104C-493D-B459-9F67FBA15575}" type="parTrans" cxnId="{7FBAEDA6-41F0-401A-8DB4-96C5871F94D6}">
      <dgm:prSet/>
      <dgm:spPr/>
      <dgm:t>
        <a:bodyPr/>
        <a:lstStyle/>
        <a:p>
          <a:endParaRPr lang="en-US" sz="900"/>
        </a:p>
      </dgm:t>
    </dgm:pt>
    <dgm:pt modelId="{433B2E4F-C24C-4FF0-BF3B-6A997D7C0AE8}" type="sibTrans" cxnId="{7FBAEDA6-41F0-401A-8DB4-96C5871F94D6}">
      <dgm:prSet/>
      <dgm:spPr/>
      <dgm:t>
        <a:bodyPr/>
        <a:lstStyle/>
        <a:p>
          <a:endParaRPr lang="en-US" sz="900"/>
        </a:p>
      </dgm:t>
    </dgm:pt>
    <dgm:pt modelId="{DC57B739-CD11-47AF-B81B-32AF0F7BD52D}">
      <dgm:prSet phldrT="[Text]" custT="1"/>
      <dgm:spPr/>
      <dgm:t>
        <a:bodyPr/>
        <a:lstStyle/>
        <a:p>
          <a:endParaRPr lang="en-US" sz="1000" dirty="0">
            <a:latin typeface="Corbel" pitchFamily="34" charset="0"/>
          </a:endParaRPr>
        </a:p>
      </dgm:t>
    </dgm:pt>
    <dgm:pt modelId="{50B323C8-884F-4B1F-84DE-A04C6C2339DD}" type="parTrans" cxnId="{6DD4499B-7B15-46FC-8B55-0D2A9EB15B91}">
      <dgm:prSet/>
      <dgm:spPr/>
      <dgm:t>
        <a:bodyPr/>
        <a:lstStyle/>
        <a:p>
          <a:endParaRPr lang="en-US" sz="900"/>
        </a:p>
      </dgm:t>
    </dgm:pt>
    <dgm:pt modelId="{E9D89F6D-63E0-49B2-BF1D-FA95EDDE40EA}" type="sibTrans" cxnId="{6DD4499B-7B15-46FC-8B55-0D2A9EB15B91}">
      <dgm:prSet/>
      <dgm:spPr/>
      <dgm:t>
        <a:bodyPr/>
        <a:lstStyle/>
        <a:p>
          <a:endParaRPr lang="en-US" sz="900"/>
        </a:p>
      </dgm:t>
    </dgm:pt>
    <dgm:pt modelId="{3AE8C3DC-3483-43D4-9F4F-26E0186B78BC}">
      <dgm:prSet phldrT="[Text]" custT="1"/>
      <dgm:spPr/>
      <dgm:t>
        <a:bodyPr/>
        <a:lstStyle/>
        <a:p>
          <a:r>
            <a:rPr lang="en-US" sz="1000" b="1" dirty="0" smtClean="0">
              <a:latin typeface="Corbel" pitchFamily="34" charset="0"/>
            </a:rPr>
            <a:t>Entertainment Gaming</a:t>
          </a:r>
        </a:p>
        <a:p>
          <a:r>
            <a:rPr lang="en-US" sz="1000" b="1" dirty="0" smtClean="0">
              <a:latin typeface="Corbel" pitchFamily="34" charset="0"/>
            </a:rPr>
            <a:t>274 Mentions </a:t>
          </a:r>
          <a:endParaRPr lang="en-US" sz="1000" b="1" dirty="0">
            <a:latin typeface="Corbel" pitchFamily="34" charset="0"/>
          </a:endParaRPr>
        </a:p>
      </dgm:t>
    </dgm:pt>
    <dgm:pt modelId="{9FC703C3-D88D-4BDE-BD0F-79A0E0067F65}" type="parTrans" cxnId="{BB34AEA7-3FB9-4BE3-8D1A-2E46EA0DB315}">
      <dgm:prSet/>
      <dgm:spPr/>
      <dgm:t>
        <a:bodyPr/>
        <a:lstStyle/>
        <a:p>
          <a:endParaRPr lang="en-US" sz="900"/>
        </a:p>
      </dgm:t>
    </dgm:pt>
    <dgm:pt modelId="{E811DB3C-1DC4-48E4-8C5C-FAB19A3242DA}" type="sibTrans" cxnId="{BB34AEA7-3FB9-4BE3-8D1A-2E46EA0DB315}">
      <dgm:prSet/>
      <dgm:spPr/>
      <dgm:t>
        <a:bodyPr/>
        <a:lstStyle/>
        <a:p>
          <a:endParaRPr lang="en-US" sz="900"/>
        </a:p>
      </dgm:t>
    </dgm:pt>
    <dgm:pt modelId="{383D2716-50A4-4893-921B-F24C50D9011A}">
      <dgm:prSet phldrT="[Text]" custT="1"/>
      <dgm:spPr/>
      <dgm:t>
        <a:bodyPr/>
        <a:lstStyle/>
        <a:p>
          <a:r>
            <a:rPr lang="en-US" sz="1000" dirty="0" smtClean="0">
              <a:latin typeface="Corbel" pitchFamily="34" charset="0"/>
            </a:rPr>
            <a:t>“Customers are wishing to put more money down on their pre orders. They wish to pay it off slowly or all at once. This would make it a lot easier to sell our pre orders to customers and give us an edge in gaming.”  Store 165</a:t>
          </a:r>
          <a:endParaRPr lang="en-US" sz="1000" dirty="0">
            <a:latin typeface="Corbel" pitchFamily="34" charset="0"/>
          </a:endParaRPr>
        </a:p>
      </dgm:t>
    </dgm:pt>
    <dgm:pt modelId="{F268D16B-DC96-4FB4-BE54-9F6011957ED8}" type="parTrans" cxnId="{F59AAC22-6071-483D-B5D3-DCB4DC937452}">
      <dgm:prSet/>
      <dgm:spPr/>
      <dgm:t>
        <a:bodyPr/>
        <a:lstStyle/>
        <a:p>
          <a:endParaRPr lang="en-US" sz="900"/>
        </a:p>
      </dgm:t>
    </dgm:pt>
    <dgm:pt modelId="{C526EBAF-12EB-41A2-AA65-434FA4CC9B94}" type="sibTrans" cxnId="{F59AAC22-6071-483D-B5D3-DCB4DC937452}">
      <dgm:prSet/>
      <dgm:spPr/>
      <dgm:t>
        <a:bodyPr/>
        <a:lstStyle/>
        <a:p>
          <a:endParaRPr lang="en-US" sz="900"/>
        </a:p>
      </dgm:t>
    </dgm:pt>
    <dgm:pt modelId="{20FAB8E5-3FB5-4B27-9C41-6ED6457D4842}">
      <dgm:prSet custT="1"/>
      <dgm:spPr/>
      <dgm:t>
        <a:bodyPr/>
        <a:lstStyle/>
        <a:p>
          <a:r>
            <a:rPr lang="en-US" sz="1000" dirty="0" smtClean="0">
              <a:latin typeface="Corbel" pitchFamily="34" charset="0"/>
            </a:rPr>
            <a:t>“I had a older woman who had no knowledge of computers or what she needed. She had the weekly ad with her and wanted to see a desktop bundle. She was very excited that it was simple to pick out a desktop, monitor and printer all at a low price.”  Store 227</a:t>
          </a:r>
          <a:endParaRPr lang="en-US" sz="1000" dirty="0">
            <a:latin typeface="Corbel" pitchFamily="34" charset="0"/>
          </a:endParaRPr>
        </a:p>
      </dgm:t>
    </dgm:pt>
    <dgm:pt modelId="{F4C37CA3-8788-4A11-A9FB-9FDB42DFE6BC}" type="parTrans" cxnId="{FB987522-9640-4617-93BB-983C728E3FE5}">
      <dgm:prSet/>
      <dgm:spPr/>
      <dgm:t>
        <a:bodyPr/>
        <a:lstStyle/>
        <a:p>
          <a:endParaRPr lang="en-US" sz="1600"/>
        </a:p>
      </dgm:t>
    </dgm:pt>
    <dgm:pt modelId="{2939C4A1-1795-4A95-B2B3-6336B5177009}" type="sibTrans" cxnId="{FB987522-9640-4617-93BB-983C728E3FE5}">
      <dgm:prSet/>
      <dgm:spPr/>
      <dgm:t>
        <a:bodyPr/>
        <a:lstStyle/>
        <a:p>
          <a:endParaRPr lang="en-US" sz="1600"/>
        </a:p>
      </dgm:t>
    </dgm:pt>
    <dgm:pt modelId="{8222DFD8-2815-4C2C-A4D3-69DE6316A340}">
      <dgm:prSet custT="1"/>
      <dgm:spPr/>
      <dgm:t>
        <a:bodyPr/>
        <a:lstStyle/>
        <a:p>
          <a:r>
            <a:rPr lang="en-US" sz="1000" dirty="0" smtClean="0">
              <a:latin typeface="Corbel" pitchFamily="34" charset="0"/>
            </a:rPr>
            <a:t>“Most people want to see the product on display before they buy. Any product we have bulked on track or at front of store can attract attention, but the next question is almost always, "Where is it on display?" Some burst skus are not on display and I think is why we don't move them as fast as we could.”  Store 853</a:t>
          </a:r>
          <a:endParaRPr lang="en-US" sz="1000" dirty="0">
            <a:latin typeface="Corbel" pitchFamily="34" charset="0"/>
          </a:endParaRPr>
        </a:p>
      </dgm:t>
    </dgm:pt>
    <dgm:pt modelId="{686FAA63-8A92-4EED-98C7-177430E1BE97}" type="parTrans" cxnId="{C585B5C3-BE4D-4D3F-9065-71482907E257}">
      <dgm:prSet/>
      <dgm:spPr/>
      <dgm:t>
        <a:bodyPr/>
        <a:lstStyle/>
        <a:p>
          <a:endParaRPr lang="en-US" sz="1600"/>
        </a:p>
      </dgm:t>
    </dgm:pt>
    <dgm:pt modelId="{1AA651CD-5A8B-4BF9-850E-C0976E48FDA4}" type="sibTrans" cxnId="{C585B5C3-BE4D-4D3F-9065-71482907E257}">
      <dgm:prSet/>
      <dgm:spPr/>
      <dgm:t>
        <a:bodyPr/>
        <a:lstStyle/>
        <a:p>
          <a:endParaRPr lang="en-US" sz="1600"/>
        </a:p>
      </dgm:t>
    </dgm:pt>
    <dgm:pt modelId="{763EE247-B5B6-4803-80FF-D55CF69FCD87}" type="pres">
      <dgm:prSet presAssocID="{44DCC0CC-6DF2-4942-A7D4-33243069EB33}" presName="Name0" presStyleCnt="0">
        <dgm:presLayoutVars>
          <dgm:dir/>
          <dgm:animLvl val="lvl"/>
          <dgm:resizeHandles val="exact"/>
        </dgm:presLayoutVars>
      </dgm:prSet>
      <dgm:spPr/>
      <dgm:t>
        <a:bodyPr/>
        <a:lstStyle/>
        <a:p>
          <a:endParaRPr lang="en-US"/>
        </a:p>
      </dgm:t>
    </dgm:pt>
    <dgm:pt modelId="{D72102E6-4E74-40F0-A5C9-86592B43A190}" type="pres">
      <dgm:prSet presAssocID="{A4061E4B-FCD9-44AF-8E13-5D18C267195D}" presName="linNode" presStyleCnt="0"/>
      <dgm:spPr/>
    </dgm:pt>
    <dgm:pt modelId="{06449890-AB4B-4374-A814-09ED02C3C08A}" type="pres">
      <dgm:prSet presAssocID="{A4061E4B-FCD9-44AF-8E13-5D18C267195D}" presName="parentText" presStyleLbl="node1" presStyleIdx="0" presStyleCnt="5" custScaleX="71514" custLinFactNeighborX="-6963" custLinFactNeighborY="3516">
        <dgm:presLayoutVars>
          <dgm:chMax val="1"/>
          <dgm:bulletEnabled val="1"/>
        </dgm:presLayoutVars>
      </dgm:prSet>
      <dgm:spPr/>
      <dgm:t>
        <a:bodyPr/>
        <a:lstStyle/>
        <a:p>
          <a:endParaRPr lang="en-US"/>
        </a:p>
      </dgm:t>
    </dgm:pt>
    <dgm:pt modelId="{14EB5DA2-86CB-4DC6-9A0D-7451A6DEA13C}" type="pres">
      <dgm:prSet presAssocID="{A4061E4B-FCD9-44AF-8E13-5D18C267195D}" presName="descendantText" presStyleLbl="alignAccFollowNode1" presStyleIdx="0" presStyleCnt="5" custScaleX="112584" custScaleY="124327">
        <dgm:presLayoutVars>
          <dgm:bulletEnabled val="1"/>
        </dgm:presLayoutVars>
      </dgm:prSet>
      <dgm:spPr/>
      <dgm:t>
        <a:bodyPr/>
        <a:lstStyle/>
        <a:p>
          <a:endParaRPr lang="en-US"/>
        </a:p>
      </dgm:t>
    </dgm:pt>
    <dgm:pt modelId="{0ED1EF12-6A1D-425D-BB37-1A144E6A21C0}" type="pres">
      <dgm:prSet presAssocID="{EC79525D-63B6-4C6A-BE2E-67BF81A7A9FC}" presName="sp" presStyleCnt="0"/>
      <dgm:spPr/>
    </dgm:pt>
    <dgm:pt modelId="{B824013F-5F90-40D6-8DC3-466283CCD2BB}" type="pres">
      <dgm:prSet presAssocID="{C1B54B31-E265-477B-AA07-C1A83FB69040}" presName="linNode" presStyleCnt="0"/>
      <dgm:spPr/>
    </dgm:pt>
    <dgm:pt modelId="{40F69A8C-7B4B-48C6-82E0-5B12AE04761E}" type="pres">
      <dgm:prSet presAssocID="{C1B54B31-E265-477B-AA07-C1A83FB69040}" presName="parentText" presStyleLbl="node1" presStyleIdx="1" presStyleCnt="5" custScaleX="71514" custLinFactNeighborX="-6963">
        <dgm:presLayoutVars>
          <dgm:chMax val="1"/>
          <dgm:bulletEnabled val="1"/>
        </dgm:presLayoutVars>
      </dgm:prSet>
      <dgm:spPr/>
      <dgm:t>
        <a:bodyPr/>
        <a:lstStyle/>
        <a:p>
          <a:endParaRPr lang="en-US"/>
        </a:p>
      </dgm:t>
    </dgm:pt>
    <dgm:pt modelId="{0071FD10-5E6A-4448-8C85-B7671881D3AC}" type="pres">
      <dgm:prSet presAssocID="{C1B54B31-E265-477B-AA07-C1A83FB69040}" presName="descendantText" presStyleLbl="alignAccFollowNode1" presStyleIdx="1" presStyleCnt="5" custScaleX="112584" custScaleY="124327">
        <dgm:presLayoutVars>
          <dgm:bulletEnabled val="1"/>
        </dgm:presLayoutVars>
      </dgm:prSet>
      <dgm:spPr/>
      <dgm:t>
        <a:bodyPr/>
        <a:lstStyle/>
        <a:p>
          <a:endParaRPr lang="en-US"/>
        </a:p>
      </dgm:t>
    </dgm:pt>
    <dgm:pt modelId="{1FF58A22-16B1-40A8-9124-C68267D9C7BF}" type="pres">
      <dgm:prSet presAssocID="{82E79B5F-746C-4D28-B3A0-90B0EFA79C1E}" presName="sp" presStyleCnt="0"/>
      <dgm:spPr/>
    </dgm:pt>
    <dgm:pt modelId="{FD3A3EBE-3912-46FE-B572-BAC7FCF3EBC9}" type="pres">
      <dgm:prSet presAssocID="{06841DF3-17AF-46F3-89D0-5E8E601651F7}" presName="linNode" presStyleCnt="0"/>
      <dgm:spPr/>
    </dgm:pt>
    <dgm:pt modelId="{5B19534B-C1FE-4F55-B819-52E69AC9B7FF}" type="pres">
      <dgm:prSet presAssocID="{06841DF3-17AF-46F3-89D0-5E8E601651F7}" presName="parentText" presStyleLbl="node1" presStyleIdx="2" presStyleCnt="5" custScaleX="71514" custLinFactNeighborX="-1720" custLinFactNeighborY="590">
        <dgm:presLayoutVars>
          <dgm:chMax val="1"/>
          <dgm:bulletEnabled val="1"/>
        </dgm:presLayoutVars>
      </dgm:prSet>
      <dgm:spPr/>
      <dgm:t>
        <a:bodyPr/>
        <a:lstStyle/>
        <a:p>
          <a:endParaRPr lang="en-US"/>
        </a:p>
      </dgm:t>
    </dgm:pt>
    <dgm:pt modelId="{BFAC621B-87B4-48CC-91D7-C4E3321946AF}" type="pres">
      <dgm:prSet presAssocID="{06841DF3-17AF-46F3-89D0-5E8E601651F7}" presName="descendantText" presStyleLbl="alignAccFollowNode1" presStyleIdx="2" presStyleCnt="5" custScaleX="112584" custScaleY="124327">
        <dgm:presLayoutVars>
          <dgm:bulletEnabled val="1"/>
        </dgm:presLayoutVars>
      </dgm:prSet>
      <dgm:spPr/>
      <dgm:t>
        <a:bodyPr/>
        <a:lstStyle/>
        <a:p>
          <a:endParaRPr lang="en-US"/>
        </a:p>
      </dgm:t>
    </dgm:pt>
    <dgm:pt modelId="{5F0B438A-898C-409A-B616-B31361661FAF}" type="pres">
      <dgm:prSet presAssocID="{433B2E4F-C24C-4FF0-BF3B-6A997D7C0AE8}" presName="sp" presStyleCnt="0"/>
      <dgm:spPr/>
    </dgm:pt>
    <dgm:pt modelId="{09F99EA0-F4A4-4B3D-8648-A89FCF407A1D}" type="pres">
      <dgm:prSet presAssocID="{3AE8C3DC-3483-43D4-9F4F-26E0186B78BC}" presName="linNode" presStyleCnt="0"/>
      <dgm:spPr/>
    </dgm:pt>
    <dgm:pt modelId="{2AC3E601-F713-47A1-B00C-FCB5A4519709}" type="pres">
      <dgm:prSet presAssocID="{3AE8C3DC-3483-43D4-9F4F-26E0186B78BC}" presName="parentText" presStyleLbl="node1" presStyleIdx="3" presStyleCnt="5" custScaleX="71514" custLinFactNeighborX="-6963">
        <dgm:presLayoutVars>
          <dgm:chMax val="1"/>
          <dgm:bulletEnabled val="1"/>
        </dgm:presLayoutVars>
      </dgm:prSet>
      <dgm:spPr/>
      <dgm:t>
        <a:bodyPr/>
        <a:lstStyle/>
        <a:p>
          <a:endParaRPr lang="en-US"/>
        </a:p>
      </dgm:t>
    </dgm:pt>
    <dgm:pt modelId="{25AB7CA7-6EBA-4045-9441-166B23BAE800}" type="pres">
      <dgm:prSet presAssocID="{3AE8C3DC-3483-43D4-9F4F-26E0186B78BC}" presName="descendantText" presStyleLbl="alignAccFollowNode1" presStyleIdx="3" presStyleCnt="5" custScaleX="112584" custScaleY="124327" custLinFactNeighborX="32" custLinFactNeighborY="-2529">
        <dgm:presLayoutVars>
          <dgm:bulletEnabled val="1"/>
        </dgm:presLayoutVars>
      </dgm:prSet>
      <dgm:spPr/>
      <dgm:t>
        <a:bodyPr/>
        <a:lstStyle/>
        <a:p>
          <a:endParaRPr lang="en-US"/>
        </a:p>
      </dgm:t>
    </dgm:pt>
    <dgm:pt modelId="{E97FB5F5-1AC1-4412-8807-9F1E96C19FE1}" type="pres">
      <dgm:prSet presAssocID="{E811DB3C-1DC4-48E4-8C5C-FAB19A3242DA}" presName="sp" presStyleCnt="0"/>
      <dgm:spPr/>
    </dgm:pt>
    <dgm:pt modelId="{63F83B31-2451-4E34-B2B8-BE2AAF49600D}" type="pres">
      <dgm:prSet presAssocID="{61A2236A-A442-491F-AA11-AC2EB7F84363}" presName="linNode" presStyleCnt="0"/>
      <dgm:spPr/>
    </dgm:pt>
    <dgm:pt modelId="{BE2CC6ED-0906-45A3-B8F1-F99C647290EC}" type="pres">
      <dgm:prSet presAssocID="{61A2236A-A442-491F-AA11-AC2EB7F84363}" presName="parentText" presStyleLbl="node1" presStyleIdx="4" presStyleCnt="5" custScaleX="71514" custLinFactNeighborX="-6963">
        <dgm:presLayoutVars>
          <dgm:chMax val="1"/>
          <dgm:bulletEnabled val="1"/>
        </dgm:presLayoutVars>
      </dgm:prSet>
      <dgm:spPr/>
      <dgm:t>
        <a:bodyPr/>
        <a:lstStyle/>
        <a:p>
          <a:endParaRPr lang="en-US"/>
        </a:p>
      </dgm:t>
    </dgm:pt>
    <dgm:pt modelId="{97B5D542-7D30-46FB-9AFE-A862488D1332}" type="pres">
      <dgm:prSet presAssocID="{61A2236A-A442-491F-AA11-AC2EB7F84363}" presName="descendantText" presStyleLbl="alignAccFollowNode1" presStyleIdx="4" presStyleCnt="5" custScaleX="112584" custScaleY="124327">
        <dgm:presLayoutVars>
          <dgm:bulletEnabled val="1"/>
        </dgm:presLayoutVars>
      </dgm:prSet>
      <dgm:spPr/>
      <dgm:t>
        <a:bodyPr/>
        <a:lstStyle/>
        <a:p>
          <a:endParaRPr lang="en-US"/>
        </a:p>
      </dgm:t>
    </dgm:pt>
  </dgm:ptLst>
  <dgm:cxnLst>
    <dgm:cxn modelId="{F59AAC22-6071-483D-B5D3-DCB4DC937452}" srcId="{3AE8C3DC-3483-43D4-9F4F-26E0186B78BC}" destId="{383D2716-50A4-4893-921B-F24C50D9011A}" srcOrd="0" destOrd="0" parTransId="{F268D16B-DC96-4FB4-BE54-9F6011957ED8}" sibTransId="{C526EBAF-12EB-41A2-AA65-434FA4CC9B94}"/>
    <dgm:cxn modelId="{F39F110A-F4B7-4246-AE58-73B21FBD69DF}" type="presOf" srcId="{20FAB8E5-3FB5-4B27-9C41-6ED6457D4842}" destId="{14EB5DA2-86CB-4DC6-9A0D-7451A6DEA13C}" srcOrd="0" destOrd="1" presId="urn:microsoft.com/office/officeart/2005/8/layout/vList5"/>
    <dgm:cxn modelId="{06035BD4-9F4D-45D5-A359-A5FA95C46610}" type="presOf" srcId="{3AE8C3DC-3483-43D4-9F4F-26E0186B78BC}" destId="{2AC3E601-F713-47A1-B00C-FCB5A4519709}" srcOrd="0" destOrd="0" presId="urn:microsoft.com/office/officeart/2005/8/layout/vList5"/>
    <dgm:cxn modelId="{DC6E6B21-28FE-4B05-85AC-CE90D21B0B34}" type="presOf" srcId="{8222DFD8-2815-4C2C-A4D3-69DE6316A340}" destId="{BFAC621B-87B4-48CC-91D7-C4E3321946AF}" srcOrd="0" destOrd="1" presId="urn:microsoft.com/office/officeart/2005/8/layout/vList5"/>
    <dgm:cxn modelId="{FB987522-9640-4617-93BB-983C728E3FE5}" srcId="{A4061E4B-FCD9-44AF-8E13-5D18C267195D}" destId="{20FAB8E5-3FB5-4B27-9C41-6ED6457D4842}" srcOrd="1" destOrd="0" parTransId="{F4C37CA3-8788-4A11-A9FB-9FDB42DFE6BC}" sibTransId="{2939C4A1-1795-4A95-B2B3-6336B5177009}"/>
    <dgm:cxn modelId="{7FBAEDA6-41F0-401A-8DB4-96C5871F94D6}" srcId="{44DCC0CC-6DF2-4942-A7D4-33243069EB33}" destId="{06841DF3-17AF-46F3-89D0-5E8E601651F7}" srcOrd="2" destOrd="0" parTransId="{112E8380-104C-493D-B459-9F67FBA15575}" sibTransId="{433B2E4F-C24C-4FF0-BF3B-6A997D7C0AE8}"/>
    <dgm:cxn modelId="{A8C8B37F-A7C0-4DEE-9264-3557BDED6A07}" type="presOf" srcId="{4AB4B877-AEB6-442E-8B1C-BC909669AD12}" destId="{14EB5DA2-86CB-4DC6-9A0D-7451A6DEA13C}" srcOrd="0" destOrd="0" presId="urn:microsoft.com/office/officeart/2005/8/layout/vList5"/>
    <dgm:cxn modelId="{C585B5C3-BE4D-4D3F-9065-71482907E257}" srcId="{06841DF3-17AF-46F3-89D0-5E8E601651F7}" destId="{8222DFD8-2815-4C2C-A4D3-69DE6316A340}" srcOrd="1" destOrd="0" parTransId="{686FAA63-8A92-4EED-98C7-177430E1BE97}" sibTransId="{1AA651CD-5A8B-4BF9-850E-C0976E48FDA4}"/>
    <dgm:cxn modelId="{6DD4499B-7B15-46FC-8B55-0D2A9EB15B91}" srcId="{06841DF3-17AF-46F3-89D0-5E8E601651F7}" destId="{DC57B739-CD11-47AF-B81B-32AF0F7BD52D}" srcOrd="0" destOrd="0" parTransId="{50B323C8-884F-4B1F-84DE-A04C6C2339DD}" sibTransId="{E9D89F6D-63E0-49B2-BF1D-FA95EDDE40EA}"/>
    <dgm:cxn modelId="{D541A8E7-DE92-4396-8FCA-402B385698A4}" type="presOf" srcId="{742A38C3-6B40-43F5-86EA-EF61D00278AB}" destId="{97B5D542-7D30-46FB-9AFE-A862488D1332}" srcOrd="0" destOrd="0" presId="urn:microsoft.com/office/officeart/2005/8/layout/vList5"/>
    <dgm:cxn modelId="{BB34AEA7-3FB9-4BE3-8D1A-2E46EA0DB315}" srcId="{44DCC0CC-6DF2-4942-A7D4-33243069EB33}" destId="{3AE8C3DC-3483-43D4-9F4F-26E0186B78BC}" srcOrd="3" destOrd="0" parTransId="{9FC703C3-D88D-4BDE-BD0F-79A0E0067F65}" sibTransId="{E811DB3C-1DC4-48E4-8C5C-FAB19A3242DA}"/>
    <dgm:cxn modelId="{7B0477E4-C97D-4D3C-92E9-80283A549E9E}" type="presOf" srcId="{06841DF3-17AF-46F3-89D0-5E8E601651F7}" destId="{5B19534B-C1FE-4F55-B819-52E69AC9B7FF}" srcOrd="0" destOrd="0" presId="urn:microsoft.com/office/officeart/2005/8/layout/vList5"/>
    <dgm:cxn modelId="{5105B46E-890C-4393-ABFA-7A6678C9D159}" type="presOf" srcId="{DC57B739-CD11-47AF-B81B-32AF0F7BD52D}" destId="{BFAC621B-87B4-48CC-91D7-C4E3321946AF}" srcOrd="0" destOrd="0" presId="urn:microsoft.com/office/officeart/2005/8/layout/vList5"/>
    <dgm:cxn modelId="{04E55EB6-5A06-43DA-9C5C-7AEF4409B2A5}" srcId="{44DCC0CC-6DF2-4942-A7D4-33243069EB33}" destId="{C1B54B31-E265-477B-AA07-C1A83FB69040}" srcOrd="1" destOrd="0" parTransId="{4AF45629-4B4D-43B6-B093-8C15E6AB6DF1}" sibTransId="{82E79B5F-746C-4D28-B3A0-90B0EFA79C1E}"/>
    <dgm:cxn modelId="{39FB65DD-B526-4AD4-8881-BC91B5F59AB0}" srcId="{44DCC0CC-6DF2-4942-A7D4-33243069EB33}" destId="{61A2236A-A442-491F-AA11-AC2EB7F84363}" srcOrd="4" destOrd="0" parTransId="{648D5558-1FCF-48F9-87E1-48DB70B1A750}" sibTransId="{F849DB99-999B-4555-8463-831F08FBF22D}"/>
    <dgm:cxn modelId="{1FD8D8F1-0591-48EA-8941-BEDEBA098C44}" type="presOf" srcId="{A4061E4B-FCD9-44AF-8E13-5D18C267195D}" destId="{06449890-AB4B-4374-A814-09ED02C3C08A}" srcOrd="0" destOrd="0" presId="urn:microsoft.com/office/officeart/2005/8/layout/vList5"/>
    <dgm:cxn modelId="{20411AFF-1901-4B7D-B0AA-D3EB04BB7326}" srcId="{C1B54B31-E265-477B-AA07-C1A83FB69040}" destId="{1364C2B8-5309-42A7-902E-E9029A5B0510}" srcOrd="0" destOrd="0" parTransId="{38C57294-F622-475E-A518-24FB29D76045}" sibTransId="{8A7B3D23-FE84-40F4-A74C-1F72BE137662}"/>
    <dgm:cxn modelId="{85937D6F-C892-46AE-B2A2-CDF675F50C0D}" type="presOf" srcId="{C1B54B31-E265-477B-AA07-C1A83FB69040}" destId="{40F69A8C-7B4B-48C6-82E0-5B12AE04761E}" srcOrd="0" destOrd="0" presId="urn:microsoft.com/office/officeart/2005/8/layout/vList5"/>
    <dgm:cxn modelId="{0A4A1FEC-E2E7-402D-B8CD-022CE9700C66}" type="presOf" srcId="{44DCC0CC-6DF2-4942-A7D4-33243069EB33}" destId="{763EE247-B5B6-4803-80FF-D55CF69FCD87}" srcOrd="0" destOrd="0" presId="urn:microsoft.com/office/officeart/2005/8/layout/vList5"/>
    <dgm:cxn modelId="{B51ECFB5-F511-49B2-9062-F8EF6C046B7E}" srcId="{44DCC0CC-6DF2-4942-A7D4-33243069EB33}" destId="{A4061E4B-FCD9-44AF-8E13-5D18C267195D}" srcOrd="0" destOrd="0" parTransId="{BFC1C703-1299-4D0F-A0AC-5E85A690CAA6}" sibTransId="{EC79525D-63B6-4C6A-BE2E-67BF81A7A9FC}"/>
    <dgm:cxn modelId="{F5679F82-ECA6-435A-995E-687AB79BEE30}" type="presOf" srcId="{61A2236A-A442-491F-AA11-AC2EB7F84363}" destId="{BE2CC6ED-0906-45A3-B8F1-F99C647290EC}" srcOrd="0" destOrd="0" presId="urn:microsoft.com/office/officeart/2005/8/layout/vList5"/>
    <dgm:cxn modelId="{BAA020AA-9BED-4EE3-BE22-1C187740F278}" srcId="{61A2236A-A442-491F-AA11-AC2EB7F84363}" destId="{742A38C3-6B40-43F5-86EA-EF61D00278AB}" srcOrd="0" destOrd="0" parTransId="{3E8ACC5F-7519-47A8-ADE0-47B2341F6E5F}" sibTransId="{BEE5B704-D144-441E-9766-66218EA53E3E}"/>
    <dgm:cxn modelId="{2E008A33-5ECA-43E6-BC32-CA5AFE5F3D31}" type="presOf" srcId="{383D2716-50A4-4893-921B-F24C50D9011A}" destId="{25AB7CA7-6EBA-4045-9441-166B23BAE800}" srcOrd="0" destOrd="0" presId="urn:microsoft.com/office/officeart/2005/8/layout/vList5"/>
    <dgm:cxn modelId="{B9FA0ABB-7ABD-4479-ADC3-A52269D0CE57}" srcId="{A4061E4B-FCD9-44AF-8E13-5D18C267195D}" destId="{4AB4B877-AEB6-442E-8B1C-BC909669AD12}" srcOrd="0" destOrd="0" parTransId="{D8FD830D-22B8-46C9-A6D7-33332EFCD8C2}" sibTransId="{26E66F7B-C7E1-4599-BF69-2E1C6D416A22}"/>
    <dgm:cxn modelId="{BB5A8F6B-6837-4FEC-9D85-36EC7C57ABEF}" type="presOf" srcId="{1364C2B8-5309-42A7-902E-E9029A5B0510}" destId="{0071FD10-5E6A-4448-8C85-B7671881D3AC}" srcOrd="0" destOrd="0" presId="urn:microsoft.com/office/officeart/2005/8/layout/vList5"/>
    <dgm:cxn modelId="{D93880D6-AB98-4518-98F0-C9AFAF4219A7}" type="presParOf" srcId="{763EE247-B5B6-4803-80FF-D55CF69FCD87}" destId="{D72102E6-4E74-40F0-A5C9-86592B43A190}" srcOrd="0" destOrd="0" presId="urn:microsoft.com/office/officeart/2005/8/layout/vList5"/>
    <dgm:cxn modelId="{4AE47061-093A-430B-A08A-D57C0199B39E}" type="presParOf" srcId="{D72102E6-4E74-40F0-A5C9-86592B43A190}" destId="{06449890-AB4B-4374-A814-09ED02C3C08A}" srcOrd="0" destOrd="0" presId="urn:microsoft.com/office/officeart/2005/8/layout/vList5"/>
    <dgm:cxn modelId="{2A74D57D-902B-4515-B19B-BC0E89A375BA}" type="presParOf" srcId="{D72102E6-4E74-40F0-A5C9-86592B43A190}" destId="{14EB5DA2-86CB-4DC6-9A0D-7451A6DEA13C}" srcOrd="1" destOrd="0" presId="urn:microsoft.com/office/officeart/2005/8/layout/vList5"/>
    <dgm:cxn modelId="{233DA5B9-5BA4-4B5F-831A-103DB5226CA0}" type="presParOf" srcId="{763EE247-B5B6-4803-80FF-D55CF69FCD87}" destId="{0ED1EF12-6A1D-425D-BB37-1A144E6A21C0}" srcOrd="1" destOrd="0" presId="urn:microsoft.com/office/officeart/2005/8/layout/vList5"/>
    <dgm:cxn modelId="{4F14B414-0382-4C1D-90DB-9B28AEC985EC}" type="presParOf" srcId="{763EE247-B5B6-4803-80FF-D55CF69FCD87}" destId="{B824013F-5F90-40D6-8DC3-466283CCD2BB}" srcOrd="2" destOrd="0" presId="urn:microsoft.com/office/officeart/2005/8/layout/vList5"/>
    <dgm:cxn modelId="{61245375-D06A-4994-9569-19470EE4F646}" type="presParOf" srcId="{B824013F-5F90-40D6-8DC3-466283CCD2BB}" destId="{40F69A8C-7B4B-48C6-82E0-5B12AE04761E}" srcOrd="0" destOrd="0" presId="urn:microsoft.com/office/officeart/2005/8/layout/vList5"/>
    <dgm:cxn modelId="{D77DB703-A990-4DA7-9B44-AF4709D1E3DD}" type="presParOf" srcId="{B824013F-5F90-40D6-8DC3-466283CCD2BB}" destId="{0071FD10-5E6A-4448-8C85-B7671881D3AC}" srcOrd="1" destOrd="0" presId="urn:microsoft.com/office/officeart/2005/8/layout/vList5"/>
    <dgm:cxn modelId="{6A8AF093-D1AC-4272-891A-7CB6589D8752}" type="presParOf" srcId="{763EE247-B5B6-4803-80FF-D55CF69FCD87}" destId="{1FF58A22-16B1-40A8-9124-C68267D9C7BF}" srcOrd="3" destOrd="0" presId="urn:microsoft.com/office/officeart/2005/8/layout/vList5"/>
    <dgm:cxn modelId="{B1132609-1432-4EC4-86EB-71597765E9B4}" type="presParOf" srcId="{763EE247-B5B6-4803-80FF-D55CF69FCD87}" destId="{FD3A3EBE-3912-46FE-B572-BAC7FCF3EBC9}" srcOrd="4" destOrd="0" presId="urn:microsoft.com/office/officeart/2005/8/layout/vList5"/>
    <dgm:cxn modelId="{9CB5E3E8-5B82-4BAB-96AE-D0BBEAC90F18}" type="presParOf" srcId="{FD3A3EBE-3912-46FE-B572-BAC7FCF3EBC9}" destId="{5B19534B-C1FE-4F55-B819-52E69AC9B7FF}" srcOrd="0" destOrd="0" presId="urn:microsoft.com/office/officeart/2005/8/layout/vList5"/>
    <dgm:cxn modelId="{106C6BA1-9E2B-4735-AD5A-5E1608C12D21}" type="presParOf" srcId="{FD3A3EBE-3912-46FE-B572-BAC7FCF3EBC9}" destId="{BFAC621B-87B4-48CC-91D7-C4E3321946AF}" srcOrd="1" destOrd="0" presId="urn:microsoft.com/office/officeart/2005/8/layout/vList5"/>
    <dgm:cxn modelId="{2713C2DB-7F9F-4F22-BE6E-552BF895E1AA}" type="presParOf" srcId="{763EE247-B5B6-4803-80FF-D55CF69FCD87}" destId="{5F0B438A-898C-409A-B616-B31361661FAF}" srcOrd="5" destOrd="0" presId="urn:microsoft.com/office/officeart/2005/8/layout/vList5"/>
    <dgm:cxn modelId="{BDC84AB5-899D-4D66-B8AF-E01B46DA22AB}" type="presParOf" srcId="{763EE247-B5B6-4803-80FF-D55CF69FCD87}" destId="{09F99EA0-F4A4-4B3D-8648-A89FCF407A1D}" srcOrd="6" destOrd="0" presId="urn:microsoft.com/office/officeart/2005/8/layout/vList5"/>
    <dgm:cxn modelId="{DCF7AF6C-EACE-4FDD-9859-C0698DD2DE3B}" type="presParOf" srcId="{09F99EA0-F4A4-4B3D-8648-A89FCF407A1D}" destId="{2AC3E601-F713-47A1-B00C-FCB5A4519709}" srcOrd="0" destOrd="0" presId="urn:microsoft.com/office/officeart/2005/8/layout/vList5"/>
    <dgm:cxn modelId="{A695EBBE-7801-44AB-83BC-E60BF2DE2565}" type="presParOf" srcId="{09F99EA0-F4A4-4B3D-8648-A89FCF407A1D}" destId="{25AB7CA7-6EBA-4045-9441-166B23BAE800}" srcOrd="1" destOrd="0" presId="urn:microsoft.com/office/officeart/2005/8/layout/vList5"/>
    <dgm:cxn modelId="{BC8CD779-5982-4DBA-B153-50441FB39777}" type="presParOf" srcId="{763EE247-B5B6-4803-80FF-D55CF69FCD87}" destId="{E97FB5F5-1AC1-4412-8807-9F1E96C19FE1}" srcOrd="7" destOrd="0" presId="urn:microsoft.com/office/officeart/2005/8/layout/vList5"/>
    <dgm:cxn modelId="{4F0FE770-A3DD-4BDF-9241-4758962519AC}" type="presParOf" srcId="{763EE247-B5B6-4803-80FF-D55CF69FCD87}" destId="{63F83B31-2451-4E34-B2B8-BE2AAF49600D}" srcOrd="8" destOrd="0" presId="urn:microsoft.com/office/officeart/2005/8/layout/vList5"/>
    <dgm:cxn modelId="{063CDBC0-56AF-46B6-84C5-D276AE1276AC}" type="presParOf" srcId="{63F83B31-2451-4E34-B2B8-BE2AAF49600D}" destId="{BE2CC6ED-0906-45A3-B8F1-F99C647290EC}" srcOrd="0" destOrd="0" presId="urn:microsoft.com/office/officeart/2005/8/layout/vList5"/>
    <dgm:cxn modelId="{2ADAB69A-F836-4450-BF4B-560FD2117201}" type="presParOf" srcId="{63F83B31-2451-4E34-B2B8-BE2AAF49600D}" destId="{97B5D542-7D30-46FB-9AFE-A862488D133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01D94-F78F-47A8-8E59-B9E588A307F7}" type="doc">
      <dgm:prSet loTypeId="urn:microsoft.com/office/officeart/2005/8/layout/cycle5" loCatId="cycle" qsTypeId="urn:microsoft.com/office/officeart/2005/8/quickstyle/3d1" qsCatId="3D" csTypeId="urn:microsoft.com/office/officeart/2005/8/colors/accent1_2" csCatId="accent1" phldr="1"/>
      <dgm:spPr/>
      <dgm:t>
        <a:bodyPr/>
        <a:lstStyle/>
        <a:p>
          <a:endParaRPr lang="en-US"/>
        </a:p>
      </dgm:t>
    </dgm:pt>
    <dgm:pt modelId="{3F4BCC7C-9FF0-4F82-9EF0-FAA42B7F6AF5}">
      <dgm:prSet phldrT="[Text]" custT="1"/>
      <dgm:spPr/>
      <dgm:t>
        <a:bodyPr/>
        <a:lstStyle/>
        <a:p>
          <a:r>
            <a:rPr lang="en-US" sz="2400" dirty="0" smtClean="0"/>
            <a:t>Retail</a:t>
          </a:r>
          <a:endParaRPr lang="en-US" sz="2400" dirty="0"/>
        </a:p>
      </dgm:t>
    </dgm:pt>
    <dgm:pt modelId="{D4963332-2316-4093-9494-50CA6640495D}" type="parTrans" cxnId="{23B5265B-805C-4876-9B86-D52B23C63307}">
      <dgm:prSet/>
      <dgm:spPr/>
      <dgm:t>
        <a:bodyPr/>
        <a:lstStyle/>
        <a:p>
          <a:endParaRPr lang="en-US" sz="1200"/>
        </a:p>
      </dgm:t>
    </dgm:pt>
    <dgm:pt modelId="{B7081D1B-D65F-4A97-B597-8305FA848201}" type="sibTrans" cxnId="{23B5265B-805C-4876-9B86-D52B23C63307}">
      <dgm:prSet/>
      <dgm:spPr/>
      <dgm:t>
        <a:bodyPr/>
        <a:lstStyle/>
        <a:p>
          <a:endParaRPr lang="en-US" sz="1200"/>
        </a:p>
      </dgm:t>
    </dgm:pt>
    <dgm:pt modelId="{EB322982-DA68-40CD-A4E0-6364D2F13E24}">
      <dgm:prSet phldrT="[Text]" custT="1"/>
      <dgm:spPr/>
      <dgm:t>
        <a:bodyPr/>
        <a:lstStyle/>
        <a:p>
          <a:r>
            <a:rPr lang="en-US" sz="2400" dirty="0" smtClean="0"/>
            <a:t>Corporate</a:t>
          </a:r>
          <a:endParaRPr lang="en-US" sz="2400" dirty="0"/>
        </a:p>
      </dgm:t>
    </dgm:pt>
    <dgm:pt modelId="{40F8D3A0-3A4E-4A78-95FA-7074AE90CE26}" type="parTrans" cxnId="{DA2EA3A0-5EBD-4E00-ABFB-8C0F7AA66DE4}">
      <dgm:prSet/>
      <dgm:spPr/>
      <dgm:t>
        <a:bodyPr/>
        <a:lstStyle/>
        <a:p>
          <a:endParaRPr lang="en-US" sz="1200"/>
        </a:p>
      </dgm:t>
    </dgm:pt>
    <dgm:pt modelId="{8A77ABE1-6305-41FA-9908-1F7D55ABAAAE}" type="sibTrans" cxnId="{DA2EA3A0-5EBD-4E00-ABFB-8C0F7AA66DE4}">
      <dgm:prSet/>
      <dgm:spPr/>
      <dgm:t>
        <a:bodyPr/>
        <a:lstStyle/>
        <a:p>
          <a:endParaRPr lang="en-US" sz="1200"/>
        </a:p>
      </dgm:t>
    </dgm:pt>
    <dgm:pt modelId="{1B37C1F4-81BD-428D-853B-A7C86E326E5D}" type="pres">
      <dgm:prSet presAssocID="{45E01D94-F78F-47A8-8E59-B9E588A307F7}" presName="cycle" presStyleCnt="0">
        <dgm:presLayoutVars>
          <dgm:dir/>
          <dgm:resizeHandles val="exact"/>
        </dgm:presLayoutVars>
      </dgm:prSet>
      <dgm:spPr/>
      <dgm:t>
        <a:bodyPr/>
        <a:lstStyle/>
        <a:p>
          <a:endParaRPr lang="en-US"/>
        </a:p>
      </dgm:t>
    </dgm:pt>
    <dgm:pt modelId="{8E31238C-C853-46C4-A038-BC57B8767687}" type="pres">
      <dgm:prSet presAssocID="{3F4BCC7C-9FF0-4F82-9EF0-FAA42B7F6AF5}" presName="node" presStyleLbl="node1" presStyleIdx="0" presStyleCnt="2">
        <dgm:presLayoutVars>
          <dgm:bulletEnabled val="1"/>
        </dgm:presLayoutVars>
      </dgm:prSet>
      <dgm:spPr/>
      <dgm:t>
        <a:bodyPr/>
        <a:lstStyle/>
        <a:p>
          <a:endParaRPr lang="en-US"/>
        </a:p>
      </dgm:t>
    </dgm:pt>
    <dgm:pt modelId="{8D971DE8-68E9-42FC-81DA-0B258E59AAD2}" type="pres">
      <dgm:prSet presAssocID="{3F4BCC7C-9FF0-4F82-9EF0-FAA42B7F6AF5}" presName="spNode" presStyleCnt="0"/>
      <dgm:spPr/>
    </dgm:pt>
    <dgm:pt modelId="{597F1F3B-83F4-458F-A518-C288CDCEB211}" type="pres">
      <dgm:prSet presAssocID="{B7081D1B-D65F-4A97-B597-8305FA848201}" presName="sibTrans" presStyleLbl="sibTrans1D1" presStyleIdx="0" presStyleCnt="2"/>
      <dgm:spPr/>
      <dgm:t>
        <a:bodyPr/>
        <a:lstStyle/>
        <a:p>
          <a:endParaRPr lang="en-US"/>
        </a:p>
      </dgm:t>
    </dgm:pt>
    <dgm:pt modelId="{BE602335-A864-452E-90DC-1416D72D6244}" type="pres">
      <dgm:prSet presAssocID="{EB322982-DA68-40CD-A4E0-6364D2F13E24}" presName="node" presStyleLbl="node1" presStyleIdx="1" presStyleCnt="2">
        <dgm:presLayoutVars>
          <dgm:bulletEnabled val="1"/>
        </dgm:presLayoutVars>
      </dgm:prSet>
      <dgm:spPr/>
      <dgm:t>
        <a:bodyPr/>
        <a:lstStyle/>
        <a:p>
          <a:endParaRPr lang="en-US"/>
        </a:p>
      </dgm:t>
    </dgm:pt>
    <dgm:pt modelId="{A252136D-F3AC-4A62-B0BA-1D9D8C5E1F89}" type="pres">
      <dgm:prSet presAssocID="{EB322982-DA68-40CD-A4E0-6364D2F13E24}" presName="spNode" presStyleCnt="0"/>
      <dgm:spPr/>
    </dgm:pt>
    <dgm:pt modelId="{84AD1F61-8699-4E06-8FA5-9280D31CBFBA}" type="pres">
      <dgm:prSet presAssocID="{8A77ABE1-6305-41FA-9908-1F7D55ABAAAE}" presName="sibTrans" presStyleLbl="sibTrans1D1" presStyleIdx="1" presStyleCnt="2"/>
      <dgm:spPr/>
      <dgm:t>
        <a:bodyPr/>
        <a:lstStyle/>
        <a:p>
          <a:endParaRPr lang="en-US"/>
        </a:p>
      </dgm:t>
    </dgm:pt>
  </dgm:ptLst>
  <dgm:cxnLst>
    <dgm:cxn modelId="{BF7EC164-3C22-4231-AFE5-7683F37B7C02}" type="presOf" srcId="{45E01D94-F78F-47A8-8E59-B9E588A307F7}" destId="{1B37C1F4-81BD-428D-853B-A7C86E326E5D}" srcOrd="0" destOrd="0" presId="urn:microsoft.com/office/officeart/2005/8/layout/cycle5"/>
    <dgm:cxn modelId="{DA2EA3A0-5EBD-4E00-ABFB-8C0F7AA66DE4}" srcId="{45E01D94-F78F-47A8-8E59-B9E588A307F7}" destId="{EB322982-DA68-40CD-A4E0-6364D2F13E24}" srcOrd="1" destOrd="0" parTransId="{40F8D3A0-3A4E-4A78-95FA-7074AE90CE26}" sibTransId="{8A77ABE1-6305-41FA-9908-1F7D55ABAAAE}"/>
    <dgm:cxn modelId="{9A949E07-69C2-461B-97D1-17C9D8967EC8}" type="presOf" srcId="{B7081D1B-D65F-4A97-B597-8305FA848201}" destId="{597F1F3B-83F4-458F-A518-C288CDCEB211}" srcOrd="0" destOrd="0" presId="urn:microsoft.com/office/officeart/2005/8/layout/cycle5"/>
    <dgm:cxn modelId="{F428EF67-4D31-4CBB-BDA7-83C84E98195D}" type="presOf" srcId="{8A77ABE1-6305-41FA-9908-1F7D55ABAAAE}" destId="{84AD1F61-8699-4E06-8FA5-9280D31CBFBA}" srcOrd="0" destOrd="0" presId="urn:microsoft.com/office/officeart/2005/8/layout/cycle5"/>
    <dgm:cxn modelId="{23B5265B-805C-4876-9B86-D52B23C63307}" srcId="{45E01D94-F78F-47A8-8E59-B9E588A307F7}" destId="{3F4BCC7C-9FF0-4F82-9EF0-FAA42B7F6AF5}" srcOrd="0" destOrd="0" parTransId="{D4963332-2316-4093-9494-50CA6640495D}" sibTransId="{B7081D1B-D65F-4A97-B597-8305FA848201}"/>
    <dgm:cxn modelId="{712DD70D-237E-4D8A-8D75-AC21D7F574FE}" type="presOf" srcId="{EB322982-DA68-40CD-A4E0-6364D2F13E24}" destId="{BE602335-A864-452E-90DC-1416D72D6244}" srcOrd="0" destOrd="0" presId="urn:microsoft.com/office/officeart/2005/8/layout/cycle5"/>
    <dgm:cxn modelId="{C126EF4D-322C-4E86-A587-7AB195D62A0E}" type="presOf" srcId="{3F4BCC7C-9FF0-4F82-9EF0-FAA42B7F6AF5}" destId="{8E31238C-C853-46C4-A038-BC57B8767687}" srcOrd="0" destOrd="0" presId="urn:microsoft.com/office/officeart/2005/8/layout/cycle5"/>
    <dgm:cxn modelId="{A56803A9-ECBD-49CF-8AA6-8D7783A23711}" type="presParOf" srcId="{1B37C1F4-81BD-428D-853B-A7C86E326E5D}" destId="{8E31238C-C853-46C4-A038-BC57B8767687}" srcOrd="0" destOrd="0" presId="urn:microsoft.com/office/officeart/2005/8/layout/cycle5"/>
    <dgm:cxn modelId="{A24172DA-191A-4451-88E1-223FFD68B8E3}" type="presParOf" srcId="{1B37C1F4-81BD-428D-853B-A7C86E326E5D}" destId="{8D971DE8-68E9-42FC-81DA-0B258E59AAD2}" srcOrd="1" destOrd="0" presId="urn:microsoft.com/office/officeart/2005/8/layout/cycle5"/>
    <dgm:cxn modelId="{291323FE-5C23-42AF-81B2-55998A07DC6A}" type="presParOf" srcId="{1B37C1F4-81BD-428D-853B-A7C86E326E5D}" destId="{597F1F3B-83F4-458F-A518-C288CDCEB211}" srcOrd="2" destOrd="0" presId="urn:microsoft.com/office/officeart/2005/8/layout/cycle5"/>
    <dgm:cxn modelId="{4F424C29-E6FF-48C7-BA41-A09C6D0AF4EA}" type="presParOf" srcId="{1B37C1F4-81BD-428D-853B-A7C86E326E5D}" destId="{BE602335-A864-452E-90DC-1416D72D6244}" srcOrd="3" destOrd="0" presId="urn:microsoft.com/office/officeart/2005/8/layout/cycle5"/>
    <dgm:cxn modelId="{9D947669-7C40-4631-A78A-09A6C0413E75}" type="presParOf" srcId="{1B37C1F4-81BD-428D-853B-A7C86E326E5D}" destId="{A252136D-F3AC-4A62-B0BA-1D9D8C5E1F89}" srcOrd="4" destOrd="0" presId="urn:microsoft.com/office/officeart/2005/8/layout/cycle5"/>
    <dgm:cxn modelId="{F5391544-9B16-4714-9837-0713EE59135E}" type="presParOf" srcId="{1B37C1F4-81BD-428D-853B-A7C86E326E5D}" destId="{84AD1F61-8699-4E06-8FA5-9280D31CBFBA}" srcOrd="5" destOrd="0" presId="urn:microsoft.com/office/officeart/2005/8/layout/cycle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EB5DA2-86CB-4DC6-9A0D-7451A6DEA13C}">
      <dsp:nvSpPr>
        <dsp:cNvPr id="0" name=""/>
        <dsp:cNvSpPr/>
      </dsp:nvSpPr>
      <dsp:spPr>
        <a:xfrm rot="5400000">
          <a:off x="2445896" y="-1182102"/>
          <a:ext cx="1004270" cy="3378531"/>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latin typeface="Corbel" pitchFamily="34" charset="0"/>
          </a:endParaRPr>
        </a:p>
        <a:p>
          <a:pPr marL="57150" lvl="1" indent="-57150" algn="l" defTabSz="444500">
            <a:lnSpc>
              <a:spcPct val="90000"/>
            </a:lnSpc>
            <a:spcBef>
              <a:spcPct val="0"/>
            </a:spcBef>
            <a:spcAft>
              <a:spcPct val="15000"/>
            </a:spcAft>
            <a:buChar char="••"/>
          </a:pPr>
          <a:r>
            <a:rPr lang="en-US" sz="1000" kern="1200" dirty="0" smtClean="0">
              <a:latin typeface="Corbel" pitchFamily="34" charset="0"/>
            </a:rPr>
            <a:t>“I had a older woman who had no knowledge of computers or what she needed. She had the weekly ad with her and wanted to see a desktop bundle. She was very excited that it was simple to pick out a desktop, monitor and printer all at a low price.”  Store 227</a:t>
          </a:r>
          <a:endParaRPr lang="en-US" sz="1000" kern="1200" dirty="0">
            <a:latin typeface="Corbel" pitchFamily="34" charset="0"/>
          </a:endParaRPr>
        </a:p>
      </dsp:txBody>
      <dsp:txXfrm rot="5400000">
        <a:off x="2445896" y="-1182102"/>
        <a:ext cx="1004270" cy="3378531"/>
      </dsp:txXfrm>
    </dsp:sp>
    <dsp:sp modelId="{06449890-AB4B-4374-A814-09ED02C3C08A}">
      <dsp:nvSpPr>
        <dsp:cNvPr id="0" name=""/>
        <dsp:cNvSpPr/>
      </dsp:nvSpPr>
      <dsp:spPr>
        <a:xfrm>
          <a:off x="0" y="37810"/>
          <a:ext cx="1207160" cy="100970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b="1" kern="1200" dirty="0" smtClean="0">
              <a:latin typeface="Corbel" pitchFamily="34" charset="0"/>
            </a:rPr>
            <a:t>Price</a:t>
          </a:r>
        </a:p>
        <a:p>
          <a:pPr lvl="0" algn="ctr" defTabSz="444500">
            <a:lnSpc>
              <a:spcPct val="90000"/>
            </a:lnSpc>
            <a:spcBef>
              <a:spcPct val="0"/>
            </a:spcBef>
            <a:spcAft>
              <a:spcPct val="35000"/>
            </a:spcAft>
          </a:pPr>
          <a:r>
            <a:rPr lang="en-US" sz="1000" b="1" kern="1200" dirty="0" smtClean="0">
              <a:latin typeface="Corbel" pitchFamily="34" charset="0"/>
            </a:rPr>
            <a:t>638</a:t>
          </a:r>
        </a:p>
        <a:p>
          <a:pPr lvl="0" algn="ctr" defTabSz="444500">
            <a:lnSpc>
              <a:spcPct val="90000"/>
            </a:lnSpc>
            <a:spcBef>
              <a:spcPct val="0"/>
            </a:spcBef>
            <a:spcAft>
              <a:spcPct val="35000"/>
            </a:spcAft>
          </a:pPr>
          <a:r>
            <a:rPr lang="en-US" sz="1000" b="1" kern="1200" dirty="0" smtClean="0">
              <a:latin typeface="Corbel" pitchFamily="34" charset="0"/>
            </a:rPr>
            <a:t>Mentions  </a:t>
          </a:r>
        </a:p>
      </dsp:txBody>
      <dsp:txXfrm>
        <a:off x="0" y="37810"/>
        <a:ext cx="1207160" cy="1009707"/>
      </dsp:txXfrm>
    </dsp:sp>
    <dsp:sp modelId="{0071FD10-5E6A-4448-8C85-B7671881D3AC}">
      <dsp:nvSpPr>
        <dsp:cNvPr id="0" name=""/>
        <dsp:cNvSpPr/>
      </dsp:nvSpPr>
      <dsp:spPr>
        <a:xfrm rot="5400000">
          <a:off x="2445896" y="-121910"/>
          <a:ext cx="1004270" cy="3378531"/>
        </a:xfrm>
        <a:prstGeom prst="round2SameRect">
          <a:avLst/>
        </a:prstGeom>
        <a:solidFill>
          <a:schemeClr val="accent3">
            <a:tint val="40000"/>
            <a:alpha val="90000"/>
            <a:hueOff val="2679212"/>
            <a:satOff val="-3448"/>
            <a:lumOff val="-269"/>
            <a:alphaOff val="0"/>
          </a:schemeClr>
        </a:solidFill>
        <a:ln w="25400" cap="flat" cmpd="sng" algn="ctr">
          <a:solidFill>
            <a:schemeClr val="accent3">
              <a:tint val="40000"/>
              <a:alpha val="90000"/>
              <a:hueOff val="2679212"/>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Corbel" pitchFamily="34" charset="0"/>
            </a:rPr>
            <a:t>“We did not have the DDR3 RAM the customer wanted. He said we should keep more of it in stock. It is a common RAM in most computers made today. I offered to look it up for him on BBY.com but he wanted it now.”  Store 853</a:t>
          </a:r>
          <a:endParaRPr lang="en-US" sz="1000" kern="1200" dirty="0">
            <a:latin typeface="Corbel" pitchFamily="34" charset="0"/>
          </a:endParaRPr>
        </a:p>
      </dsp:txBody>
      <dsp:txXfrm rot="5400000">
        <a:off x="2445896" y="-121910"/>
        <a:ext cx="1004270" cy="3378531"/>
      </dsp:txXfrm>
    </dsp:sp>
    <dsp:sp modelId="{40F69A8C-7B4B-48C6-82E0-5B12AE04761E}">
      <dsp:nvSpPr>
        <dsp:cNvPr id="0" name=""/>
        <dsp:cNvSpPr/>
      </dsp:nvSpPr>
      <dsp:spPr>
        <a:xfrm>
          <a:off x="0" y="1062501"/>
          <a:ext cx="1207160" cy="1009707"/>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b="1" kern="1200" dirty="0" smtClean="0">
              <a:latin typeface="Corbel" pitchFamily="34" charset="0"/>
            </a:rPr>
            <a:t>Computing Accessories</a:t>
          </a:r>
        </a:p>
        <a:p>
          <a:pPr lvl="0" algn="ctr" defTabSz="444500">
            <a:lnSpc>
              <a:spcPct val="90000"/>
            </a:lnSpc>
            <a:spcBef>
              <a:spcPct val="0"/>
            </a:spcBef>
            <a:spcAft>
              <a:spcPct val="35000"/>
            </a:spcAft>
          </a:pPr>
          <a:r>
            <a:rPr lang="en-US" sz="1000" b="1" kern="1200" dirty="0" smtClean="0">
              <a:latin typeface="Corbel" pitchFamily="34" charset="0"/>
            </a:rPr>
            <a:t>484 </a:t>
          </a:r>
        </a:p>
        <a:p>
          <a:pPr lvl="0" algn="ctr" defTabSz="444500">
            <a:lnSpc>
              <a:spcPct val="90000"/>
            </a:lnSpc>
            <a:spcBef>
              <a:spcPct val="0"/>
            </a:spcBef>
            <a:spcAft>
              <a:spcPct val="35000"/>
            </a:spcAft>
          </a:pPr>
          <a:r>
            <a:rPr lang="en-US" sz="1000" b="1" kern="1200" dirty="0" smtClean="0">
              <a:latin typeface="Corbel" pitchFamily="34" charset="0"/>
            </a:rPr>
            <a:t>Mentions  </a:t>
          </a:r>
          <a:endParaRPr lang="en-US" sz="1000" b="1" kern="1200" dirty="0">
            <a:latin typeface="Corbel" pitchFamily="34" charset="0"/>
          </a:endParaRPr>
        </a:p>
      </dsp:txBody>
      <dsp:txXfrm>
        <a:off x="0" y="1062501"/>
        <a:ext cx="1207160" cy="1009707"/>
      </dsp:txXfrm>
    </dsp:sp>
    <dsp:sp modelId="{BFAC621B-87B4-48CC-91D7-C4E3321946AF}">
      <dsp:nvSpPr>
        <dsp:cNvPr id="0" name=""/>
        <dsp:cNvSpPr/>
      </dsp:nvSpPr>
      <dsp:spPr>
        <a:xfrm rot="5400000">
          <a:off x="2445896" y="938282"/>
          <a:ext cx="1004270" cy="3378531"/>
        </a:xfrm>
        <a:prstGeom prst="round2Same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latin typeface="Corbel" pitchFamily="34" charset="0"/>
          </a:endParaRPr>
        </a:p>
        <a:p>
          <a:pPr marL="57150" lvl="1" indent="-57150" algn="l" defTabSz="444500">
            <a:lnSpc>
              <a:spcPct val="90000"/>
            </a:lnSpc>
            <a:spcBef>
              <a:spcPct val="0"/>
            </a:spcBef>
            <a:spcAft>
              <a:spcPct val="15000"/>
            </a:spcAft>
            <a:buChar char="••"/>
          </a:pPr>
          <a:r>
            <a:rPr lang="en-US" sz="1000" kern="1200" dirty="0" smtClean="0">
              <a:latin typeface="Corbel" pitchFamily="34" charset="0"/>
            </a:rPr>
            <a:t>“Most people want to see the product on display before they buy. Any product we have bulked on track or at front of store can attract attention, but the next question is almost always, "Where is it on display?" Some burst skus are not on display and I think is why we don't move them as fast as we could.”  Store 853</a:t>
          </a:r>
          <a:endParaRPr lang="en-US" sz="1000" kern="1200" dirty="0">
            <a:latin typeface="Corbel" pitchFamily="34" charset="0"/>
          </a:endParaRPr>
        </a:p>
      </dsp:txBody>
      <dsp:txXfrm rot="5400000">
        <a:off x="2445896" y="938282"/>
        <a:ext cx="1004270" cy="3378531"/>
      </dsp:txXfrm>
    </dsp:sp>
    <dsp:sp modelId="{5B19534B-C1FE-4F55-B819-52E69AC9B7FF}">
      <dsp:nvSpPr>
        <dsp:cNvPr id="0" name=""/>
        <dsp:cNvSpPr/>
      </dsp:nvSpPr>
      <dsp:spPr>
        <a:xfrm>
          <a:off x="0" y="2128651"/>
          <a:ext cx="1207160" cy="1009707"/>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b="1" kern="1200" dirty="0" smtClean="0">
              <a:latin typeface="Corbel" pitchFamily="34" charset="0"/>
            </a:rPr>
            <a:t> Displays/Demos</a:t>
          </a:r>
        </a:p>
        <a:p>
          <a:pPr lvl="0" algn="ctr" defTabSz="444500">
            <a:lnSpc>
              <a:spcPct val="90000"/>
            </a:lnSpc>
            <a:spcBef>
              <a:spcPct val="0"/>
            </a:spcBef>
            <a:spcAft>
              <a:spcPct val="35000"/>
            </a:spcAft>
          </a:pPr>
          <a:r>
            <a:rPr lang="en-US" sz="1000" b="1" kern="1200" dirty="0" smtClean="0">
              <a:latin typeface="Corbel" pitchFamily="34" charset="0"/>
            </a:rPr>
            <a:t>228</a:t>
          </a:r>
        </a:p>
        <a:p>
          <a:pPr lvl="0" algn="ctr" defTabSz="444500">
            <a:lnSpc>
              <a:spcPct val="90000"/>
            </a:lnSpc>
            <a:spcBef>
              <a:spcPct val="0"/>
            </a:spcBef>
            <a:spcAft>
              <a:spcPct val="35000"/>
            </a:spcAft>
          </a:pPr>
          <a:r>
            <a:rPr lang="en-US" sz="1000" b="1" kern="1200" dirty="0" smtClean="0">
              <a:latin typeface="Corbel" pitchFamily="34" charset="0"/>
            </a:rPr>
            <a:t>Mentions  </a:t>
          </a:r>
          <a:endParaRPr lang="en-US" sz="1000" b="1" kern="1200" dirty="0">
            <a:latin typeface="Corbel" pitchFamily="34" charset="0"/>
          </a:endParaRPr>
        </a:p>
      </dsp:txBody>
      <dsp:txXfrm>
        <a:off x="0" y="2128651"/>
        <a:ext cx="1207160" cy="1009707"/>
      </dsp:txXfrm>
    </dsp:sp>
    <dsp:sp modelId="{25AB7CA7-6EBA-4045-9441-166B23BAE800}">
      <dsp:nvSpPr>
        <dsp:cNvPr id="0" name=""/>
        <dsp:cNvSpPr/>
      </dsp:nvSpPr>
      <dsp:spPr>
        <a:xfrm rot="5400000">
          <a:off x="2446436" y="1978046"/>
          <a:ext cx="1004270" cy="3378531"/>
        </a:xfrm>
        <a:prstGeom prst="round2SameRect">
          <a:avLst/>
        </a:prstGeom>
        <a:solidFill>
          <a:schemeClr val="accent3">
            <a:tint val="40000"/>
            <a:alpha val="90000"/>
            <a:hueOff val="8037638"/>
            <a:satOff val="-10345"/>
            <a:lumOff val="-806"/>
            <a:alphaOff val="0"/>
          </a:schemeClr>
        </a:solidFill>
        <a:ln w="25400" cap="flat" cmpd="sng" algn="ctr">
          <a:solidFill>
            <a:schemeClr val="accent3">
              <a:tint val="40000"/>
              <a:alpha val="90000"/>
              <a:hueOff val="8037638"/>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Corbel" pitchFamily="34" charset="0"/>
            </a:rPr>
            <a:t>“Customers are wishing to put more money down on their pre orders. They wish to pay it off slowly or all at once. This would make it a lot easier to sell our pre orders to customers and give us an edge in gaming.”  Store 165</a:t>
          </a:r>
          <a:endParaRPr lang="en-US" sz="1000" kern="1200" dirty="0">
            <a:latin typeface="Corbel" pitchFamily="34" charset="0"/>
          </a:endParaRPr>
        </a:p>
      </dsp:txBody>
      <dsp:txXfrm rot="5400000">
        <a:off x="2446436" y="1978046"/>
        <a:ext cx="1004270" cy="3378531"/>
      </dsp:txXfrm>
    </dsp:sp>
    <dsp:sp modelId="{2AC3E601-F713-47A1-B00C-FCB5A4519709}">
      <dsp:nvSpPr>
        <dsp:cNvPr id="0" name=""/>
        <dsp:cNvSpPr/>
      </dsp:nvSpPr>
      <dsp:spPr>
        <a:xfrm>
          <a:off x="0" y="3182886"/>
          <a:ext cx="1207160" cy="1009707"/>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b="1" kern="1200" dirty="0" smtClean="0">
              <a:latin typeface="Corbel" pitchFamily="34" charset="0"/>
            </a:rPr>
            <a:t>Entertainment Gaming</a:t>
          </a:r>
        </a:p>
        <a:p>
          <a:pPr lvl="0" algn="ctr" defTabSz="444500">
            <a:lnSpc>
              <a:spcPct val="90000"/>
            </a:lnSpc>
            <a:spcBef>
              <a:spcPct val="0"/>
            </a:spcBef>
            <a:spcAft>
              <a:spcPct val="35000"/>
            </a:spcAft>
          </a:pPr>
          <a:r>
            <a:rPr lang="en-US" sz="1000" b="1" kern="1200" dirty="0" smtClean="0">
              <a:latin typeface="Corbel" pitchFamily="34" charset="0"/>
            </a:rPr>
            <a:t>274 Mentions </a:t>
          </a:r>
          <a:endParaRPr lang="en-US" sz="1000" b="1" kern="1200" dirty="0">
            <a:latin typeface="Corbel" pitchFamily="34" charset="0"/>
          </a:endParaRPr>
        </a:p>
      </dsp:txBody>
      <dsp:txXfrm>
        <a:off x="0" y="3182886"/>
        <a:ext cx="1207160" cy="1009707"/>
      </dsp:txXfrm>
    </dsp:sp>
    <dsp:sp modelId="{97B5D542-7D30-46FB-9AFE-A862488D1332}">
      <dsp:nvSpPr>
        <dsp:cNvPr id="0" name=""/>
        <dsp:cNvSpPr/>
      </dsp:nvSpPr>
      <dsp:spPr>
        <a:xfrm rot="5400000">
          <a:off x="2445896" y="3058667"/>
          <a:ext cx="1004270" cy="3378531"/>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Corbel" pitchFamily="34" charset="0"/>
            </a:rPr>
            <a:t>“Customer thought the 14 day return policy on laptops is to short. She likes that we took away the restocking fee but wished the return policy was longer.”  Store 170</a:t>
          </a:r>
          <a:endParaRPr lang="en-US" sz="1000" kern="1200" dirty="0">
            <a:latin typeface="Corbel" pitchFamily="34" charset="0"/>
          </a:endParaRPr>
        </a:p>
      </dsp:txBody>
      <dsp:txXfrm rot="5400000">
        <a:off x="2445896" y="3058667"/>
        <a:ext cx="1004270" cy="3378531"/>
      </dsp:txXfrm>
    </dsp:sp>
    <dsp:sp modelId="{BE2CC6ED-0906-45A3-B8F1-F99C647290EC}">
      <dsp:nvSpPr>
        <dsp:cNvPr id="0" name=""/>
        <dsp:cNvSpPr/>
      </dsp:nvSpPr>
      <dsp:spPr>
        <a:xfrm>
          <a:off x="0" y="4243079"/>
          <a:ext cx="1207160" cy="100970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b="1" kern="1200" dirty="0" smtClean="0">
              <a:latin typeface="Corbel" pitchFamily="34" charset="0"/>
            </a:rPr>
            <a:t>Returns</a:t>
          </a:r>
        </a:p>
        <a:p>
          <a:pPr lvl="0" algn="ctr" defTabSz="444500">
            <a:lnSpc>
              <a:spcPct val="90000"/>
            </a:lnSpc>
            <a:spcBef>
              <a:spcPct val="0"/>
            </a:spcBef>
            <a:spcAft>
              <a:spcPct val="35000"/>
            </a:spcAft>
          </a:pPr>
          <a:r>
            <a:rPr lang="en-US" sz="1000" b="1" kern="1200" dirty="0" smtClean="0">
              <a:latin typeface="Corbel" pitchFamily="34" charset="0"/>
            </a:rPr>
            <a:t>266</a:t>
          </a:r>
        </a:p>
        <a:p>
          <a:pPr lvl="0" algn="ctr" defTabSz="444500">
            <a:lnSpc>
              <a:spcPct val="90000"/>
            </a:lnSpc>
            <a:spcBef>
              <a:spcPct val="0"/>
            </a:spcBef>
            <a:spcAft>
              <a:spcPct val="35000"/>
            </a:spcAft>
          </a:pPr>
          <a:r>
            <a:rPr lang="en-US" sz="1000" b="1" kern="1200" dirty="0" smtClean="0">
              <a:latin typeface="Corbel" pitchFamily="34" charset="0"/>
            </a:rPr>
            <a:t>Mentions </a:t>
          </a:r>
          <a:endParaRPr lang="en-US" sz="1000" b="1" kern="1200" dirty="0">
            <a:latin typeface="Corbel" pitchFamily="34" charset="0"/>
          </a:endParaRPr>
        </a:p>
      </dsp:txBody>
      <dsp:txXfrm>
        <a:off x="0" y="4243079"/>
        <a:ext cx="1207160" cy="10097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31238C-C853-46C4-A038-BC57B8767687}">
      <dsp:nvSpPr>
        <dsp:cNvPr id="0" name=""/>
        <dsp:cNvSpPr/>
      </dsp:nvSpPr>
      <dsp:spPr>
        <a:xfrm>
          <a:off x="342201" y="767255"/>
          <a:ext cx="2211213" cy="14372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Retail</a:t>
          </a:r>
          <a:endParaRPr lang="en-US" sz="2400" kern="1200" dirty="0"/>
        </a:p>
      </dsp:txBody>
      <dsp:txXfrm>
        <a:off x="342201" y="767255"/>
        <a:ext cx="2211213" cy="1437289"/>
      </dsp:txXfrm>
    </dsp:sp>
    <dsp:sp modelId="{597F1F3B-83F4-458F-A518-C288CDCEB211}">
      <dsp:nvSpPr>
        <dsp:cNvPr id="0" name=""/>
        <dsp:cNvSpPr/>
      </dsp:nvSpPr>
      <dsp:spPr>
        <a:xfrm>
          <a:off x="1447808" y="266708"/>
          <a:ext cx="2438383" cy="2438383"/>
        </a:xfrm>
        <a:custGeom>
          <a:avLst/>
          <a:gdLst/>
          <a:ahLst/>
          <a:cxnLst/>
          <a:rect l="0" t="0" r="0" b="0"/>
          <a:pathLst>
            <a:path>
              <a:moveTo>
                <a:pt x="513477" y="225010"/>
              </a:moveTo>
              <a:arcTo wR="1219191" hR="1219191" stAng="14077869" swAng="4244261"/>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E602335-A864-452E-90DC-1416D72D6244}">
      <dsp:nvSpPr>
        <dsp:cNvPr id="0" name=""/>
        <dsp:cNvSpPr/>
      </dsp:nvSpPr>
      <dsp:spPr>
        <a:xfrm>
          <a:off x="2780584" y="767255"/>
          <a:ext cx="2211213" cy="14372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Corporate</a:t>
          </a:r>
          <a:endParaRPr lang="en-US" sz="2400" kern="1200" dirty="0"/>
        </a:p>
      </dsp:txBody>
      <dsp:txXfrm>
        <a:off x="2780584" y="767255"/>
        <a:ext cx="2211213" cy="1437289"/>
      </dsp:txXfrm>
    </dsp:sp>
    <dsp:sp modelId="{84AD1F61-8699-4E06-8FA5-9280D31CBFBA}">
      <dsp:nvSpPr>
        <dsp:cNvPr id="0" name=""/>
        <dsp:cNvSpPr/>
      </dsp:nvSpPr>
      <dsp:spPr>
        <a:xfrm>
          <a:off x="1447808" y="266708"/>
          <a:ext cx="2438383" cy="2438383"/>
        </a:xfrm>
        <a:custGeom>
          <a:avLst/>
          <a:gdLst/>
          <a:ahLst/>
          <a:cxnLst/>
          <a:rect l="0" t="0" r="0" b="0"/>
          <a:pathLst>
            <a:path>
              <a:moveTo>
                <a:pt x="1924905" y="2213372"/>
              </a:moveTo>
              <a:arcTo wR="1219191" hR="1219191" stAng="3277869" swAng="4244261"/>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0F8822-5A0A-440F-975F-434C559944D8}" type="datetimeFigureOut">
              <a:rPr lang="en-US" smtClean="0"/>
              <a:pPr/>
              <a:t>7/18/2011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E551CFA-08AA-4DD6-8F77-DF2048B4EF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9387CF31-E995-4932-9713-D29783D816A5}" type="slidenum">
              <a:rPr lang="en-US">
                <a:solidFill>
                  <a:srgbClr val="000000"/>
                </a:solidFill>
                <a:latin typeface="Arial" charset="0"/>
              </a:rPr>
              <a:pPr algn="r" rtl="0" fontAlgn="base">
                <a:spcBef>
                  <a:spcPct val="0"/>
                </a:spcBef>
                <a:spcAft>
                  <a:spcPct val="0"/>
                </a:spcAft>
              </a:pPr>
              <a:t>1</a:t>
            </a:fld>
            <a:endParaRPr lang="en-US" dirty="0">
              <a:solidFill>
                <a:srgbClr val="000000"/>
              </a:solidFill>
              <a:latin typeface="Arial" charset="0"/>
            </a:endParaRPr>
          </a:p>
        </p:txBody>
      </p:sp>
      <p:sp>
        <p:nvSpPr>
          <p:cNvPr id="11267" name="Rectangle 2"/>
          <p:cNvSpPr>
            <a:spLocks noGrp="1" noRot="1" noChangeAspect="1" noChangeArrowheads="1" noTextEdit="1"/>
          </p:cNvSpPr>
          <p:nvPr>
            <p:ph type="sldImg"/>
          </p:nvPr>
        </p:nvSpPr>
        <p:spPr bwMode="auto">
          <a:xfrm>
            <a:off x="1182688" y="698500"/>
            <a:ext cx="4645025" cy="3484563"/>
          </a:xfrm>
          <a:noFill/>
          <a:ln cap="flat">
            <a:solidFill>
              <a:srgbClr val="000000"/>
            </a:solidFill>
            <a:miter lim="800000"/>
            <a:headEnd/>
            <a:tailEnd/>
          </a:ln>
        </p:spPr>
      </p:sp>
      <p:sp>
        <p:nvSpPr>
          <p:cNvPr id="11268" name="Rectangle 3"/>
          <p:cNvSpPr>
            <a:spLocks noGrp="1" noChangeArrowheads="1"/>
          </p:cNvSpPr>
          <p:nvPr>
            <p:ph type="body" idx="1"/>
          </p:nvPr>
        </p:nvSpPr>
        <p:spPr bwMode="auto">
          <a:noFill/>
        </p:spPr>
        <p:txBody>
          <a:bodyPr wrap="square" lIns="95438" tIns="49309" rIns="95438" bIns="49309" numCol="1" anchor="t" anchorCtr="0" compatLnSpc="1">
            <a:prstTxWarp prst="textNoShape">
              <a:avLst/>
            </a:prstTxWarp>
          </a:bodyPr>
          <a:lstStyle/>
          <a:p>
            <a:pPr defTabSz="985157">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51CFA-08AA-4DD6-8F77-DF2048B4EF8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51CFA-08AA-4DD6-8F77-DF2048B4EF8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551CFA-08AA-4DD6-8F77-DF2048B4EF8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51CFA-08AA-4DD6-8F77-DF2048B4EF8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74B107-CA63-4375-8FB6-9DC22B6E5F78}"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17E3EA50-F6AB-4865-870E-F273B813D6D4}" type="slidenum">
              <a:rPr lang="en-US">
                <a:solidFill>
                  <a:prstClr val="black"/>
                </a:solidFill>
                <a:latin typeface="Arial" charset="0"/>
              </a:rPr>
              <a:pPr fontAlgn="base">
                <a:spcBef>
                  <a:spcPct val="0"/>
                </a:spcBef>
                <a:spcAft>
                  <a:spcPct val="0"/>
                </a:spcAft>
                <a:defRPr/>
              </a:pPr>
              <a:t>2</a:t>
            </a:fld>
            <a:endParaRPr lang="en-US" dirty="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Waiting on Brian Flynn to come back with widget statistic to</a:t>
            </a:r>
            <a:r>
              <a:rPr lang="en-US" baseline="0" dirty="0" smtClean="0"/>
              <a:t> include in callout.</a:t>
            </a:r>
          </a:p>
          <a:p>
            <a:endParaRPr lang="en-US" baseline="0" dirty="0" smtClean="0"/>
          </a:p>
          <a:p>
            <a:r>
              <a:rPr lang="en-US" sz="1200" dirty="0" smtClean="0">
                <a:latin typeface="Arial" charset="0"/>
                <a:cs typeface="Arial" charset="0"/>
              </a:rPr>
              <a:t>Best Buy has captured the important voices of its employees and has put this philosophy into action with the My Customer widget</a:t>
            </a:r>
            <a:endParaRPr lang="en-US" dirty="0"/>
          </a:p>
        </p:txBody>
      </p:sp>
      <p:sp>
        <p:nvSpPr>
          <p:cNvPr id="4" name="Slide Number Placeholder 3"/>
          <p:cNvSpPr>
            <a:spLocks noGrp="1"/>
          </p:cNvSpPr>
          <p:nvPr>
            <p:ph type="sldNum" sz="quarter" idx="10"/>
          </p:nvPr>
        </p:nvSpPr>
        <p:spPr/>
        <p:txBody>
          <a:bodyPr/>
          <a:lstStyle/>
          <a:p>
            <a:fld id="{3E551CFA-08AA-4DD6-8F77-DF2048B4EF8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551CFA-08AA-4DD6-8F77-DF2048B4EF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551CFA-08AA-4DD6-8F77-DF2048B4EF8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51CFA-08AA-4DD6-8F77-DF2048B4EF8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551CFA-08AA-4DD6-8F77-DF2048B4EF8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6.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oleObject" Target="../embeddings/oleObject4.bin"/><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tags" Target="../tags/tag15.xml"/><Relationship Id="rId11" Type="http://schemas.openxmlformats.org/officeDocument/2006/relationships/oleObject" Target="../embeddings/oleObject3.bin"/><Relationship Id="rId5" Type="http://schemas.openxmlformats.org/officeDocument/2006/relationships/tags" Target="../tags/tag14.xml"/><Relationship Id="rId10" Type="http://schemas.openxmlformats.org/officeDocument/2006/relationships/slideMaster" Target="../slideMasters/slideMaster2.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6.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oleObject" Target="../embeddings/oleObject6.bin"/><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tags" Target="../tags/tag23.xml"/><Relationship Id="rId11" Type="http://schemas.openxmlformats.org/officeDocument/2006/relationships/oleObject" Target="../embeddings/oleObject5.bin"/><Relationship Id="rId5" Type="http://schemas.openxmlformats.org/officeDocument/2006/relationships/tags" Target="../tags/tag22.xml"/><Relationship Id="rId10" Type="http://schemas.openxmlformats.org/officeDocument/2006/relationships/slideMaster" Target="../slideMasters/slideMaster2.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6.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10.bin"/><Relationship Id="rId2" Type="http://schemas.openxmlformats.org/officeDocument/2006/relationships/tags" Target="../tags/tag37.xml"/><Relationship Id="rId1" Type="http://schemas.openxmlformats.org/officeDocument/2006/relationships/vmlDrawing" Target="../drawings/vmlDrawing5.vml"/><Relationship Id="rId6" Type="http://schemas.openxmlformats.org/officeDocument/2006/relationships/tags" Target="../tags/tag41.xml"/><Relationship Id="rId11" Type="http://schemas.openxmlformats.org/officeDocument/2006/relationships/oleObject" Target="../embeddings/oleObject9.bin"/><Relationship Id="rId5" Type="http://schemas.openxmlformats.org/officeDocument/2006/relationships/tags" Target="../tags/tag40.xml"/><Relationship Id="rId10" Type="http://schemas.openxmlformats.org/officeDocument/2006/relationships/slideMaster" Target="../slideMasters/slideMaster3.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6.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oleObject" Target="../embeddings/oleObject12.bin"/><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tags" Target="../tags/tag49.xml"/><Relationship Id="rId11" Type="http://schemas.openxmlformats.org/officeDocument/2006/relationships/oleObject" Target="../embeddings/oleObject11.bin"/><Relationship Id="rId5" Type="http://schemas.openxmlformats.org/officeDocument/2006/relationships/tags" Target="../tags/tag48.xml"/><Relationship Id="rId10" Type="http://schemas.openxmlformats.org/officeDocument/2006/relationships/slideMaster" Target="../slideMasters/slideMaster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untitled"/>
          <p:cNvPicPr>
            <a:picLocks noChangeAspect="1" noChangeArrowheads="1"/>
          </p:cNvPicPr>
          <p:nvPr userDrawn="1"/>
        </p:nvPicPr>
        <p:blipFill>
          <a:blip r:embed="rId2" cstate="screen">
            <a:clrChange>
              <a:clrFrom>
                <a:srgbClr val="FFFFFF"/>
              </a:clrFrom>
              <a:clrTo>
                <a:srgbClr val="FFFFFF">
                  <a:alpha val="0"/>
                </a:srgbClr>
              </a:clrTo>
            </a:clrChange>
          </a:blip>
          <a:srcRect/>
          <a:stretch>
            <a:fillRect/>
          </a:stretch>
        </p:blipFill>
        <p:spPr bwMode="auto">
          <a:xfrm>
            <a:off x="7658100" y="6162675"/>
            <a:ext cx="1485900" cy="695325"/>
          </a:xfrm>
          <a:prstGeom prst="rect">
            <a:avLst/>
          </a:prstGeom>
          <a:noFill/>
          <a:ln w="9525">
            <a:noFill/>
            <a:miter lim="800000"/>
            <a:headEnd/>
            <a:tailEnd/>
          </a:ln>
        </p:spPr>
      </p:pic>
      <p:pic>
        <p:nvPicPr>
          <p:cNvPr id="5" name="Picture 23" descr="Best_Buy"/>
          <p:cNvPicPr>
            <a:picLocks noChangeAspect="1" noChangeArrowheads="1"/>
          </p:cNvPicPr>
          <p:nvPr userDrawn="1"/>
        </p:nvPicPr>
        <p:blipFill>
          <a:blip r:embed="rId3" cstate="screen"/>
          <a:srcRect/>
          <a:stretch>
            <a:fillRect/>
          </a:stretch>
        </p:blipFill>
        <p:spPr bwMode="auto">
          <a:xfrm>
            <a:off x="838200" y="914400"/>
            <a:ext cx="2209800" cy="1528763"/>
          </a:xfrm>
          <a:prstGeom prst="rect">
            <a:avLst/>
          </a:prstGeom>
          <a:noFill/>
          <a:effectLst>
            <a:outerShdw dist="35921" dir="2700000" algn="ctr" rotWithShape="0">
              <a:srgbClr val="808080"/>
            </a:outerShdw>
          </a:effectLst>
        </p:spPr>
      </p:pic>
      <p:sp>
        <p:nvSpPr>
          <p:cNvPr id="124952" name="Rectangle 24"/>
          <p:cNvSpPr>
            <a:spLocks noGrp="1" noChangeArrowheads="1"/>
          </p:cNvSpPr>
          <p:nvPr>
            <p:ph type="ctrTitle" sz="quarter"/>
          </p:nvPr>
        </p:nvSpPr>
        <p:spPr>
          <a:xfrm>
            <a:off x="509588" y="3200400"/>
            <a:ext cx="7315200" cy="851297"/>
          </a:xfrm>
          <a:noFill/>
          <a:ln w="12700">
            <a:headEnd type="none" w="sm" len="sm"/>
            <a:tailEnd type="none" w="sm" len="sm"/>
          </a:ln>
          <a:scene3d>
            <a:camera prst="orthographicFront"/>
            <a:lightRig rig="threePt" dir="t"/>
          </a:scene3d>
        </p:spPr>
        <p:txBody>
          <a:bodyPr tIns="45720" rIns="91440" bIns="45720"/>
          <a:lstStyle>
            <a:lvl1pPr>
              <a:defRPr sz="4400">
                <a:solidFill>
                  <a:schemeClr val="tx1"/>
                </a:solidFill>
              </a:defRPr>
            </a:lvl1pPr>
          </a:lstStyle>
          <a:p>
            <a:r>
              <a:rPr lang="en-US" dirty="0"/>
              <a:t>Click to edit Master title style</a:t>
            </a:r>
          </a:p>
        </p:txBody>
      </p:sp>
      <p:sp>
        <p:nvSpPr>
          <p:cNvPr id="124953" name="Rectangle 25"/>
          <p:cNvSpPr>
            <a:spLocks noGrp="1" noChangeArrowheads="1"/>
          </p:cNvSpPr>
          <p:nvPr>
            <p:ph type="subTitle" sz="quarter" idx="1"/>
          </p:nvPr>
        </p:nvSpPr>
        <p:spPr>
          <a:xfrm>
            <a:off x="5892800" y="4429125"/>
            <a:ext cx="2336800" cy="707886"/>
          </a:xfrm>
          <a:ln w="12700">
            <a:headEnd type="none" w="sm" len="sm"/>
            <a:tailEnd type="none" w="sm" len="sm"/>
          </a:ln>
        </p:spPr>
        <p:txBody>
          <a:bodyPr lIns="0" tIns="45720" rIns="91440" bIns="45720" anchorCtr="0"/>
          <a:lstStyle>
            <a:lvl1pPr marL="0" indent="0">
              <a:buFont typeface="Wingdings" pitchFamily="2" charset="2"/>
              <a:buNone/>
              <a:defRPr sz="2000" b="1"/>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ATK2007 BlankSlide">
    <p:spTree>
      <p:nvGrpSpPr>
        <p:cNvPr id="1" name=""/>
        <p:cNvGrpSpPr/>
        <p:nvPr/>
      </p:nvGrpSpPr>
      <p:grpSpPr>
        <a:xfrm>
          <a:off x="0" y="0"/>
          <a:ext cx="0" cy="0"/>
          <a:chOff x="0" y="0"/>
          <a:chExt cx="0" cy="0"/>
        </a:xfrm>
      </p:grpSpPr>
      <p:sp>
        <p:nvSpPr>
          <p:cNvPr id="2"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ATK2007 BlankSlide">
    <p:spTree>
      <p:nvGrpSpPr>
        <p:cNvPr id="1" name=""/>
        <p:cNvGrpSpPr/>
        <p:nvPr/>
      </p:nvGrpSpPr>
      <p:grpSpPr>
        <a:xfrm>
          <a:off x="0" y="0"/>
          <a:ext cx="0" cy="0"/>
          <a:chOff x="0" y="0"/>
          <a:chExt cx="0" cy="0"/>
        </a:xfrm>
      </p:grpSpPr>
      <p:sp>
        <p:nvSpPr>
          <p:cNvPr id="2"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TK2007 Blank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tandard:  Numbers + Letters">
    <p:spTree>
      <p:nvGrpSpPr>
        <p:cNvPr id="1" name=""/>
        <p:cNvGrpSpPr/>
        <p:nvPr/>
      </p:nvGrpSpPr>
      <p:grpSpPr>
        <a:xfrm>
          <a:off x="0" y="0"/>
          <a:ext cx="0" cy="0"/>
          <a:chOff x="0" y="0"/>
          <a:chExt cx="0" cy="0"/>
        </a:xfrm>
      </p:grpSpPr>
      <p:graphicFrame>
        <p:nvGraphicFramePr>
          <p:cNvPr id="4" name="Rectangle 3" hidden="1"/>
          <p:cNvGraphicFramePr>
            <a:graphicFrameLocks/>
          </p:cNvGraphicFramePr>
          <p:nvPr/>
        </p:nvGraphicFramePr>
        <p:xfrm>
          <a:off x="0" y="0"/>
          <a:ext cx="158750" cy="158750"/>
        </p:xfrm>
        <a:graphic>
          <a:graphicData uri="http://schemas.openxmlformats.org/presentationml/2006/ole">
            <p:oleObj spid="_x0000_s9218" name="think-cell Slide" r:id="rId11" imgW="0" imgH="0" progId="">
              <p:embed/>
            </p:oleObj>
          </a:graphicData>
        </a:graphic>
      </p:graphicFrame>
      <p:sp>
        <p:nvSpPr>
          <p:cNvPr id="5" name="Rectangle 4"/>
          <p:cNvSpPr/>
          <p:nvPr>
            <p:custDataLst>
              <p:tags r:id="rId2"/>
            </p:custDataLst>
          </p:nvPr>
        </p:nvSpPr>
        <p:spPr bwMode="auto">
          <a:xfrm>
            <a:off x="0" y="6691313"/>
            <a:ext cx="9144000" cy="138112"/>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algn="l" defTabSz="966788" rtl="0" eaLnBrk="0" fontAlgn="base" hangingPunct="0">
              <a:lnSpc>
                <a:spcPct val="80000"/>
              </a:lnSpc>
              <a:spcBef>
                <a:spcPct val="20000"/>
              </a:spcBef>
              <a:spcAft>
                <a:spcPct val="0"/>
              </a:spcAft>
              <a:defRPr/>
            </a:pPr>
            <a:endParaRPr lang="en-US" sz="800" i="1" kern="1200" dirty="0">
              <a:solidFill>
                <a:srgbClr val="000000"/>
              </a:solidFill>
              <a:latin typeface="Verdana" pitchFamily="34" charset="0"/>
              <a:ea typeface="+mn-ea"/>
              <a:cs typeface="Arial" pitchFamily="34" charset="0"/>
            </a:endParaRPr>
          </a:p>
        </p:txBody>
      </p:sp>
      <p:sp>
        <p:nvSpPr>
          <p:cNvPr id="6" name="Rectangle 5"/>
          <p:cNvSpPr/>
          <p:nvPr>
            <p:custDataLst>
              <p:tags r:id="rId3"/>
            </p:custDataLst>
          </p:nvPr>
        </p:nvSpPr>
        <p:spPr bwMode="auto">
          <a:xfrm>
            <a:off x="0" y="0"/>
            <a:ext cx="9144000" cy="533400"/>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algn="l" defTabSz="966788" rtl="0" eaLnBrk="0" fontAlgn="base" hangingPunct="0">
              <a:lnSpc>
                <a:spcPct val="80000"/>
              </a:lnSpc>
              <a:spcBef>
                <a:spcPct val="20000"/>
              </a:spcBef>
              <a:spcAft>
                <a:spcPct val="0"/>
              </a:spcAft>
              <a:defRPr/>
            </a:pPr>
            <a:endParaRPr lang="en-US" sz="800" i="1" kern="1200" dirty="0">
              <a:solidFill>
                <a:srgbClr val="000000"/>
              </a:solidFill>
              <a:latin typeface="Verdana" pitchFamily="34" charset="0"/>
              <a:ea typeface="+mn-ea"/>
              <a:cs typeface="Arial" pitchFamily="34" charset="0"/>
            </a:endParaRPr>
          </a:p>
        </p:txBody>
      </p:sp>
      <p:cxnSp>
        <p:nvCxnSpPr>
          <p:cNvPr id="7" name="Straight Connector 6"/>
          <p:cNvCxnSpPr/>
          <p:nvPr>
            <p:custDataLst>
              <p:tags r:id="rId4"/>
            </p:custDataLst>
          </p:nvPr>
        </p:nvCxnSpPr>
        <p:spPr>
          <a:xfrm>
            <a:off x="0" y="561975"/>
            <a:ext cx="91440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5"/>
            </p:custDataLst>
          </p:nvPr>
        </p:nvSpPr>
        <p:spPr>
          <a:xfrm>
            <a:off x="8651875" y="6691313"/>
            <a:ext cx="265113" cy="138112"/>
          </a:xfrm>
          <a:prstGeom prst="rect">
            <a:avLst/>
          </a:prstGeom>
          <a:noFill/>
        </p:spPr>
        <p:txBody>
          <a:bodyPr wrap="none" lIns="0" tIns="0" rIns="0" bIns="0" anchor="b"/>
          <a:lstStyle/>
          <a:p>
            <a:pPr algn="r" rtl="0">
              <a:defRPr/>
            </a:pPr>
            <a:fld id="{0BEFD555-DE58-4A46-9BE2-B2E3CAAE5837}" type="slidenum">
              <a:rPr lang="en-US" sz="900" kern="1200">
                <a:solidFill>
                  <a:srgbClr val="808080"/>
                </a:solidFill>
                <a:latin typeface="Corbel"/>
                <a:ea typeface="+mn-ea"/>
                <a:cs typeface="Arial" pitchFamily="34" charset="0"/>
              </a:rPr>
              <a:pPr algn="r" rtl="0">
                <a:defRPr/>
              </a:pPr>
              <a:t>‹#›</a:t>
            </a:fld>
            <a:endParaRPr lang="en-US" sz="900" kern="1200" dirty="0">
              <a:solidFill>
                <a:srgbClr val="808080"/>
              </a:solidFill>
              <a:latin typeface="Corbel"/>
              <a:ea typeface="+mn-ea"/>
              <a:cs typeface="Arial" pitchFamily="34" charset="0"/>
            </a:endParaRPr>
          </a:p>
        </p:txBody>
      </p:sp>
      <p:sp>
        <p:nvSpPr>
          <p:cNvPr id="10" name="Text Box 5"/>
          <p:cNvSpPr txBox="1">
            <a:spLocks noChangeArrowheads="1"/>
          </p:cNvSpPr>
          <p:nvPr>
            <p:custDataLst>
              <p:tags r:id="rId6"/>
            </p:custDataLst>
          </p:nvPr>
        </p:nvSpPr>
        <p:spPr bwMode="auto">
          <a:xfrm>
            <a:off x="2613025" y="6629400"/>
            <a:ext cx="3990975" cy="247650"/>
          </a:xfrm>
          <a:prstGeom prst="rect">
            <a:avLst/>
          </a:prstGeom>
          <a:noFill/>
          <a:ln w="9525">
            <a:noFill/>
            <a:miter lim="800000"/>
            <a:headEnd/>
            <a:tailEnd/>
          </a:ln>
          <a:effectLst/>
        </p:spPr>
        <p:txBody>
          <a:bodyPr lIns="90695" tIns="45351" rIns="90695" bIns="45351">
            <a:spAutoFit/>
          </a:bodyPr>
          <a:lstStyle/>
          <a:p>
            <a:pPr algn="l" defTabSz="914485" rtl="0">
              <a:spcBef>
                <a:spcPct val="50000"/>
              </a:spcBef>
              <a:defRPr/>
            </a:pPr>
            <a:r>
              <a:rPr lang="en-US" sz="1000" b="1" kern="1200" dirty="0">
                <a:solidFill>
                  <a:srgbClr val="000000"/>
                </a:solidFill>
                <a:latin typeface="Corbel"/>
                <a:ea typeface="+mn-ea"/>
                <a:cs typeface="Arial" pitchFamily="34" charset="0"/>
              </a:rPr>
              <a:t>CONFIDENTIAL - DO NOT DISSEMINATE OR COPY</a:t>
            </a:r>
            <a:endParaRPr lang="en-US" b="1" kern="1200" dirty="0">
              <a:solidFill>
                <a:srgbClr val="000000"/>
              </a:solidFill>
              <a:latin typeface="Corbel"/>
              <a:ea typeface="+mn-ea"/>
              <a:cs typeface="Arial" pitchFamily="34" charset="0"/>
            </a:endParaRPr>
          </a:p>
        </p:txBody>
      </p:sp>
      <p:graphicFrame>
        <p:nvGraphicFramePr>
          <p:cNvPr id="11" name="Object 6"/>
          <p:cNvGraphicFramePr>
            <a:graphicFrameLocks noChangeAspect="1"/>
          </p:cNvGraphicFramePr>
          <p:nvPr/>
        </p:nvGraphicFramePr>
        <p:xfrm>
          <a:off x="6781800" y="26988"/>
          <a:ext cx="617538" cy="477837"/>
        </p:xfrm>
        <a:graphic>
          <a:graphicData uri="http://schemas.openxmlformats.org/presentationml/2006/ole">
            <p:oleObj spid="_x0000_s9219" name="Picture" r:id="rId12" imgW="1359288" imgH="1181818" progId="Word.Picture.8">
              <p:embed/>
            </p:oleObj>
          </a:graphicData>
        </a:graphic>
      </p:graphicFrame>
      <p:cxnSp>
        <p:nvCxnSpPr>
          <p:cNvPr id="12" name="Straight Connector 11"/>
          <p:cNvCxnSpPr/>
          <p:nvPr>
            <p:custDataLst>
              <p:tags r:id="rId7"/>
            </p:custDataLst>
          </p:nvPr>
        </p:nvCxnSpPr>
        <p:spPr>
          <a:xfrm rot="5400000">
            <a:off x="7185819" y="265907"/>
            <a:ext cx="477837" cy="0"/>
          </a:xfrm>
          <a:prstGeom prst="line">
            <a:avLst/>
          </a:prstGeom>
          <a:ln w="2857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p:cNvSpPr txBox="1">
            <a:spLocks/>
          </p:cNvSpPr>
          <p:nvPr userDrawn="1">
            <p:custDataLst>
              <p:tags r:id="rId8"/>
            </p:custDataLst>
          </p:nvPr>
        </p:nvSpPr>
        <p:spPr>
          <a:xfrm>
            <a:off x="7518400" y="422275"/>
            <a:ext cx="3606800" cy="111125"/>
          </a:xfrm>
          <a:prstGeom prst="rect">
            <a:avLst/>
          </a:prstGeom>
        </p:spPr>
        <p:txBody>
          <a:bodyPr lIns="0" tIns="0" rIns="0" bIns="0">
            <a:spAutoFit/>
          </a:bodyPr>
          <a:lstStyle/>
          <a:p>
            <a:pPr marL="274320" indent="-274320" algn="l" rtl="0">
              <a:lnSpc>
                <a:spcPct val="90000"/>
              </a:lnSpc>
              <a:spcBef>
                <a:spcPts val="1800"/>
              </a:spcBef>
              <a:buClr>
                <a:srgbClr val="000000"/>
              </a:buClr>
              <a:buFont typeface="Wingdings" pitchFamily="2" charset="2"/>
              <a:buNone/>
              <a:defRPr/>
            </a:pPr>
            <a:r>
              <a:rPr lang="en-US" sz="800" b="1" kern="1200" dirty="0">
                <a:solidFill>
                  <a:srgbClr val="FFFFFF">
                    <a:lumMod val="50000"/>
                  </a:srgbClr>
                </a:solidFill>
                <a:latin typeface="Corbel"/>
                <a:ea typeface="+mn-ea"/>
                <a:cs typeface="Arial" pitchFamily="34" charset="0"/>
              </a:rPr>
              <a:t>Consumer Insights Unit</a:t>
            </a:r>
          </a:p>
        </p:txBody>
      </p:sp>
      <p:sp>
        <p:nvSpPr>
          <p:cNvPr id="14" name="Text Placeholder 5"/>
          <p:cNvSpPr txBox="1">
            <a:spLocks/>
          </p:cNvSpPr>
          <p:nvPr userDrawn="1">
            <p:custDataLst>
              <p:tags r:id="rId9"/>
            </p:custDataLst>
          </p:nvPr>
        </p:nvSpPr>
        <p:spPr>
          <a:xfrm>
            <a:off x="8077200" y="139700"/>
            <a:ext cx="3606800" cy="165100"/>
          </a:xfrm>
          <a:prstGeom prst="rect">
            <a:avLst/>
          </a:prstGeom>
        </p:spPr>
        <p:txBody>
          <a:bodyPr lIns="0" tIns="0" rIns="0" bIns="0">
            <a:spAutoFit/>
          </a:bodyPr>
          <a:lstStyle/>
          <a:p>
            <a:pPr marL="274320" indent="-274320" algn="l" rtl="0">
              <a:lnSpc>
                <a:spcPct val="90000"/>
              </a:lnSpc>
              <a:spcBef>
                <a:spcPts val="1800"/>
              </a:spcBef>
              <a:buClr>
                <a:srgbClr val="000000"/>
              </a:buClr>
              <a:buFont typeface="Wingdings" pitchFamily="2" charset="2"/>
              <a:buNone/>
              <a:defRPr/>
            </a:pPr>
            <a:r>
              <a:rPr lang="en-US" sz="1200" b="1" i="1" kern="1200" dirty="0">
                <a:solidFill>
                  <a:srgbClr val="000000"/>
                </a:solidFill>
                <a:latin typeface="Corbel"/>
                <a:ea typeface="+mn-ea"/>
                <a:cs typeface="Arial" pitchFamily="34" charset="0"/>
              </a:rPr>
              <a:t>CIU</a:t>
            </a:r>
          </a:p>
        </p:txBody>
      </p:sp>
      <p:pic>
        <p:nvPicPr>
          <p:cNvPr id="15" name="Picture 3"/>
          <p:cNvPicPr>
            <a:picLocks noChangeAspect="1" noChangeArrowheads="1"/>
          </p:cNvPicPr>
          <p:nvPr userDrawn="1"/>
        </p:nvPicPr>
        <p:blipFill>
          <a:blip r:embed="rId13" cstate="screen"/>
          <a:srcRect/>
          <a:stretch>
            <a:fillRect/>
          </a:stretch>
        </p:blipFill>
        <p:spPr bwMode="auto">
          <a:xfrm>
            <a:off x="7664450" y="0"/>
            <a:ext cx="260350" cy="260350"/>
          </a:xfrm>
          <a:prstGeom prst="rect">
            <a:avLst/>
          </a:prstGeom>
          <a:noFill/>
          <a:ln w="9525">
            <a:noFill/>
            <a:miter lim="800000"/>
            <a:headEnd/>
            <a:tailEnd/>
          </a:ln>
        </p:spPr>
      </p:pic>
      <p:pic>
        <p:nvPicPr>
          <p:cNvPr id="16" name="Picture 4"/>
          <p:cNvPicPr>
            <a:picLocks noChangeAspect="1" noChangeArrowheads="1"/>
          </p:cNvPicPr>
          <p:nvPr userDrawn="1"/>
        </p:nvPicPr>
        <p:blipFill>
          <a:blip r:embed="rId14" cstate="screen"/>
          <a:srcRect/>
          <a:stretch>
            <a:fillRect/>
          </a:stretch>
        </p:blipFill>
        <p:spPr bwMode="auto">
          <a:xfrm rot="20952685">
            <a:off x="7866063" y="236538"/>
            <a:ext cx="96837" cy="188912"/>
          </a:xfrm>
          <a:prstGeom prst="rect">
            <a:avLst/>
          </a:prstGeom>
          <a:noFill/>
          <a:ln w="9525">
            <a:noFill/>
            <a:miter lim="800000"/>
            <a:headEnd/>
            <a:tailEnd/>
          </a:ln>
        </p:spPr>
      </p:pic>
      <p:sp>
        <p:nvSpPr>
          <p:cNvPr id="17" name="Text Placeholder 16"/>
          <p:cNvSpPr>
            <a:spLocks noGrp="1"/>
          </p:cNvSpPr>
          <p:nvPr>
            <p:ph type="body" sz="quarter" idx="13"/>
          </p:nvPr>
        </p:nvSpPr>
        <p:spPr>
          <a:xfrm>
            <a:off x="457200" y="619311"/>
            <a:ext cx="8229600" cy="577467"/>
          </a:xfrm>
          <a:prstGeom prst="rect">
            <a:avLst/>
          </a:prstGeom>
        </p:spPr>
        <p:txBody>
          <a:bodyPr/>
          <a:lstStyle>
            <a:lvl1pPr marL="0" indent="0">
              <a:lnSpc>
                <a:spcPct val="100000"/>
              </a:lnSpc>
              <a:buNone/>
              <a:defRPr>
                <a:solidFill>
                  <a:schemeClr val="tx1"/>
                </a:solidFill>
              </a:defRPr>
            </a:lvl1pPr>
          </a:lstStyle>
          <a:p>
            <a:pPr lvl="0"/>
            <a:r>
              <a:rPr lang="en-US" smtClean="0"/>
              <a:t>Click to edit Master text styles</a:t>
            </a:r>
          </a:p>
        </p:txBody>
      </p:sp>
      <p:sp>
        <p:nvSpPr>
          <p:cNvPr id="8" name="Content Placeholder 2"/>
          <p:cNvSpPr>
            <a:spLocks noGrp="1"/>
          </p:cNvSpPr>
          <p:nvPr>
            <p:ph idx="1"/>
          </p:nvPr>
        </p:nvSpPr>
        <p:spPr>
          <a:xfrm>
            <a:off x="457200" y="1371600"/>
            <a:ext cx="8229600" cy="4754563"/>
          </a:xfrm>
          <a:prstGeom prst="rect">
            <a:avLst/>
          </a:prstGeom>
        </p:spPr>
        <p:txBody>
          <a:bodyPr>
            <a:noAutofit/>
          </a:bodyPr>
          <a:lstStyle>
            <a:lvl1pPr marL="342900" indent="-342900">
              <a:lnSpc>
                <a:spcPct val="100000"/>
              </a:lnSpc>
              <a:spcBef>
                <a:spcPts val="1500"/>
              </a:spcBef>
              <a:buClrTx/>
              <a:buFont typeface="+mj-lt"/>
              <a:buAutoNum type="arabicPeriod"/>
              <a:defRPr sz="1600">
                <a:solidFill>
                  <a:schemeClr val="tx1"/>
                </a:solidFill>
                <a:latin typeface="Arial" pitchFamily="34" charset="0"/>
                <a:cs typeface="Arial" pitchFamily="34" charset="0"/>
              </a:defRPr>
            </a:lvl1pPr>
            <a:lvl2pPr marL="850900" indent="-342900">
              <a:lnSpc>
                <a:spcPct val="100000"/>
              </a:lnSpc>
              <a:spcBef>
                <a:spcPts val="900"/>
              </a:spcBef>
              <a:buClrTx/>
              <a:buFont typeface="+mj-lt"/>
              <a:buAutoNum type="alphaLcPeriod"/>
              <a:defRPr sz="1600">
                <a:solidFill>
                  <a:schemeClr val="tx1"/>
                </a:solidFill>
                <a:latin typeface="Arial" pitchFamily="34" charset="0"/>
                <a:cs typeface="Arial" pitchFamily="34" charset="0"/>
              </a:defRPr>
            </a:lvl2pPr>
            <a:lvl3pPr marL="1193800" indent="-228600">
              <a:lnSpc>
                <a:spcPct val="100000"/>
              </a:lnSpc>
              <a:spcBef>
                <a:spcPts val="600"/>
              </a:spcBef>
              <a:buClrTx/>
              <a:buFont typeface="Arial" pitchFamily="34" charset="0"/>
              <a:buChar char="-"/>
              <a:defRPr sz="1600">
                <a:solidFill>
                  <a:schemeClr val="tx1"/>
                </a:solidFill>
                <a:latin typeface="Arial" pitchFamily="34" charset="0"/>
                <a:cs typeface="Arial" pitchFamily="34" charset="0"/>
              </a:defRPr>
            </a:lvl3pPr>
            <a:lvl4pPr marL="1651000" indent="-228600">
              <a:lnSpc>
                <a:spcPct val="100000"/>
              </a:lnSpc>
              <a:spcBef>
                <a:spcPts val="300"/>
              </a:spcBef>
              <a:buClrTx/>
              <a:buSzPct val="67000"/>
              <a:buFont typeface="Wingdings" pitchFamily="2" charset="2"/>
              <a:buChar char="§"/>
              <a:defRPr sz="1600">
                <a:solidFill>
                  <a:schemeClr val="tx1"/>
                </a:solidFill>
                <a:latin typeface="Arial" pitchFamily="34" charset="0"/>
                <a:cs typeface="Arial" pitchFamily="34" charset="0"/>
              </a:defRPr>
            </a:lvl4pPr>
            <a:lvl5pPr marL="2108200" indent="-228600">
              <a:lnSpc>
                <a:spcPct val="100000"/>
              </a:lnSpc>
              <a:spcBef>
                <a:spcPts val="300"/>
              </a:spcBef>
              <a:buClrTx/>
              <a:buSzPct val="50000"/>
              <a:buFont typeface="Courier New" pitchFamily="49" charset="0"/>
              <a:buChar char="o"/>
              <a:defRPr sz="16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Footer Placeholder 4"/>
          <p:cNvSpPr>
            <a:spLocks noGrp="1"/>
          </p:cNvSpPr>
          <p:nvPr>
            <p:ph type="ftr" sz="quarter" idx="14"/>
          </p:nvPr>
        </p:nvSpPr>
        <p:spPr>
          <a:xfrm>
            <a:off x="457200" y="6223000"/>
            <a:ext cx="8229600" cy="228600"/>
          </a:xfrm>
          <a:prstGeom prst="rect">
            <a:avLst/>
          </a:prstGeom>
        </p:spPr>
        <p:txBody>
          <a:bodyPr bIns="0" anchor="b"/>
          <a:lstStyle>
            <a:lvl1pPr>
              <a:defRPr sz="800">
                <a:solidFill>
                  <a:srgbClr val="000000"/>
                </a:solidFill>
                <a:latin typeface="Arial" pitchFamily="34" charset="0"/>
                <a:cs typeface="Arial" pitchFamily="34" charset="0"/>
              </a:defRPr>
            </a:lvl1pPr>
          </a:lstStyle>
          <a:p>
            <a:pPr algn="l" rtl="0" fontAlgn="base">
              <a:spcBef>
                <a:spcPct val="0"/>
              </a:spcBef>
              <a:spcAft>
                <a:spcPct val="0"/>
              </a:spcAft>
              <a:defRPr/>
            </a:pPr>
            <a:endParaRPr lang="en-US" kern="1200">
              <a:ea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203200"/>
            <a:ext cx="8520113" cy="638175"/>
          </a:xfrm>
        </p:spPr>
        <p:txBody>
          <a:bodyPr/>
          <a:lstStyle/>
          <a:p>
            <a:r>
              <a:rPr lang="en-US"/>
              <a:t>Click to edit Master title style</a:t>
            </a:r>
          </a:p>
        </p:txBody>
      </p:sp>
      <p:sp>
        <p:nvSpPr>
          <p:cNvPr id="3" name="Content Placeholder 2"/>
          <p:cNvSpPr>
            <a:spLocks noGrp="1"/>
          </p:cNvSpPr>
          <p:nvPr>
            <p:ph sz="quarter" idx="1"/>
          </p:nvPr>
        </p:nvSpPr>
        <p:spPr>
          <a:xfrm>
            <a:off x="304800" y="1150938"/>
            <a:ext cx="4183063" cy="2457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0263" y="1150938"/>
            <a:ext cx="4184650" cy="2457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760788"/>
            <a:ext cx="4183063" cy="2457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0263" y="3760788"/>
            <a:ext cx="4184650" cy="2457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aphicFrame>
        <p:nvGraphicFramePr>
          <p:cNvPr id="3" name="Rectangle 3" hidden="1"/>
          <p:cNvGraphicFramePr>
            <a:graphicFrameLocks/>
          </p:cNvGraphicFramePr>
          <p:nvPr/>
        </p:nvGraphicFramePr>
        <p:xfrm>
          <a:off x="0" y="0"/>
          <a:ext cx="158750" cy="158750"/>
        </p:xfrm>
        <a:graphic>
          <a:graphicData uri="http://schemas.openxmlformats.org/presentationml/2006/ole">
            <p:oleObj spid="_x0000_s10242" name="think-cell Slide" r:id="rId11" imgW="0" imgH="0" progId="">
              <p:embed/>
            </p:oleObj>
          </a:graphicData>
        </a:graphic>
      </p:graphicFrame>
      <p:sp>
        <p:nvSpPr>
          <p:cNvPr id="4" name="Rectangle 3"/>
          <p:cNvSpPr/>
          <p:nvPr>
            <p:custDataLst>
              <p:tags r:id="rId2"/>
            </p:custDataLst>
          </p:nvPr>
        </p:nvSpPr>
        <p:spPr bwMode="auto">
          <a:xfrm>
            <a:off x="0" y="6691313"/>
            <a:ext cx="9144000" cy="138112"/>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algn="l" defTabSz="966788" rtl="0" eaLnBrk="0" fontAlgn="base" hangingPunct="0">
              <a:lnSpc>
                <a:spcPct val="80000"/>
              </a:lnSpc>
              <a:spcBef>
                <a:spcPct val="20000"/>
              </a:spcBef>
              <a:spcAft>
                <a:spcPct val="0"/>
              </a:spcAft>
              <a:defRPr/>
            </a:pPr>
            <a:endParaRPr lang="en-US" sz="800" i="1" kern="1200" dirty="0">
              <a:solidFill>
                <a:srgbClr val="000000"/>
              </a:solidFill>
              <a:latin typeface="Verdana" pitchFamily="34" charset="0"/>
              <a:ea typeface="+mn-ea"/>
              <a:cs typeface="Arial" pitchFamily="34" charset="0"/>
            </a:endParaRPr>
          </a:p>
        </p:txBody>
      </p:sp>
      <p:sp>
        <p:nvSpPr>
          <p:cNvPr id="5" name="Rectangle 4"/>
          <p:cNvSpPr/>
          <p:nvPr>
            <p:custDataLst>
              <p:tags r:id="rId3"/>
            </p:custDataLst>
          </p:nvPr>
        </p:nvSpPr>
        <p:spPr bwMode="auto">
          <a:xfrm>
            <a:off x="0" y="0"/>
            <a:ext cx="9144000" cy="533400"/>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algn="l" defTabSz="966788" rtl="0" eaLnBrk="0" fontAlgn="base" hangingPunct="0">
              <a:lnSpc>
                <a:spcPct val="80000"/>
              </a:lnSpc>
              <a:spcBef>
                <a:spcPct val="20000"/>
              </a:spcBef>
              <a:spcAft>
                <a:spcPct val="0"/>
              </a:spcAft>
              <a:defRPr/>
            </a:pPr>
            <a:endParaRPr lang="en-US" sz="800" i="1" kern="1200" dirty="0">
              <a:solidFill>
                <a:srgbClr val="000000"/>
              </a:solidFill>
              <a:latin typeface="Verdana" pitchFamily="34" charset="0"/>
              <a:ea typeface="+mn-ea"/>
              <a:cs typeface="Arial" pitchFamily="34" charset="0"/>
            </a:endParaRPr>
          </a:p>
        </p:txBody>
      </p:sp>
      <p:cxnSp>
        <p:nvCxnSpPr>
          <p:cNvPr id="6" name="Straight Connector 5"/>
          <p:cNvCxnSpPr/>
          <p:nvPr>
            <p:custDataLst>
              <p:tags r:id="rId4"/>
            </p:custDataLst>
          </p:nvPr>
        </p:nvCxnSpPr>
        <p:spPr>
          <a:xfrm>
            <a:off x="0" y="561975"/>
            <a:ext cx="91440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custDataLst>
              <p:tags r:id="rId5"/>
            </p:custDataLst>
          </p:nvPr>
        </p:nvSpPr>
        <p:spPr>
          <a:xfrm>
            <a:off x="8651875" y="6691313"/>
            <a:ext cx="265113" cy="138112"/>
          </a:xfrm>
          <a:prstGeom prst="rect">
            <a:avLst/>
          </a:prstGeom>
          <a:noFill/>
        </p:spPr>
        <p:txBody>
          <a:bodyPr wrap="none" lIns="0" tIns="0" rIns="0" bIns="0" anchor="b"/>
          <a:lstStyle/>
          <a:p>
            <a:pPr algn="r" rtl="0">
              <a:defRPr/>
            </a:pPr>
            <a:fld id="{FBC52C44-7B8D-4C8E-98F1-18455BF6FD0A}" type="slidenum">
              <a:rPr lang="en-US" sz="900" kern="1200">
                <a:solidFill>
                  <a:srgbClr val="808080"/>
                </a:solidFill>
                <a:latin typeface="Corbel"/>
                <a:ea typeface="+mn-ea"/>
                <a:cs typeface="Arial" pitchFamily="34" charset="0"/>
              </a:rPr>
              <a:pPr algn="r" rtl="0">
                <a:defRPr/>
              </a:pPr>
              <a:t>‹#›</a:t>
            </a:fld>
            <a:endParaRPr lang="en-US" sz="900" kern="1200" dirty="0">
              <a:solidFill>
                <a:srgbClr val="808080"/>
              </a:solidFill>
              <a:latin typeface="Corbel"/>
              <a:ea typeface="+mn-ea"/>
              <a:cs typeface="Arial" pitchFamily="34" charset="0"/>
            </a:endParaRPr>
          </a:p>
        </p:txBody>
      </p:sp>
      <p:sp>
        <p:nvSpPr>
          <p:cNvPr id="8" name="Text Box 5"/>
          <p:cNvSpPr txBox="1">
            <a:spLocks noChangeArrowheads="1"/>
          </p:cNvSpPr>
          <p:nvPr>
            <p:custDataLst>
              <p:tags r:id="rId6"/>
            </p:custDataLst>
          </p:nvPr>
        </p:nvSpPr>
        <p:spPr bwMode="auto">
          <a:xfrm>
            <a:off x="2613025" y="6629400"/>
            <a:ext cx="3990975" cy="247650"/>
          </a:xfrm>
          <a:prstGeom prst="rect">
            <a:avLst/>
          </a:prstGeom>
          <a:noFill/>
          <a:ln w="9525">
            <a:noFill/>
            <a:miter lim="800000"/>
            <a:headEnd/>
            <a:tailEnd/>
          </a:ln>
          <a:effectLst/>
        </p:spPr>
        <p:txBody>
          <a:bodyPr lIns="90695" tIns="45351" rIns="90695" bIns="45351">
            <a:spAutoFit/>
          </a:bodyPr>
          <a:lstStyle/>
          <a:p>
            <a:pPr algn="l" defTabSz="914485" rtl="0">
              <a:spcBef>
                <a:spcPct val="50000"/>
              </a:spcBef>
              <a:defRPr/>
            </a:pPr>
            <a:r>
              <a:rPr lang="en-US" sz="1000" b="1" kern="1200" dirty="0">
                <a:solidFill>
                  <a:srgbClr val="000000"/>
                </a:solidFill>
                <a:latin typeface="Corbel"/>
                <a:ea typeface="+mn-ea"/>
                <a:cs typeface="Arial" pitchFamily="34" charset="0"/>
              </a:rPr>
              <a:t>CONFIDENTIAL - DO NOT DISSEMINATE OR COPY</a:t>
            </a:r>
            <a:endParaRPr lang="en-US" b="1" kern="1200" dirty="0">
              <a:solidFill>
                <a:srgbClr val="000000"/>
              </a:solidFill>
              <a:latin typeface="Corbel"/>
              <a:ea typeface="+mn-ea"/>
              <a:cs typeface="Arial" pitchFamily="34" charset="0"/>
            </a:endParaRPr>
          </a:p>
        </p:txBody>
      </p:sp>
      <p:sp>
        <p:nvSpPr>
          <p:cNvPr id="9" name="Text Placeholder 5"/>
          <p:cNvSpPr txBox="1">
            <a:spLocks/>
          </p:cNvSpPr>
          <p:nvPr>
            <p:custDataLst>
              <p:tags r:id="rId7"/>
            </p:custDataLst>
          </p:nvPr>
        </p:nvSpPr>
        <p:spPr>
          <a:xfrm>
            <a:off x="7518400" y="422275"/>
            <a:ext cx="3606800" cy="111125"/>
          </a:xfrm>
          <a:prstGeom prst="rect">
            <a:avLst/>
          </a:prstGeom>
        </p:spPr>
        <p:txBody>
          <a:bodyPr lIns="0" tIns="0" rIns="0" bIns="0">
            <a:spAutoFit/>
          </a:bodyPr>
          <a:lstStyle/>
          <a:p>
            <a:pPr marL="274320" indent="-274320" algn="l" rtl="0">
              <a:lnSpc>
                <a:spcPct val="90000"/>
              </a:lnSpc>
              <a:spcBef>
                <a:spcPts val="1800"/>
              </a:spcBef>
              <a:buClr>
                <a:srgbClr val="000000"/>
              </a:buClr>
              <a:buFont typeface="Wingdings" pitchFamily="2" charset="2"/>
              <a:buNone/>
              <a:defRPr/>
            </a:pPr>
            <a:r>
              <a:rPr lang="en-US" sz="800" b="1" kern="1200" dirty="0">
                <a:solidFill>
                  <a:srgbClr val="FFFFFF">
                    <a:lumMod val="50000"/>
                  </a:srgbClr>
                </a:solidFill>
                <a:latin typeface="Corbel"/>
                <a:ea typeface="+mn-ea"/>
                <a:cs typeface="Arial" pitchFamily="34" charset="0"/>
              </a:rPr>
              <a:t>Consumer Insights Unit</a:t>
            </a:r>
          </a:p>
        </p:txBody>
      </p:sp>
      <p:graphicFrame>
        <p:nvGraphicFramePr>
          <p:cNvPr id="10" name="Object 6"/>
          <p:cNvGraphicFramePr>
            <a:graphicFrameLocks noChangeAspect="1"/>
          </p:cNvGraphicFramePr>
          <p:nvPr/>
        </p:nvGraphicFramePr>
        <p:xfrm>
          <a:off x="6781800" y="26988"/>
          <a:ext cx="617538" cy="477837"/>
        </p:xfrm>
        <a:graphic>
          <a:graphicData uri="http://schemas.openxmlformats.org/presentationml/2006/ole">
            <p:oleObj spid="_x0000_s10243" name="Picture" r:id="rId12" imgW="1359288" imgH="1181818" progId="Word.Picture.8">
              <p:embed/>
            </p:oleObj>
          </a:graphicData>
        </a:graphic>
      </p:graphicFrame>
      <p:cxnSp>
        <p:nvCxnSpPr>
          <p:cNvPr id="11" name="Straight Connector 10"/>
          <p:cNvCxnSpPr/>
          <p:nvPr>
            <p:custDataLst>
              <p:tags r:id="rId8"/>
            </p:custDataLst>
          </p:nvPr>
        </p:nvCxnSpPr>
        <p:spPr>
          <a:xfrm rot="5400000">
            <a:off x="7185819" y="265907"/>
            <a:ext cx="477837" cy="0"/>
          </a:xfrm>
          <a:prstGeom prst="line">
            <a:avLst/>
          </a:prstGeom>
          <a:ln w="2857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txBox="1">
            <a:spLocks/>
          </p:cNvSpPr>
          <p:nvPr userDrawn="1">
            <p:custDataLst>
              <p:tags r:id="rId9"/>
            </p:custDataLst>
          </p:nvPr>
        </p:nvSpPr>
        <p:spPr>
          <a:xfrm>
            <a:off x="8077200" y="139700"/>
            <a:ext cx="3606800" cy="165100"/>
          </a:xfrm>
          <a:prstGeom prst="rect">
            <a:avLst/>
          </a:prstGeom>
        </p:spPr>
        <p:txBody>
          <a:bodyPr lIns="0" tIns="0" rIns="0" bIns="0">
            <a:spAutoFit/>
          </a:bodyPr>
          <a:lstStyle/>
          <a:p>
            <a:pPr marL="274320" indent="-274320" algn="l" rtl="0">
              <a:lnSpc>
                <a:spcPct val="90000"/>
              </a:lnSpc>
              <a:spcBef>
                <a:spcPts val="1800"/>
              </a:spcBef>
              <a:buClr>
                <a:srgbClr val="000000"/>
              </a:buClr>
              <a:buFont typeface="Wingdings" pitchFamily="2" charset="2"/>
              <a:buNone/>
              <a:defRPr/>
            </a:pPr>
            <a:r>
              <a:rPr lang="en-US" sz="1200" b="1" i="1" kern="1200" dirty="0">
                <a:solidFill>
                  <a:srgbClr val="000000"/>
                </a:solidFill>
                <a:latin typeface="Corbel"/>
                <a:ea typeface="+mn-ea"/>
                <a:cs typeface="Arial" pitchFamily="34" charset="0"/>
              </a:rPr>
              <a:t>CIU</a:t>
            </a:r>
          </a:p>
        </p:txBody>
      </p:sp>
      <p:pic>
        <p:nvPicPr>
          <p:cNvPr id="13" name="Picture 3"/>
          <p:cNvPicPr>
            <a:picLocks noChangeAspect="1" noChangeArrowheads="1"/>
          </p:cNvPicPr>
          <p:nvPr userDrawn="1"/>
        </p:nvPicPr>
        <p:blipFill>
          <a:blip r:embed="rId13" cstate="screen"/>
          <a:srcRect/>
          <a:stretch>
            <a:fillRect/>
          </a:stretch>
        </p:blipFill>
        <p:spPr bwMode="auto">
          <a:xfrm>
            <a:off x="7664450" y="0"/>
            <a:ext cx="260350" cy="260350"/>
          </a:xfrm>
          <a:prstGeom prst="rect">
            <a:avLst/>
          </a:prstGeom>
          <a:noFill/>
          <a:ln w="9525">
            <a:noFill/>
            <a:miter lim="800000"/>
            <a:headEnd/>
            <a:tailEnd/>
          </a:ln>
        </p:spPr>
      </p:pic>
      <p:pic>
        <p:nvPicPr>
          <p:cNvPr id="14" name="Picture 4"/>
          <p:cNvPicPr>
            <a:picLocks noChangeAspect="1" noChangeArrowheads="1"/>
          </p:cNvPicPr>
          <p:nvPr userDrawn="1"/>
        </p:nvPicPr>
        <p:blipFill>
          <a:blip r:embed="rId14" cstate="screen"/>
          <a:srcRect/>
          <a:stretch>
            <a:fillRect/>
          </a:stretch>
        </p:blipFill>
        <p:spPr bwMode="auto">
          <a:xfrm rot="20952685">
            <a:off x="7866063" y="236538"/>
            <a:ext cx="96837" cy="1889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15" name="Slide Number Placeholder 2"/>
          <p:cNvSpPr>
            <a:spLocks noGrp="1"/>
          </p:cNvSpPr>
          <p:nvPr>
            <p:ph type="sldNum" sz="quarter" idx="10"/>
          </p:nvPr>
        </p:nvSpPr>
        <p:spPr>
          <a:xfrm>
            <a:off x="120650" y="6632575"/>
            <a:ext cx="198438" cy="155575"/>
          </a:xfrm>
          <a:prstGeom prst="rect">
            <a:avLst/>
          </a:prstGeom>
        </p:spPr>
        <p:txBody>
          <a:bodyPr lIns="93296" tIns="46648" rIns="93296" bIns="46648"/>
          <a:lstStyle>
            <a:lvl1pPr>
              <a:defRPr>
                <a:solidFill>
                  <a:srgbClr val="000000"/>
                </a:solidFill>
                <a:latin typeface="Arial" pitchFamily="34" charset="0"/>
              </a:defRPr>
            </a:lvl1pPr>
          </a:lstStyle>
          <a:p>
            <a:pPr algn="l" rtl="0" fontAlgn="base">
              <a:spcBef>
                <a:spcPct val="0"/>
              </a:spcBef>
              <a:spcAft>
                <a:spcPct val="0"/>
              </a:spcAft>
              <a:defRPr/>
            </a:pPr>
            <a:fld id="{F8609284-54B6-4D86-BA39-19AB60442C96}" type="slidenum">
              <a:rPr lang="en-US" kern="1200">
                <a:ea typeface="+mn-ea"/>
                <a:cs typeface="+mn-cs"/>
              </a:rPr>
              <a:pPr algn="l" rtl="0" fontAlgn="base">
                <a:spcBef>
                  <a:spcPct val="0"/>
                </a:spcBef>
                <a:spcAft>
                  <a:spcPct val="0"/>
                </a:spcAft>
                <a:defRPr/>
              </a:pPr>
              <a:t>‹#›</a:t>
            </a:fld>
            <a:r>
              <a:rPr lang="en-US" kern="1200">
                <a:ea typeface="+mn-ea"/>
                <a:cs typeface="+mn-cs"/>
              </a:rPr>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ATK2007 BlankSlide">
    <p:spTree>
      <p:nvGrpSpPr>
        <p:cNvPr id="1" name=""/>
        <p:cNvGrpSpPr/>
        <p:nvPr/>
      </p:nvGrpSpPr>
      <p:grpSpPr>
        <a:xfrm>
          <a:off x="0" y="0"/>
          <a:ext cx="0" cy="0"/>
          <a:chOff x="0" y="0"/>
          <a:chExt cx="0" cy="0"/>
        </a:xfrm>
      </p:grpSpPr>
      <p:sp>
        <p:nvSpPr>
          <p:cNvPr id="2"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ATK2007 BlankSlide">
    <p:spTree>
      <p:nvGrpSpPr>
        <p:cNvPr id="1" name=""/>
        <p:cNvGrpSpPr/>
        <p:nvPr/>
      </p:nvGrpSpPr>
      <p:grpSpPr>
        <a:xfrm>
          <a:off x="0" y="0"/>
          <a:ext cx="0" cy="0"/>
          <a:chOff x="0" y="0"/>
          <a:chExt cx="0" cy="0"/>
        </a:xfrm>
      </p:grpSpPr>
      <p:sp>
        <p:nvSpPr>
          <p:cNvPr id="2"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ATK2007 BlankSlide">
    <p:spTree>
      <p:nvGrpSpPr>
        <p:cNvPr id="1" name=""/>
        <p:cNvGrpSpPr/>
        <p:nvPr/>
      </p:nvGrpSpPr>
      <p:grpSpPr>
        <a:xfrm>
          <a:off x="0" y="0"/>
          <a:ext cx="0" cy="0"/>
          <a:chOff x="0" y="0"/>
          <a:chExt cx="0" cy="0"/>
        </a:xfrm>
      </p:grpSpPr>
      <p:sp>
        <p:nvSpPr>
          <p:cNvPr id="2"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ATK2007 BlankSlide">
    <p:spTree>
      <p:nvGrpSpPr>
        <p:cNvPr id="1" name=""/>
        <p:cNvGrpSpPr/>
        <p:nvPr/>
      </p:nvGrpSpPr>
      <p:grpSpPr>
        <a:xfrm>
          <a:off x="0" y="0"/>
          <a:ext cx="0" cy="0"/>
          <a:chOff x="0" y="0"/>
          <a:chExt cx="0" cy="0"/>
        </a:xfrm>
      </p:grpSpPr>
      <p:sp>
        <p:nvSpPr>
          <p:cNvPr id="2"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ATK2007 BlankSlide">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Standard:  Numbers + Letters">
    <p:spTree>
      <p:nvGrpSpPr>
        <p:cNvPr id="1" name=""/>
        <p:cNvGrpSpPr/>
        <p:nvPr/>
      </p:nvGrpSpPr>
      <p:grpSpPr>
        <a:xfrm>
          <a:off x="0" y="0"/>
          <a:ext cx="0" cy="0"/>
          <a:chOff x="0" y="0"/>
          <a:chExt cx="0" cy="0"/>
        </a:xfrm>
      </p:grpSpPr>
      <p:graphicFrame>
        <p:nvGraphicFramePr>
          <p:cNvPr id="4" name="Rectangle 3" hidden="1"/>
          <p:cNvGraphicFramePr>
            <a:graphicFrameLocks/>
          </p:cNvGraphicFramePr>
          <p:nvPr/>
        </p:nvGraphicFramePr>
        <p:xfrm>
          <a:off x="0" y="0"/>
          <a:ext cx="158750" cy="158750"/>
        </p:xfrm>
        <a:graphic>
          <a:graphicData uri="http://schemas.openxmlformats.org/presentationml/2006/ole">
            <p:oleObj spid="_x0000_s36866" name="think-cell Slide" r:id="rId11" imgW="0" imgH="0" progId="">
              <p:embed/>
            </p:oleObj>
          </a:graphicData>
        </a:graphic>
      </p:graphicFrame>
      <p:sp>
        <p:nvSpPr>
          <p:cNvPr id="5" name="Rectangle 4"/>
          <p:cNvSpPr/>
          <p:nvPr>
            <p:custDataLst>
              <p:tags r:id="rId2"/>
            </p:custDataLst>
          </p:nvPr>
        </p:nvSpPr>
        <p:spPr bwMode="auto">
          <a:xfrm>
            <a:off x="0" y="6691313"/>
            <a:ext cx="9144000" cy="138112"/>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defTabSz="966788" eaLnBrk="0" fontAlgn="base" hangingPunct="0">
              <a:lnSpc>
                <a:spcPct val="80000"/>
              </a:lnSpc>
              <a:spcBef>
                <a:spcPct val="20000"/>
              </a:spcBef>
              <a:spcAft>
                <a:spcPct val="0"/>
              </a:spcAft>
              <a:defRPr/>
            </a:pPr>
            <a:endParaRPr lang="en-US" sz="800" i="1" dirty="0">
              <a:solidFill>
                <a:srgbClr val="000000"/>
              </a:solidFill>
              <a:latin typeface="Verdana" pitchFamily="34" charset="0"/>
              <a:cs typeface="Arial" pitchFamily="34" charset="0"/>
            </a:endParaRPr>
          </a:p>
        </p:txBody>
      </p:sp>
      <p:sp>
        <p:nvSpPr>
          <p:cNvPr id="6" name="Rectangle 5"/>
          <p:cNvSpPr/>
          <p:nvPr>
            <p:custDataLst>
              <p:tags r:id="rId3"/>
            </p:custDataLst>
          </p:nvPr>
        </p:nvSpPr>
        <p:spPr bwMode="auto">
          <a:xfrm>
            <a:off x="0" y="0"/>
            <a:ext cx="9144000" cy="533400"/>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defTabSz="966788" eaLnBrk="0" fontAlgn="base" hangingPunct="0">
              <a:lnSpc>
                <a:spcPct val="80000"/>
              </a:lnSpc>
              <a:spcBef>
                <a:spcPct val="20000"/>
              </a:spcBef>
              <a:spcAft>
                <a:spcPct val="0"/>
              </a:spcAft>
              <a:defRPr/>
            </a:pPr>
            <a:endParaRPr lang="en-US" sz="800" i="1" dirty="0">
              <a:solidFill>
                <a:srgbClr val="000000"/>
              </a:solidFill>
              <a:latin typeface="Verdana" pitchFamily="34" charset="0"/>
              <a:cs typeface="Arial" pitchFamily="34" charset="0"/>
            </a:endParaRPr>
          </a:p>
        </p:txBody>
      </p:sp>
      <p:cxnSp>
        <p:nvCxnSpPr>
          <p:cNvPr id="7" name="Straight Connector 6"/>
          <p:cNvCxnSpPr/>
          <p:nvPr>
            <p:custDataLst>
              <p:tags r:id="rId4"/>
            </p:custDataLst>
          </p:nvPr>
        </p:nvCxnSpPr>
        <p:spPr>
          <a:xfrm>
            <a:off x="0" y="561975"/>
            <a:ext cx="91440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5"/>
            </p:custDataLst>
          </p:nvPr>
        </p:nvSpPr>
        <p:spPr>
          <a:xfrm>
            <a:off x="8651875" y="6691313"/>
            <a:ext cx="265113" cy="138112"/>
          </a:xfrm>
          <a:prstGeom prst="rect">
            <a:avLst/>
          </a:prstGeom>
          <a:noFill/>
        </p:spPr>
        <p:txBody>
          <a:bodyPr wrap="none" lIns="0" tIns="0" rIns="0" bIns="0" anchor="b"/>
          <a:lstStyle/>
          <a:p>
            <a:pPr algn="r">
              <a:defRPr/>
            </a:pPr>
            <a:fld id="{0BEFD555-DE58-4A46-9BE2-B2E3CAAE5837}" type="slidenum">
              <a:rPr lang="en-US" sz="900">
                <a:solidFill>
                  <a:srgbClr val="808080"/>
                </a:solidFill>
                <a:cs typeface="Arial" pitchFamily="34" charset="0"/>
              </a:rPr>
              <a:pPr algn="r">
                <a:defRPr/>
              </a:pPr>
              <a:t>‹#›</a:t>
            </a:fld>
            <a:endParaRPr lang="en-US" sz="900" dirty="0">
              <a:solidFill>
                <a:srgbClr val="808080"/>
              </a:solidFill>
              <a:cs typeface="Arial" pitchFamily="34" charset="0"/>
            </a:endParaRPr>
          </a:p>
        </p:txBody>
      </p:sp>
      <p:sp>
        <p:nvSpPr>
          <p:cNvPr id="10" name="Text Box 5"/>
          <p:cNvSpPr txBox="1">
            <a:spLocks noChangeArrowheads="1"/>
          </p:cNvSpPr>
          <p:nvPr>
            <p:custDataLst>
              <p:tags r:id="rId6"/>
            </p:custDataLst>
          </p:nvPr>
        </p:nvSpPr>
        <p:spPr bwMode="auto">
          <a:xfrm>
            <a:off x="2613025" y="6629400"/>
            <a:ext cx="3990975" cy="247650"/>
          </a:xfrm>
          <a:prstGeom prst="rect">
            <a:avLst/>
          </a:prstGeom>
          <a:noFill/>
          <a:ln w="9525">
            <a:noFill/>
            <a:miter lim="800000"/>
            <a:headEnd/>
            <a:tailEnd/>
          </a:ln>
          <a:effectLst/>
        </p:spPr>
        <p:txBody>
          <a:bodyPr lIns="90695" tIns="45351" rIns="90695" bIns="45351">
            <a:spAutoFit/>
          </a:bodyPr>
          <a:lstStyle/>
          <a:p>
            <a:pPr defTabSz="914485">
              <a:spcBef>
                <a:spcPct val="50000"/>
              </a:spcBef>
              <a:defRPr/>
            </a:pPr>
            <a:r>
              <a:rPr lang="en-US" sz="1000" b="1" dirty="0">
                <a:solidFill>
                  <a:srgbClr val="000000"/>
                </a:solidFill>
                <a:cs typeface="Arial" pitchFamily="34" charset="0"/>
              </a:rPr>
              <a:t>CONFIDENTIAL - DO NOT DISSEMINATE OR COPY</a:t>
            </a:r>
            <a:endParaRPr lang="en-US" b="1" dirty="0">
              <a:solidFill>
                <a:srgbClr val="000000"/>
              </a:solidFill>
              <a:cs typeface="Arial" pitchFamily="34" charset="0"/>
            </a:endParaRPr>
          </a:p>
        </p:txBody>
      </p:sp>
      <p:graphicFrame>
        <p:nvGraphicFramePr>
          <p:cNvPr id="11" name="Object 6"/>
          <p:cNvGraphicFramePr>
            <a:graphicFrameLocks noChangeAspect="1"/>
          </p:cNvGraphicFramePr>
          <p:nvPr/>
        </p:nvGraphicFramePr>
        <p:xfrm>
          <a:off x="6781800" y="26988"/>
          <a:ext cx="617538" cy="477837"/>
        </p:xfrm>
        <a:graphic>
          <a:graphicData uri="http://schemas.openxmlformats.org/presentationml/2006/ole">
            <p:oleObj spid="_x0000_s36867" name="Picture" r:id="rId12" imgW="1359288" imgH="1181818" progId="Word.Picture.8">
              <p:embed/>
            </p:oleObj>
          </a:graphicData>
        </a:graphic>
      </p:graphicFrame>
      <p:cxnSp>
        <p:nvCxnSpPr>
          <p:cNvPr id="12" name="Straight Connector 11"/>
          <p:cNvCxnSpPr/>
          <p:nvPr>
            <p:custDataLst>
              <p:tags r:id="rId7"/>
            </p:custDataLst>
          </p:nvPr>
        </p:nvCxnSpPr>
        <p:spPr>
          <a:xfrm rot="5400000">
            <a:off x="7185819" y="265907"/>
            <a:ext cx="477837" cy="0"/>
          </a:xfrm>
          <a:prstGeom prst="line">
            <a:avLst/>
          </a:prstGeom>
          <a:ln w="2857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p:cNvSpPr txBox="1">
            <a:spLocks/>
          </p:cNvSpPr>
          <p:nvPr userDrawn="1">
            <p:custDataLst>
              <p:tags r:id="rId8"/>
            </p:custDataLst>
          </p:nvPr>
        </p:nvSpPr>
        <p:spPr>
          <a:xfrm>
            <a:off x="7518400" y="422275"/>
            <a:ext cx="3606800" cy="111125"/>
          </a:xfrm>
          <a:prstGeom prst="rect">
            <a:avLst/>
          </a:prstGeom>
        </p:spPr>
        <p:txBody>
          <a:bodyPr lIns="0" tIns="0" rIns="0" bIns="0">
            <a:spAutoFit/>
          </a:bodyPr>
          <a:lstStyle/>
          <a:p>
            <a:pPr marL="274320" indent="-274320">
              <a:lnSpc>
                <a:spcPct val="90000"/>
              </a:lnSpc>
              <a:spcBef>
                <a:spcPts val="1800"/>
              </a:spcBef>
              <a:buClr>
                <a:srgbClr val="000000"/>
              </a:buClr>
              <a:buFont typeface="Wingdings" pitchFamily="2" charset="2"/>
              <a:buNone/>
              <a:defRPr/>
            </a:pPr>
            <a:r>
              <a:rPr lang="en-US" sz="800" b="1" dirty="0">
                <a:solidFill>
                  <a:srgbClr val="FFFFFF">
                    <a:lumMod val="50000"/>
                  </a:srgbClr>
                </a:solidFill>
                <a:cs typeface="Arial" pitchFamily="34" charset="0"/>
              </a:rPr>
              <a:t>Consumer Insights Unit</a:t>
            </a:r>
          </a:p>
        </p:txBody>
      </p:sp>
      <p:sp>
        <p:nvSpPr>
          <p:cNvPr id="14" name="Text Placeholder 5"/>
          <p:cNvSpPr txBox="1">
            <a:spLocks/>
          </p:cNvSpPr>
          <p:nvPr userDrawn="1">
            <p:custDataLst>
              <p:tags r:id="rId9"/>
            </p:custDataLst>
          </p:nvPr>
        </p:nvSpPr>
        <p:spPr>
          <a:xfrm>
            <a:off x="8077200" y="139700"/>
            <a:ext cx="3606800" cy="165100"/>
          </a:xfrm>
          <a:prstGeom prst="rect">
            <a:avLst/>
          </a:prstGeom>
        </p:spPr>
        <p:txBody>
          <a:bodyPr lIns="0" tIns="0" rIns="0" bIns="0">
            <a:spAutoFit/>
          </a:bodyPr>
          <a:lstStyle/>
          <a:p>
            <a:pPr marL="274320" indent="-274320">
              <a:lnSpc>
                <a:spcPct val="90000"/>
              </a:lnSpc>
              <a:spcBef>
                <a:spcPts val="1800"/>
              </a:spcBef>
              <a:buClr>
                <a:srgbClr val="000000"/>
              </a:buClr>
              <a:buFont typeface="Wingdings" pitchFamily="2" charset="2"/>
              <a:buNone/>
              <a:defRPr/>
            </a:pPr>
            <a:r>
              <a:rPr lang="en-US" sz="1200" b="1" i="1" dirty="0">
                <a:solidFill>
                  <a:srgbClr val="000000"/>
                </a:solidFill>
                <a:cs typeface="Arial" pitchFamily="34" charset="0"/>
              </a:rPr>
              <a:t>CIU</a:t>
            </a:r>
          </a:p>
        </p:txBody>
      </p:sp>
      <p:pic>
        <p:nvPicPr>
          <p:cNvPr id="15" name="Picture 3"/>
          <p:cNvPicPr>
            <a:picLocks noChangeAspect="1" noChangeArrowheads="1"/>
          </p:cNvPicPr>
          <p:nvPr userDrawn="1"/>
        </p:nvPicPr>
        <p:blipFill>
          <a:blip r:embed="rId13" cstate="screen"/>
          <a:srcRect/>
          <a:stretch>
            <a:fillRect/>
          </a:stretch>
        </p:blipFill>
        <p:spPr bwMode="auto">
          <a:xfrm>
            <a:off x="7664450" y="0"/>
            <a:ext cx="260350" cy="260350"/>
          </a:xfrm>
          <a:prstGeom prst="rect">
            <a:avLst/>
          </a:prstGeom>
          <a:noFill/>
          <a:ln w="9525">
            <a:noFill/>
            <a:miter lim="800000"/>
            <a:headEnd/>
            <a:tailEnd/>
          </a:ln>
        </p:spPr>
      </p:pic>
      <p:pic>
        <p:nvPicPr>
          <p:cNvPr id="16" name="Picture 4"/>
          <p:cNvPicPr>
            <a:picLocks noChangeAspect="1" noChangeArrowheads="1"/>
          </p:cNvPicPr>
          <p:nvPr userDrawn="1"/>
        </p:nvPicPr>
        <p:blipFill>
          <a:blip r:embed="rId14" cstate="screen"/>
          <a:srcRect/>
          <a:stretch>
            <a:fillRect/>
          </a:stretch>
        </p:blipFill>
        <p:spPr bwMode="auto">
          <a:xfrm rot="20952685">
            <a:off x="7866063" y="236538"/>
            <a:ext cx="96837" cy="188912"/>
          </a:xfrm>
          <a:prstGeom prst="rect">
            <a:avLst/>
          </a:prstGeom>
          <a:noFill/>
          <a:ln w="9525">
            <a:noFill/>
            <a:miter lim="800000"/>
            <a:headEnd/>
            <a:tailEnd/>
          </a:ln>
        </p:spPr>
      </p:pic>
      <p:sp>
        <p:nvSpPr>
          <p:cNvPr id="17" name="Text Placeholder 16"/>
          <p:cNvSpPr>
            <a:spLocks noGrp="1"/>
          </p:cNvSpPr>
          <p:nvPr>
            <p:ph type="body" sz="quarter" idx="13"/>
          </p:nvPr>
        </p:nvSpPr>
        <p:spPr>
          <a:xfrm>
            <a:off x="457200" y="619311"/>
            <a:ext cx="8229600" cy="577467"/>
          </a:xfrm>
          <a:prstGeom prst="rect">
            <a:avLst/>
          </a:prstGeom>
        </p:spPr>
        <p:txBody>
          <a:bodyPr/>
          <a:lstStyle>
            <a:lvl1pPr marL="0" indent="0">
              <a:lnSpc>
                <a:spcPct val="100000"/>
              </a:lnSpc>
              <a:buNone/>
              <a:defRPr>
                <a:solidFill>
                  <a:schemeClr val="tx1"/>
                </a:solidFill>
              </a:defRPr>
            </a:lvl1pPr>
          </a:lstStyle>
          <a:p>
            <a:pPr lvl="0"/>
            <a:r>
              <a:rPr lang="en-US" smtClean="0"/>
              <a:t>Click to edit Master text styles</a:t>
            </a:r>
          </a:p>
        </p:txBody>
      </p:sp>
      <p:sp>
        <p:nvSpPr>
          <p:cNvPr id="8" name="Content Placeholder 2"/>
          <p:cNvSpPr>
            <a:spLocks noGrp="1"/>
          </p:cNvSpPr>
          <p:nvPr>
            <p:ph idx="1"/>
          </p:nvPr>
        </p:nvSpPr>
        <p:spPr>
          <a:xfrm>
            <a:off x="457200" y="1371600"/>
            <a:ext cx="8229600" cy="4754563"/>
          </a:xfrm>
          <a:prstGeom prst="rect">
            <a:avLst/>
          </a:prstGeom>
        </p:spPr>
        <p:txBody>
          <a:bodyPr>
            <a:noAutofit/>
          </a:bodyPr>
          <a:lstStyle>
            <a:lvl1pPr marL="342900" indent="-342900">
              <a:lnSpc>
                <a:spcPct val="100000"/>
              </a:lnSpc>
              <a:spcBef>
                <a:spcPts val="1500"/>
              </a:spcBef>
              <a:buClrTx/>
              <a:buFont typeface="+mj-lt"/>
              <a:buAutoNum type="arabicPeriod"/>
              <a:defRPr sz="1600">
                <a:solidFill>
                  <a:schemeClr val="tx1"/>
                </a:solidFill>
                <a:latin typeface="Arial" pitchFamily="34" charset="0"/>
                <a:cs typeface="Arial" pitchFamily="34" charset="0"/>
              </a:defRPr>
            </a:lvl1pPr>
            <a:lvl2pPr marL="850900" indent="-342900">
              <a:lnSpc>
                <a:spcPct val="100000"/>
              </a:lnSpc>
              <a:spcBef>
                <a:spcPts val="900"/>
              </a:spcBef>
              <a:buClrTx/>
              <a:buFont typeface="+mj-lt"/>
              <a:buAutoNum type="alphaLcPeriod"/>
              <a:defRPr sz="1600">
                <a:solidFill>
                  <a:schemeClr val="tx1"/>
                </a:solidFill>
                <a:latin typeface="Arial" pitchFamily="34" charset="0"/>
                <a:cs typeface="Arial" pitchFamily="34" charset="0"/>
              </a:defRPr>
            </a:lvl2pPr>
            <a:lvl3pPr marL="1193800" indent="-228600">
              <a:lnSpc>
                <a:spcPct val="100000"/>
              </a:lnSpc>
              <a:spcBef>
                <a:spcPts val="600"/>
              </a:spcBef>
              <a:buClrTx/>
              <a:buFont typeface="Arial" pitchFamily="34" charset="0"/>
              <a:buChar char="-"/>
              <a:defRPr sz="1600">
                <a:solidFill>
                  <a:schemeClr val="tx1"/>
                </a:solidFill>
                <a:latin typeface="Arial" pitchFamily="34" charset="0"/>
                <a:cs typeface="Arial" pitchFamily="34" charset="0"/>
              </a:defRPr>
            </a:lvl3pPr>
            <a:lvl4pPr marL="1651000" indent="-228600">
              <a:lnSpc>
                <a:spcPct val="100000"/>
              </a:lnSpc>
              <a:spcBef>
                <a:spcPts val="300"/>
              </a:spcBef>
              <a:buClrTx/>
              <a:buSzPct val="67000"/>
              <a:buFont typeface="Wingdings" pitchFamily="2" charset="2"/>
              <a:buChar char="§"/>
              <a:defRPr sz="1600">
                <a:solidFill>
                  <a:schemeClr val="tx1"/>
                </a:solidFill>
                <a:latin typeface="Arial" pitchFamily="34" charset="0"/>
                <a:cs typeface="Arial" pitchFamily="34" charset="0"/>
              </a:defRPr>
            </a:lvl4pPr>
            <a:lvl5pPr marL="2108200" indent="-228600">
              <a:lnSpc>
                <a:spcPct val="100000"/>
              </a:lnSpc>
              <a:spcBef>
                <a:spcPts val="300"/>
              </a:spcBef>
              <a:buClrTx/>
              <a:buSzPct val="50000"/>
              <a:buFont typeface="Courier New" pitchFamily="49" charset="0"/>
              <a:buChar char="o"/>
              <a:defRPr sz="16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Footer Placeholder 4"/>
          <p:cNvSpPr>
            <a:spLocks noGrp="1"/>
          </p:cNvSpPr>
          <p:nvPr>
            <p:ph type="ftr" sz="quarter" idx="14"/>
          </p:nvPr>
        </p:nvSpPr>
        <p:spPr>
          <a:xfrm>
            <a:off x="457200" y="6223000"/>
            <a:ext cx="8229600" cy="228600"/>
          </a:xfrm>
          <a:prstGeom prst="rect">
            <a:avLst/>
          </a:prstGeom>
        </p:spPr>
        <p:txBody>
          <a:bodyPr bIns="0" anchor="b"/>
          <a:lstStyle>
            <a:lvl1pPr>
              <a:defRPr sz="800">
                <a:solidFill>
                  <a:srgbClr val="000000"/>
                </a:solidFill>
                <a:latin typeface="Arial" pitchFamily="34" charset="0"/>
                <a:cs typeface="Arial" pitchFamily="34" charset="0"/>
              </a:defRPr>
            </a:lvl1pPr>
          </a:lstStyle>
          <a:p>
            <a:pPr fontAlgn="base">
              <a:spcBef>
                <a:spcPct val="0"/>
              </a:spcBef>
              <a:spcAft>
                <a:spcPct val="0"/>
              </a:spcAft>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203200"/>
            <a:ext cx="8520113" cy="638175"/>
          </a:xfrm>
        </p:spPr>
        <p:txBody>
          <a:bodyPr/>
          <a:lstStyle/>
          <a:p>
            <a:r>
              <a:rPr lang="en-US"/>
              <a:t>Click to edit Master title style</a:t>
            </a:r>
          </a:p>
        </p:txBody>
      </p:sp>
      <p:sp>
        <p:nvSpPr>
          <p:cNvPr id="3" name="Content Placeholder 2"/>
          <p:cNvSpPr>
            <a:spLocks noGrp="1"/>
          </p:cNvSpPr>
          <p:nvPr>
            <p:ph sz="quarter" idx="1"/>
          </p:nvPr>
        </p:nvSpPr>
        <p:spPr>
          <a:xfrm>
            <a:off x="304800" y="1150938"/>
            <a:ext cx="4183063" cy="2457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0263" y="1150938"/>
            <a:ext cx="4184650" cy="2457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760788"/>
            <a:ext cx="4183063" cy="2457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0263" y="3760788"/>
            <a:ext cx="4184650" cy="2457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aphicFrame>
        <p:nvGraphicFramePr>
          <p:cNvPr id="3" name="Rectangle 3" hidden="1"/>
          <p:cNvGraphicFramePr>
            <a:graphicFrameLocks/>
          </p:cNvGraphicFramePr>
          <p:nvPr/>
        </p:nvGraphicFramePr>
        <p:xfrm>
          <a:off x="0" y="0"/>
          <a:ext cx="158750" cy="158750"/>
        </p:xfrm>
        <a:graphic>
          <a:graphicData uri="http://schemas.openxmlformats.org/presentationml/2006/ole">
            <p:oleObj spid="_x0000_s37890" name="think-cell Slide" r:id="rId11" imgW="0" imgH="0" progId="">
              <p:embed/>
            </p:oleObj>
          </a:graphicData>
        </a:graphic>
      </p:graphicFrame>
      <p:sp>
        <p:nvSpPr>
          <p:cNvPr id="4" name="Rectangle 3"/>
          <p:cNvSpPr/>
          <p:nvPr>
            <p:custDataLst>
              <p:tags r:id="rId2"/>
            </p:custDataLst>
          </p:nvPr>
        </p:nvSpPr>
        <p:spPr bwMode="auto">
          <a:xfrm>
            <a:off x="0" y="6691313"/>
            <a:ext cx="9144000" cy="138112"/>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defTabSz="966788" eaLnBrk="0" fontAlgn="base" hangingPunct="0">
              <a:lnSpc>
                <a:spcPct val="80000"/>
              </a:lnSpc>
              <a:spcBef>
                <a:spcPct val="20000"/>
              </a:spcBef>
              <a:spcAft>
                <a:spcPct val="0"/>
              </a:spcAft>
              <a:defRPr/>
            </a:pPr>
            <a:endParaRPr lang="en-US" sz="800" i="1" dirty="0">
              <a:solidFill>
                <a:srgbClr val="000000"/>
              </a:solidFill>
              <a:latin typeface="Verdana" pitchFamily="34" charset="0"/>
              <a:cs typeface="Arial" pitchFamily="34" charset="0"/>
            </a:endParaRPr>
          </a:p>
        </p:txBody>
      </p:sp>
      <p:sp>
        <p:nvSpPr>
          <p:cNvPr id="5" name="Rectangle 4"/>
          <p:cNvSpPr/>
          <p:nvPr>
            <p:custDataLst>
              <p:tags r:id="rId3"/>
            </p:custDataLst>
          </p:nvPr>
        </p:nvSpPr>
        <p:spPr bwMode="auto">
          <a:xfrm>
            <a:off x="0" y="0"/>
            <a:ext cx="9144000" cy="533400"/>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defTabSz="966788" eaLnBrk="0" fontAlgn="base" hangingPunct="0">
              <a:lnSpc>
                <a:spcPct val="80000"/>
              </a:lnSpc>
              <a:spcBef>
                <a:spcPct val="20000"/>
              </a:spcBef>
              <a:spcAft>
                <a:spcPct val="0"/>
              </a:spcAft>
              <a:defRPr/>
            </a:pPr>
            <a:endParaRPr lang="en-US" sz="800" i="1" dirty="0">
              <a:solidFill>
                <a:srgbClr val="000000"/>
              </a:solidFill>
              <a:latin typeface="Verdana" pitchFamily="34" charset="0"/>
              <a:cs typeface="Arial" pitchFamily="34" charset="0"/>
            </a:endParaRPr>
          </a:p>
        </p:txBody>
      </p:sp>
      <p:cxnSp>
        <p:nvCxnSpPr>
          <p:cNvPr id="6" name="Straight Connector 5"/>
          <p:cNvCxnSpPr/>
          <p:nvPr>
            <p:custDataLst>
              <p:tags r:id="rId4"/>
            </p:custDataLst>
          </p:nvPr>
        </p:nvCxnSpPr>
        <p:spPr>
          <a:xfrm>
            <a:off x="0" y="561975"/>
            <a:ext cx="91440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custDataLst>
              <p:tags r:id="rId5"/>
            </p:custDataLst>
          </p:nvPr>
        </p:nvSpPr>
        <p:spPr>
          <a:xfrm>
            <a:off x="8651875" y="6691313"/>
            <a:ext cx="265113" cy="138112"/>
          </a:xfrm>
          <a:prstGeom prst="rect">
            <a:avLst/>
          </a:prstGeom>
          <a:noFill/>
        </p:spPr>
        <p:txBody>
          <a:bodyPr wrap="none" lIns="0" tIns="0" rIns="0" bIns="0" anchor="b"/>
          <a:lstStyle/>
          <a:p>
            <a:pPr algn="r">
              <a:defRPr/>
            </a:pPr>
            <a:fld id="{FBC52C44-7B8D-4C8E-98F1-18455BF6FD0A}" type="slidenum">
              <a:rPr lang="en-US" sz="900">
                <a:solidFill>
                  <a:srgbClr val="808080"/>
                </a:solidFill>
                <a:cs typeface="Arial" pitchFamily="34" charset="0"/>
              </a:rPr>
              <a:pPr algn="r">
                <a:defRPr/>
              </a:pPr>
              <a:t>‹#›</a:t>
            </a:fld>
            <a:endParaRPr lang="en-US" sz="900" dirty="0">
              <a:solidFill>
                <a:srgbClr val="808080"/>
              </a:solidFill>
              <a:cs typeface="Arial" pitchFamily="34" charset="0"/>
            </a:endParaRPr>
          </a:p>
        </p:txBody>
      </p:sp>
      <p:sp>
        <p:nvSpPr>
          <p:cNvPr id="8" name="Text Box 5"/>
          <p:cNvSpPr txBox="1">
            <a:spLocks noChangeArrowheads="1"/>
          </p:cNvSpPr>
          <p:nvPr>
            <p:custDataLst>
              <p:tags r:id="rId6"/>
            </p:custDataLst>
          </p:nvPr>
        </p:nvSpPr>
        <p:spPr bwMode="auto">
          <a:xfrm>
            <a:off x="2613025" y="6629400"/>
            <a:ext cx="3990975" cy="247650"/>
          </a:xfrm>
          <a:prstGeom prst="rect">
            <a:avLst/>
          </a:prstGeom>
          <a:noFill/>
          <a:ln w="9525">
            <a:noFill/>
            <a:miter lim="800000"/>
            <a:headEnd/>
            <a:tailEnd/>
          </a:ln>
          <a:effectLst/>
        </p:spPr>
        <p:txBody>
          <a:bodyPr lIns="90695" tIns="45351" rIns="90695" bIns="45351">
            <a:spAutoFit/>
          </a:bodyPr>
          <a:lstStyle/>
          <a:p>
            <a:pPr defTabSz="914485">
              <a:spcBef>
                <a:spcPct val="50000"/>
              </a:spcBef>
              <a:defRPr/>
            </a:pPr>
            <a:r>
              <a:rPr lang="en-US" sz="1000" b="1" dirty="0">
                <a:solidFill>
                  <a:srgbClr val="000000"/>
                </a:solidFill>
                <a:cs typeface="Arial" pitchFamily="34" charset="0"/>
              </a:rPr>
              <a:t>CONFIDENTIAL - DO NOT DISSEMINATE OR COPY</a:t>
            </a:r>
            <a:endParaRPr lang="en-US" b="1" dirty="0">
              <a:solidFill>
                <a:srgbClr val="000000"/>
              </a:solidFill>
              <a:cs typeface="Arial" pitchFamily="34" charset="0"/>
            </a:endParaRPr>
          </a:p>
        </p:txBody>
      </p:sp>
      <p:sp>
        <p:nvSpPr>
          <p:cNvPr id="9" name="Text Placeholder 5"/>
          <p:cNvSpPr txBox="1">
            <a:spLocks/>
          </p:cNvSpPr>
          <p:nvPr>
            <p:custDataLst>
              <p:tags r:id="rId7"/>
            </p:custDataLst>
          </p:nvPr>
        </p:nvSpPr>
        <p:spPr>
          <a:xfrm>
            <a:off x="7518400" y="422275"/>
            <a:ext cx="3606800" cy="111125"/>
          </a:xfrm>
          <a:prstGeom prst="rect">
            <a:avLst/>
          </a:prstGeom>
        </p:spPr>
        <p:txBody>
          <a:bodyPr lIns="0" tIns="0" rIns="0" bIns="0">
            <a:spAutoFit/>
          </a:bodyPr>
          <a:lstStyle/>
          <a:p>
            <a:pPr marL="274320" indent="-274320">
              <a:lnSpc>
                <a:spcPct val="90000"/>
              </a:lnSpc>
              <a:spcBef>
                <a:spcPts val="1800"/>
              </a:spcBef>
              <a:buClr>
                <a:srgbClr val="000000"/>
              </a:buClr>
              <a:buFont typeface="Wingdings" pitchFamily="2" charset="2"/>
              <a:buNone/>
              <a:defRPr/>
            </a:pPr>
            <a:r>
              <a:rPr lang="en-US" sz="800" b="1" dirty="0">
                <a:solidFill>
                  <a:srgbClr val="FFFFFF">
                    <a:lumMod val="50000"/>
                  </a:srgbClr>
                </a:solidFill>
                <a:cs typeface="Arial" pitchFamily="34" charset="0"/>
              </a:rPr>
              <a:t>Consumer Insights Unit</a:t>
            </a:r>
          </a:p>
        </p:txBody>
      </p:sp>
      <p:graphicFrame>
        <p:nvGraphicFramePr>
          <p:cNvPr id="10" name="Object 6"/>
          <p:cNvGraphicFramePr>
            <a:graphicFrameLocks noChangeAspect="1"/>
          </p:cNvGraphicFramePr>
          <p:nvPr/>
        </p:nvGraphicFramePr>
        <p:xfrm>
          <a:off x="6781800" y="26988"/>
          <a:ext cx="617538" cy="477837"/>
        </p:xfrm>
        <a:graphic>
          <a:graphicData uri="http://schemas.openxmlformats.org/presentationml/2006/ole">
            <p:oleObj spid="_x0000_s37891" name="Picture" r:id="rId12" imgW="1359288" imgH="1181818" progId="Word.Picture.8">
              <p:embed/>
            </p:oleObj>
          </a:graphicData>
        </a:graphic>
      </p:graphicFrame>
      <p:cxnSp>
        <p:nvCxnSpPr>
          <p:cNvPr id="11" name="Straight Connector 10"/>
          <p:cNvCxnSpPr/>
          <p:nvPr>
            <p:custDataLst>
              <p:tags r:id="rId8"/>
            </p:custDataLst>
          </p:nvPr>
        </p:nvCxnSpPr>
        <p:spPr>
          <a:xfrm rot="5400000">
            <a:off x="7185819" y="265907"/>
            <a:ext cx="477837" cy="0"/>
          </a:xfrm>
          <a:prstGeom prst="line">
            <a:avLst/>
          </a:prstGeom>
          <a:ln w="2857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txBox="1">
            <a:spLocks/>
          </p:cNvSpPr>
          <p:nvPr userDrawn="1">
            <p:custDataLst>
              <p:tags r:id="rId9"/>
            </p:custDataLst>
          </p:nvPr>
        </p:nvSpPr>
        <p:spPr>
          <a:xfrm>
            <a:off x="8077200" y="139700"/>
            <a:ext cx="3606800" cy="165100"/>
          </a:xfrm>
          <a:prstGeom prst="rect">
            <a:avLst/>
          </a:prstGeom>
        </p:spPr>
        <p:txBody>
          <a:bodyPr lIns="0" tIns="0" rIns="0" bIns="0">
            <a:spAutoFit/>
          </a:bodyPr>
          <a:lstStyle/>
          <a:p>
            <a:pPr marL="274320" indent="-274320">
              <a:lnSpc>
                <a:spcPct val="90000"/>
              </a:lnSpc>
              <a:spcBef>
                <a:spcPts val="1800"/>
              </a:spcBef>
              <a:buClr>
                <a:srgbClr val="000000"/>
              </a:buClr>
              <a:buFont typeface="Wingdings" pitchFamily="2" charset="2"/>
              <a:buNone/>
              <a:defRPr/>
            </a:pPr>
            <a:r>
              <a:rPr lang="en-US" sz="1200" b="1" i="1" dirty="0">
                <a:solidFill>
                  <a:srgbClr val="000000"/>
                </a:solidFill>
                <a:cs typeface="Arial" pitchFamily="34" charset="0"/>
              </a:rPr>
              <a:t>CIU</a:t>
            </a:r>
          </a:p>
        </p:txBody>
      </p:sp>
      <p:pic>
        <p:nvPicPr>
          <p:cNvPr id="13" name="Picture 3"/>
          <p:cNvPicPr>
            <a:picLocks noChangeAspect="1" noChangeArrowheads="1"/>
          </p:cNvPicPr>
          <p:nvPr userDrawn="1"/>
        </p:nvPicPr>
        <p:blipFill>
          <a:blip r:embed="rId13" cstate="screen"/>
          <a:srcRect/>
          <a:stretch>
            <a:fillRect/>
          </a:stretch>
        </p:blipFill>
        <p:spPr bwMode="auto">
          <a:xfrm>
            <a:off x="7664450" y="0"/>
            <a:ext cx="260350" cy="260350"/>
          </a:xfrm>
          <a:prstGeom prst="rect">
            <a:avLst/>
          </a:prstGeom>
          <a:noFill/>
          <a:ln w="9525">
            <a:noFill/>
            <a:miter lim="800000"/>
            <a:headEnd/>
            <a:tailEnd/>
          </a:ln>
        </p:spPr>
      </p:pic>
      <p:pic>
        <p:nvPicPr>
          <p:cNvPr id="14" name="Picture 4"/>
          <p:cNvPicPr>
            <a:picLocks noChangeAspect="1" noChangeArrowheads="1"/>
          </p:cNvPicPr>
          <p:nvPr userDrawn="1"/>
        </p:nvPicPr>
        <p:blipFill>
          <a:blip r:embed="rId14" cstate="screen"/>
          <a:srcRect/>
          <a:stretch>
            <a:fillRect/>
          </a:stretch>
        </p:blipFill>
        <p:spPr bwMode="auto">
          <a:xfrm rot="20952685">
            <a:off x="7866063" y="236538"/>
            <a:ext cx="96837" cy="1889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15" name="Slide Number Placeholder 2"/>
          <p:cNvSpPr>
            <a:spLocks noGrp="1"/>
          </p:cNvSpPr>
          <p:nvPr>
            <p:ph type="sldNum" sz="quarter" idx="10"/>
          </p:nvPr>
        </p:nvSpPr>
        <p:spPr>
          <a:xfrm>
            <a:off x="120650" y="6632575"/>
            <a:ext cx="198438" cy="155575"/>
          </a:xfrm>
          <a:prstGeom prst="rect">
            <a:avLst/>
          </a:prstGeom>
        </p:spPr>
        <p:txBody>
          <a:bodyPr lIns="93296" tIns="46648" rIns="93296" bIns="46648"/>
          <a:lstStyle>
            <a:lvl1pPr>
              <a:defRPr>
                <a:solidFill>
                  <a:srgbClr val="000000"/>
                </a:solidFill>
                <a:latin typeface="Arial" pitchFamily="34" charset="0"/>
              </a:defRPr>
            </a:lvl1pPr>
          </a:lstStyle>
          <a:p>
            <a:pPr fontAlgn="base">
              <a:spcBef>
                <a:spcPct val="0"/>
              </a:spcBef>
              <a:spcAft>
                <a:spcPct val="0"/>
              </a:spcAft>
              <a:defRPr/>
            </a:pPr>
            <a:fld id="{F8609284-54B6-4D86-BA39-19AB60442C96}" type="slidenum">
              <a:rPr lang="en-US"/>
              <a:pPr fontAlgn="base">
                <a:spcBef>
                  <a:spcPct val="0"/>
                </a:spcBef>
                <a:spcAft>
                  <a:spcPct val="0"/>
                </a:spcAft>
                <a:defRPr/>
              </a:pPr>
              <a:t>‹#›</a:t>
            </a:fld>
            <a:r>
              <a:rPr lang="en-US"/>
              <a:t>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TK2007 TitleAndText">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161675" y="336350"/>
            <a:ext cx="8648700" cy="332399"/>
          </a:xfrm>
          <a:prstGeom prst="rect">
            <a:avLst/>
          </a:prstGeom>
        </p:spPr>
        <p:txBody>
          <a:bodyPr rtlCol="0"/>
          <a:lstStyle>
            <a:lvl1pPr>
              <a:defRPr>
                <a:solidFill>
                  <a:schemeClr val="bg1"/>
                </a:solidFill>
              </a:defRPr>
            </a:lvl1pPr>
          </a:lstStyle>
          <a:p>
            <a:r>
              <a:rPr lang="en-US" dirty="0" smtClean="0"/>
              <a:t>Click to edit Master title style</a:t>
            </a:r>
            <a:endParaRPr lang="en-US" dirty="0"/>
          </a:p>
        </p:txBody>
      </p:sp>
      <p:sp>
        <p:nvSpPr>
          <p:cNvPr id="6" name="Text Placeholder 4"/>
          <p:cNvSpPr>
            <a:spLocks noGrp="1"/>
          </p:cNvSpPr>
          <p:nvPr>
            <p:ph type="body" sz="quarter" idx="11"/>
          </p:nvPr>
        </p:nvSpPr>
        <p:spPr>
          <a:xfrm>
            <a:off x="244800" y="2091600"/>
            <a:ext cx="8648700" cy="1342046"/>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8050" y="2057400"/>
            <a:ext cx="3575050" cy="1490281"/>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2057400"/>
            <a:ext cx="3575050" cy="1490281"/>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36"/>
            <a:ext cx="8229600" cy="35426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369974"/>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369974"/>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22472"/>
            <a:ext cx="8610600" cy="420527"/>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ATK2007 BlankSlide">
    <p:spTree>
      <p:nvGrpSpPr>
        <p:cNvPr id="1" name=""/>
        <p:cNvGrpSpPr/>
        <p:nvPr/>
      </p:nvGrpSpPr>
      <p:grpSpPr>
        <a:xfrm>
          <a:off x="0" y="0"/>
          <a:ext cx="0" cy="0"/>
          <a:chOff x="0" y="0"/>
          <a:chExt cx="0" cy="0"/>
        </a:xfrm>
      </p:grpSpPr>
      <p:sp>
        <p:nvSpPr>
          <p:cNvPr id="2"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ATK2007 BlankSlide">
    <p:spTree>
      <p:nvGrpSpPr>
        <p:cNvPr id="1" name=""/>
        <p:cNvGrpSpPr/>
        <p:nvPr/>
      </p:nvGrpSpPr>
      <p:grpSpPr>
        <a:xfrm>
          <a:off x="0" y="0"/>
          <a:ext cx="0" cy="0"/>
          <a:chOff x="0" y="0"/>
          <a:chExt cx="0" cy="0"/>
        </a:xfrm>
      </p:grpSpPr>
      <p:sp>
        <p:nvSpPr>
          <p:cNvPr id="2"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ATK2007 BlankSlide">
    <p:spTree>
      <p:nvGrpSpPr>
        <p:cNvPr id="1" name=""/>
        <p:cNvGrpSpPr/>
        <p:nvPr/>
      </p:nvGrpSpPr>
      <p:grpSpPr>
        <a:xfrm>
          <a:off x="0" y="0"/>
          <a:ext cx="0" cy="0"/>
          <a:chOff x="0" y="0"/>
          <a:chExt cx="0" cy="0"/>
        </a:xfrm>
      </p:grpSpPr>
      <p:sp>
        <p:nvSpPr>
          <p:cNvPr id="2" name="Title 1"/>
          <p:cNvSpPr>
            <a:spLocks noGrp="1"/>
          </p:cNvSpPr>
          <p:nvPr>
            <p:ph type="title"/>
          </p:nvPr>
        </p:nvSpPr>
        <p:spPr>
          <a:xfrm>
            <a:off x="244475" y="596900"/>
            <a:ext cx="8650288" cy="338138"/>
          </a:xfrm>
        </p:spPr>
        <p:txBody>
          <a:body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image" Target="../media/image7.png"/><Relationship Id="rId3" Type="http://schemas.openxmlformats.org/officeDocument/2006/relationships/slideLayout" Target="../slideLayouts/slideLayout9.xml"/><Relationship Id="rId21" Type="http://schemas.openxmlformats.org/officeDocument/2006/relationships/tags" Target="../tags/tag9.xml"/><Relationship Id="rId7" Type="http://schemas.openxmlformats.org/officeDocument/2006/relationships/slideLayout" Target="../slideLayouts/slideLayout13.xml"/><Relationship Id="rId12" Type="http://schemas.openxmlformats.org/officeDocument/2006/relationships/vmlDrawing" Target="../drawings/vmlDrawing1.vml"/><Relationship Id="rId17" Type="http://schemas.openxmlformats.org/officeDocument/2006/relationships/tags" Target="../tags/tag5.xml"/><Relationship Id="rId25" Type="http://schemas.openxmlformats.org/officeDocument/2006/relationships/image" Target="../media/image6.png"/><Relationship Id="rId2" Type="http://schemas.openxmlformats.org/officeDocument/2006/relationships/slideLayout" Target="../slideLayouts/slideLayout8.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24" Type="http://schemas.openxmlformats.org/officeDocument/2006/relationships/oleObject" Target="../embeddings/oleObject2.bin"/><Relationship Id="rId5" Type="http://schemas.openxmlformats.org/officeDocument/2006/relationships/slideLayout" Target="../slideLayouts/slideLayout11.xml"/><Relationship Id="rId15" Type="http://schemas.openxmlformats.org/officeDocument/2006/relationships/tags" Target="../tags/tag3.xml"/><Relationship Id="rId23" Type="http://schemas.openxmlformats.org/officeDocument/2006/relationships/oleObject" Target="../embeddings/oleObject1.bin"/><Relationship Id="rId10" Type="http://schemas.openxmlformats.org/officeDocument/2006/relationships/slideLayout" Target="../slideLayouts/slideLayout16.xml"/><Relationship Id="rId19" Type="http://schemas.openxmlformats.org/officeDocument/2006/relationships/tags" Target="../tags/tag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ags" Target="../tags/tag2.xml"/><Relationship Id="rId22" Type="http://schemas.openxmlformats.org/officeDocument/2006/relationships/tags" Target="../tags/tag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7.png"/><Relationship Id="rId3" Type="http://schemas.openxmlformats.org/officeDocument/2006/relationships/slideLayout" Target="../slideLayouts/slideLayout19.xml"/><Relationship Id="rId21" Type="http://schemas.openxmlformats.org/officeDocument/2006/relationships/tags" Target="../tags/tag35.xml"/><Relationship Id="rId7" Type="http://schemas.openxmlformats.org/officeDocument/2006/relationships/slideLayout" Target="../slideLayouts/slideLayout23.xml"/><Relationship Id="rId12" Type="http://schemas.openxmlformats.org/officeDocument/2006/relationships/vmlDrawing" Target="../drawings/vmlDrawing4.vml"/><Relationship Id="rId17" Type="http://schemas.openxmlformats.org/officeDocument/2006/relationships/tags" Target="../tags/tag31.xml"/><Relationship Id="rId25" Type="http://schemas.openxmlformats.org/officeDocument/2006/relationships/image" Target="../media/image6.png"/><Relationship Id="rId2" Type="http://schemas.openxmlformats.org/officeDocument/2006/relationships/slideLayout" Target="../slideLayouts/slideLayout18.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24" Type="http://schemas.openxmlformats.org/officeDocument/2006/relationships/oleObject" Target="../embeddings/oleObject8.bin"/><Relationship Id="rId5" Type="http://schemas.openxmlformats.org/officeDocument/2006/relationships/slideLayout" Target="../slideLayouts/slideLayout21.xml"/><Relationship Id="rId15" Type="http://schemas.openxmlformats.org/officeDocument/2006/relationships/tags" Target="../tags/tag29.xml"/><Relationship Id="rId23" Type="http://schemas.openxmlformats.org/officeDocument/2006/relationships/oleObject" Target="../embeddings/oleObject7.bin"/><Relationship Id="rId10" Type="http://schemas.openxmlformats.org/officeDocument/2006/relationships/slideLayout" Target="../slideLayouts/slideLayout26.xml"/><Relationship Id="rId19" Type="http://schemas.openxmlformats.org/officeDocument/2006/relationships/tags" Target="../tags/tag33.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28.xml"/><Relationship Id="rId22" Type="http://schemas.openxmlformats.org/officeDocument/2006/relationships/tags" Target="../tags/tag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22313"/>
            <a:ext cx="8610600" cy="392112"/>
          </a:xfrm>
          <a:prstGeom prst="roundRect">
            <a:avLst/>
          </a:prstGeom>
          <a:solidFill>
            <a:srgbClr val="948A54"/>
          </a:solidFill>
          <a:ln w="9525">
            <a:noFill/>
            <a:miter lim="800000"/>
            <a:headEnd/>
            <a:tailEnd/>
          </a:ln>
          <a:scene3d>
            <a:camera prst="orthographicFront"/>
            <a:lightRig rig="threePt" dir="t"/>
          </a:scene3d>
          <a:sp3d>
            <a:bevelT/>
          </a:sp3d>
        </p:spPr>
        <p:txBody>
          <a:bodyPr vert="horz" wrap="square" lIns="0" tIns="0" rIns="0" bIns="46038" numCol="1" anchor="ctr" anchorCtr="0" compatLnSpc="1">
            <a:prstTxWarp prst="textNoShape">
              <a:avLst/>
            </a:prstTxWarp>
            <a:spAutoFit/>
          </a:bodyPr>
          <a:lstStyle/>
          <a:p>
            <a:pPr lvl="0"/>
            <a:r>
              <a:rPr lang="en-US" dirty="0" smtClean="0"/>
              <a:t>Click to edit Master title style</a:t>
            </a:r>
          </a:p>
        </p:txBody>
      </p:sp>
      <p:sp>
        <p:nvSpPr>
          <p:cNvPr id="6147" name="Rectangle 3"/>
          <p:cNvSpPr>
            <a:spLocks noGrp="1" noChangeArrowheads="1"/>
          </p:cNvSpPr>
          <p:nvPr>
            <p:ph type="body" idx="1"/>
          </p:nvPr>
        </p:nvSpPr>
        <p:spPr bwMode="auto">
          <a:xfrm>
            <a:off x="908050" y="2057400"/>
            <a:ext cx="7302500" cy="1636713"/>
          </a:xfrm>
          <a:prstGeom prst="rect">
            <a:avLst/>
          </a:prstGeom>
          <a:noFill/>
          <a:ln w="9525">
            <a:noFill/>
            <a:miter lim="800000"/>
            <a:headEnd/>
            <a:tailEnd/>
          </a:ln>
        </p:spPr>
        <p:txBody>
          <a:bodyPr vert="horz" wrap="square" lIns="92075" tIns="46038" rIns="92075" bIns="46038"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10" name="Rectangle 6"/>
          <p:cNvSpPr>
            <a:spLocks noChangeArrowheads="1"/>
          </p:cNvSpPr>
          <p:nvPr/>
        </p:nvSpPr>
        <p:spPr bwMode="auto">
          <a:xfrm>
            <a:off x="4140200" y="6669088"/>
            <a:ext cx="863600" cy="244475"/>
          </a:xfrm>
          <a:prstGeom prst="rect">
            <a:avLst/>
          </a:prstGeom>
          <a:noFill/>
          <a:ln w="9525">
            <a:noFill/>
            <a:miter lim="800000"/>
            <a:headEnd/>
            <a:tailEnd/>
          </a:ln>
          <a:effectLst/>
        </p:spPr>
        <p:txBody>
          <a:bodyPr lIns="92075" tIns="46038" rIns="92075" bIns="46038">
            <a:spAutoFit/>
          </a:bodyPr>
          <a:lstStyle/>
          <a:p>
            <a:pPr algn="ctr" rtl="0" eaLnBrk="0" fontAlgn="base" hangingPunct="0">
              <a:spcBef>
                <a:spcPct val="50000"/>
              </a:spcBef>
              <a:spcAft>
                <a:spcPct val="0"/>
              </a:spcAft>
              <a:defRPr/>
            </a:pPr>
            <a:fld id="{43A42413-5574-47CC-9BE4-189E417ABA31}" type="slidenum">
              <a:rPr lang="en-US" sz="1000" kern="1200">
                <a:solidFill>
                  <a:prstClr val="black"/>
                </a:solidFill>
                <a:latin typeface="Book Antiqua" pitchFamily="18" charset="0"/>
                <a:ea typeface="+mn-ea"/>
                <a:cs typeface="Arial" pitchFamily="34" charset="0"/>
              </a:rPr>
              <a:pPr algn="ctr" rtl="0" eaLnBrk="0" fontAlgn="base" hangingPunct="0">
                <a:spcBef>
                  <a:spcPct val="50000"/>
                </a:spcBef>
                <a:spcAft>
                  <a:spcPct val="0"/>
                </a:spcAft>
                <a:defRPr/>
              </a:pPr>
              <a:t>‹#›</a:t>
            </a:fld>
            <a:endParaRPr lang="en-US" sz="1000" kern="1200">
              <a:solidFill>
                <a:prstClr val="black"/>
              </a:solidFill>
              <a:latin typeface="Book Antiqua" pitchFamily="18" charset="0"/>
              <a:ea typeface="+mn-ea"/>
              <a:cs typeface="Arial" pitchFamily="34" charset="0"/>
            </a:endParaRPr>
          </a:p>
        </p:txBody>
      </p:sp>
      <p:pic>
        <p:nvPicPr>
          <p:cNvPr id="6149" name="Picture 18" descr="untitled"/>
          <p:cNvPicPr>
            <a:picLocks noChangeAspect="1" noChangeArrowheads="1"/>
          </p:cNvPicPr>
          <p:nvPr userDrawn="1"/>
        </p:nvPicPr>
        <p:blipFill>
          <a:blip r:embed="rId8" cstate="screen">
            <a:clrChange>
              <a:clrFrom>
                <a:srgbClr val="FFFFFF"/>
              </a:clrFrom>
              <a:clrTo>
                <a:srgbClr val="FFFFFF">
                  <a:alpha val="0"/>
                </a:srgbClr>
              </a:clrTo>
            </a:clrChange>
          </a:blip>
          <a:srcRect/>
          <a:stretch>
            <a:fillRect/>
          </a:stretch>
        </p:blipFill>
        <p:spPr bwMode="auto">
          <a:xfrm>
            <a:off x="8305800" y="6465888"/>
            <a:ext cx="838200" cy="392112"/>
          </a:xfrm>
          <a:prstGeom prst="rect">
            <a:avLst/>
          </a:prstGeom>
          <a:noFill/>
          <a:ln w="9525">
            <a:noFill/>
            <a:miter lim="800000"/>
            <a:headEnd/>
            <a:tailEnd/>
          </a:ln>
        </p:spPr>
      </p:pic>
      <p:pic>
        <p:nvPicPr>
          <p:cNvPr id="123923" name="Picture 19" descr="Best_Buy"/>
          <p:cNvPicPr>
            <a:picLocks noChangeAspect="1" noChangeArrowheads="1"/>
          </p:cNvPicPr>
          <p:nvPr userDrawn="1"/>
        </p:nvPicPr>
        <p:blipFill>
          <a:blip r:embed="rId9" cstate="screen"/>
          <a:srcRect/>
          <a:stretch>
            <a:fillRect/>
          </a:stretch>
        </p:blipFill>
        <p:spPr bwMode="auto">
          <a:xfrm>
            <a:off x="0" y="0"/>
            <a:ext cx="685800" cy="474663"/>
          </a:xfrm>
          <a:prstGeom prst="rect">
            <a:avLst/>
          </a:prstGeom>
          <a:noFill/>
          <a:effectLst>
            <a:outerShdw dist="35921" dir="2700000" algn="ctr" rotWithShape="0">
              <a:srgbClr val="808080"/>
            </a:outerShdw>
          </a:effectLst>
        </p:spPr>
      </p:pic>
      <p:cxnSp>
        <p:nvCxnSpPr>
          <p:cNvPr id="8" name="Straight Connector 7"/>
          <p:cNvCxnSpPr/>
          <p:nvPr userDrawn="1"/>
        </p:nvCxnSpPr>
        <p:spPr>
          <a:xfrm>
            <a:off x="228600" y="608013"/>
            <a:ext cx="8610600" cy="1587"/>
          </a:xfrm>
          <a:prstGeom prst="line">
            <a:avLst/>
          </a:prstGeom>
          <a:ln w="57150">
            <a:solidFill>
              <a:srgbClr val="4A7EB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Corbel" pitchFamily="34" charset="0"/>
        </a:defRPr>
      </a:lvl2pPr>
      <a:lvl3pPr algn="l" rtl="0" eaLnBrk="0" fontAlgn="base" hangingPunct="0">
        <a:spcBef>
          <a:spcPct val="0"/>
        </a:spcBef>
        <a:spcAft>
          <a:spcPct val="0"/>
        </a:spcAft>
        <a:defRPr sz="2000" b="1">
          <a:solidFill>
            <a:schemeClr val="bg1"/>
          </a:solidFill>
          <a:latin typeface="Corbel" pitchFamily="34" charset="0"/>
        </a:defRPr>
      </a:lvl3pPr>
      <a:lvl4pPr algn="l" rtl="0" eaLnBrk="0" fontAlgn="base" hangingPunct="0">
        <a:spcBef>
          <a:spcPct val="0"/>
        </a:spcBef>
        <a:spcAft>
          <a:spcPct val="0"/>
        </a:spcAft>
        <a:defRPr sz="2000" b="1">
          <a:solidFill>
            <a:schemeClr val="bg1"/>
          </a:solidFill>
          <a:latin typeface="Corbel" pitchFamily="34" charset="0"/>
        </a:defRPr>
      </a:lvl4pPr>
      <a:lvl5pPr algn="l" rtl="0" eaLnBrk="0" fontAlgn="base" hangingPunct="0">
        <a:spcBef>
          <a:spcPct val="0"/>
        </a:spcBef>
        <a:spcAft>
          <a:spcPct val="0"/>
        </a:spcAft>
        <a:defRPr sz="2000" b="1">
          <a:solidFill>
            <a:schemeClr val="bg1"/>
          </a:solidFill>
          <a:latin typeface="Corbel" pitchFamily="34" charset="0"/>
        </a:defRPr>
      </a:lvl5pPr>
      <a:lvl6pPr marL="457200" algn="l" rtl="0" eaLnBrk="0" fontAlgn="base" hangingPunct="0">
        <a:spcBef>
          <a:spcPct val="0"/>
        </a:spcBef>
        <a:spcAft>
          <a:spcPct val="0"/>
        </a:spcAft>
        <a:defRPr sz="2400" b="1">
          <a:solidFill>
            <a:schemeClr val="tx2"/>
          </a:solidFill>
          <a:latin typeface="Corbel" pitchFamily="34" charset="0"/>
        </a:defRPr>
      </a:lvl6pPr>
      <a:lvl7pPr marL="914400" algn="l" rtl="0" eaLnBrk="0" fontAlgn="base" hangingPunct="0">
        <a:spcBef>
          <a:spcPct val="0"/>
        </a:spcBef>
        <a:spcAft>
          <a:spcPct val="0"/>
        </a:spcAft>
        <a:defRPr sz="2400" b="1">
          <a:solidFill>
            <a:schemeClr val="tx2"/>
          </a:solidFill>
          <a:latin typeface="Corbel" pitchFamily="34" charset="0"/>
        </a:defRPr>
      </a:lvl7pPr>
      <a:lvl8pPr marL="1371600" algn="l" rtl="0" eaLnBrk="0" fontAlgn="base" hangingPunct="0">
        <a:spcBef>
          <a:spcPct val="0"/>
        </a:spcBef>
        <a:spcAft>
          <a:spcPct val="0"/>
        </a:spcAft>
        <a:defRPr sz="2400" b="1">
          <a:solidFill>
            <a:schemeClr val="tx2"/>
          </a:solidFill>
          <a:latin typeface="Corbel" pitchFamily="34" charset="0"/>
        </a:defRPr>
      </a:lvl8pPr>
      <a:lvl9pPr marL="1828800" algn="l" rtl="0" eaLnBrk="0" fontAlgn="base" hangingPunct="0">
        <a:spcBef>
          <a:spcPct val="0"/>
        </a:spcBef>
        <a:spcAft>
          <a:spcPct val="0"/>
        </a:spcAft>
        <a:defRPr sz="2400" b="1">
          <a:solidFill>
            <a:schemeClr val="tx2"/>
          </a:solidFill>
          <a:latin typeface="Corbel" pitchFamily="34" charset="0"/>
        </a:defRPr>
      </a:lvl9pPr>
    </p:titleStyle>
    <p:bodyStyle>
      <a:lvl1pPr marL="228600" indent="-228600" algn="l" rtl="0" eaLnBrk="0" fontAlgn="base" hangingPunct="0">
        <a:spcBef>
          <a:spcPct val="100000"/>
        </a:spcBef>
        <a:spcAft>
          <a:spcPct val="0"/>
        </a:spcAft>
        <a:buSzPct val="90000"/>
        <a:buFont typeface="Wingdings" pitchFamily="2" charset="2"/>
        <a:buChar char="§"/>
        <a:defRPr>
          <a:solidFill>
            <a:schemeClr val="tx1"/>
          </a:solidFill>
          <a:latin typeface="+mn-lt"/>
          <a:ea typeface="+mn-ea"/>
          <a:cs typeface="+mn-cs"/>
        </a:defRPr>
      </a:lvl1pPr>
      <a:lvl2pPr marL="576263" indent="-233363" algn="l" rtl="0" eaLnBrk="0" fontAlgn="base" hangingPunct="0">
        <a:spcBef>
          <a:spcPct val="30000"/>
        </a:spcBef>
        <a:spcAft>
          <a:spcPct val="0"/>
        </a:spcAft>
        <a:buSzPct val="100000"/>
        <a:buFont typeface="Arial" charset="0"/>
        <a:buChar char="•"/>
        <a:defRPr sz="1600">
          <a:solidFill>
            <a:schemeClr val="tx1"/>
          </a:solidFill>
          <a:latin typeface="+mn-lt"/>
        </a:defRPr>
      </a:lvl2pPr>
      <a:lvl3pPr marL="912813" indent="-222250" algn="l" rtl="0" eaLnBrk="0" fontAlgn="base" hangingPunct="0">
        <a:spcBef>
          <a:spcPct val="30000"/>
        </a:spcBef>
        <a:spcAft>
          <a:spcPct val="0"/>
        </a:spcAft>
        <a:buSzPct val="100000"/>
        <a:buFont typeface="Monotype Corsiva" pitchFamily="66" charset="0"/>
        <a:buChar char="–"/>
        <a:defRPr sz="1600">
          <a:solidFill>
            <a:schemeClr val="tx1"/>
          </a:solidFill>
          <a:latin typeface="+mn-lt"/>
        </a:defRPr>
      </a:lvl3pPr>
      <a:lvl4pPr marL="1255713" indent="-228600" algn="l" rtl="0" eaLnBrk="0" fontAlgn="base" hangingPunct="0">
        <a:spcBef>
          <a:spcPct val="30000"/>
        </a:spcBef>
        <a:spcAft>
          <a:spcPct val="0"/>
        </a:spcAft>
        <a:buSzPct val="70000"/>
        <a:buFont typeface="Wingdings" pitchFamily="2" charset="2"/>
        <a:buChar char="Ø"/>
        <a:defRPr sz="1600">
          <a:solidFill>
            <a:schemeClr val="tx1"/>
          </a:solidFill>
          <a:latin typeface="+mn-lt"/>
        </a:defRPr>
      </a:lvl4pPr>
      <a:lvl5pPr marL="1598613" indent="-228600" algn="l" rtl="0" eaLnBrk="0" fontAlgn="base" hangingPunct="0">
        <a:spcBef>
          <a:spcPct val="30000"/>
        </a:spcBef>
        <a:spcAft>
          <a:spcPct val="0"/>
        </a:spcAft>
        <a:buSzPct val="50000"/>
        <a:buChar char="•"/>
        <a:defRPr sz="1600">
          <a:solidFill>
            <a:schemeClr val="tx1"/>
          </a:solidFill>
          <a:latin typeface="+mn-lt"/>
        </a:defRPr>
      </a:lvl5pPr>
      <a:lvl6pPr marL="2055813" indent="-228600" algn="l" rtl="0" eaLnBrk="0" fontAlgn="base" hangingPunct="0">
        <a:spcBef>
          <a:spcPct val="30000"/>
        </a:spcBef>
        <a:spcAft>
          <a:spcPct val="0"/>
        </a:spcAft>
        <a:buSzPct val="50000"/>
        <a:buChar char="•"/>
        <a:defRPr sz="1600">
          <a:solidFill>
            <a:schemeClr val="tx1"/>
          </a:solidFill>
          <a:latin typeface="+mn-lt"/>
        </a:defRPr>
      </a:lvl6pPr>
      <a:lvl7pPr marL="2513013" indent="-228600" algn="l" rtl="0" eaLnBrk="0" fontAlgn="base" hangingPunct="0">
        <a:spcBef>
          <a:spcPct val="30000"/>
        </a:spcBef>
        <a:spcAft>
          <a:spcPct val="0"/>
        </a:spcAft>
        <a:buSzPct val="50000"/>
        <a:buChar char="•"/>
        <a:defRPr sz="1600">
          <a:solidFill>
            <a:schemeClr val="tx1"/>
          </a:solidFill>
          <a:latin typeface="+mn-lt"/>
        </a:defRPr>
      </a:lvl7pPr>
      <a:lvl8pPr marL="2970213" indent="-228600" algn="l" rtl="0" eaLnBrk="0" fontAlgn="base" hangingPunct="0">
        <a:spcBef>
          <a:spcPct val="30000"/>
        </a:spcBef>
        <a:spcAft>
          <a:spcPct val="0"/>
        </a:spcAft>
        <a:buSzPct val="50000"/>
        <a:buChar char="•"/>
        <a:defRPr sz="1600">
          <a:solidFill>
            <a:schemeClr val="tx1"/>
          </a:solidFill>
          <a:latin typeface="+mn-lt"/>
        </a:defRPr>
      </a:lvl8pPr>
      <a:lvl9pPr marL="3427413" indent="-228600" algn="l" rtl="0" eaLnBrk="0" fontAlgn="base" hangingPunct="0">
        <a:spcBef>
          <a:spcPct val="30000"/>
        </a:spcBef>
        <a:spcAft>
          <a:spcPct val="0"/>
        </a:spcAft>
        <a:buSzPct val="5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Rectangle 3" hidden="1"/>
          <p:cNvGraphicFramePr>
            <a:graphicFrameLocks/>
          </p:cNvGraphicFramePr>
          <p:nvPr/>
        </p:nvGraphicFramePr>
        <p:xfrm>
          <a:off x="0" y="0"/>
          <a:ext cx="158750" cy="158750"/>
        </p:xfrm>
        <a:graphic>
          <a:graphicData uri="http://schemas.openxmlformats.org/presentationml/2006/ole">
            <p:oleObj spid="_x0000_s8194" name="think-cell Slide" r:id="rId23" imgW="0" imgH="0" progId="">
              <p:embed/>
            </p:oleObj>
          </a:graphicData>
        </a:graphic>
      </p:graphicFrame>
      <p:sp>
        <p:nvSpPr>
          <p:cNvPr id="19" name="Rectangle 18"/>
          <p:cNvSpPr/>
          <p:nvPr>
            <p:custDataLst>
              <p:tags r:id="rId13"/>
            </p:custDataLst>
          </p:nvPr>
        </p:nvSpPr>
        <p:spPr bwMode="auto">
          <a:xfrm>
            <a:off x="0" y="6691313"/>
            <a:ext cx="9144000" cy="138112"/>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algn="l" defTabSz="966788" rtl="0" eaLnBrk="0" fontAlgn="base" hangingPunct="0">
              <a:lnSpc>
                <a:spcPct val="80000"/>
              </a:lnSpc>
              <a:spcBef>
                <a:spcPct val="20000"/>
              </a:spcBef>
              <a:spcAft>
                <a:spcPct val="0"/>
              </a:spcAft>
              <a:defRPr/>
            </a:pPr>
            <a:endParaRPr lang="en-US" sz="800" i="1" kern="1200" dirty="0">
              <a:solidFill>
                <a:srgbClr val="000000"/>
              </a:solidFill>
              <a:latin typeface="Verdana" pitchFamily="34" charset="0"/>
              <a:ea typeface="+mn-ea"/>
              <a:cs typeface="Arial" pitchFamily="34" charset="0"/>
            </a:endParaRPr>
          </a:p>
        </p:txBody>
      </p:sp>
      <p:sp>
        <p:nvSpPr>
          <p:cNvPr id="13" name="Rectangle 12"/>
          <p:cNvSpPr/>
          <p:nvPr>
            <p:custDataLst>
              <p:tags r:id="rId14"/>
            </p:custDataLst>
          </p:nvPr>
        </p:nvSpPr>
        <p:spPr bwMode="auto">
          <a:xfrm>
            <a:off x="0" y="0"/>
            <a:ext cx="9144000" cy="533400"/>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algn="l" defTabSz="966788" rtl="0" eaLnBrk="0" fontAlgn="base" hangingPunct="0">
              <a:lnSpc>
                <a:spcPct val="80000"/>
              </a:lnSpc>
              <a:spcBef>
                <a:spcPct val="20000"/>
              </a:spcBef>
              <a:spcAft>
                <a:spcPct val="0"/>
              </a:spcAft>
              <a:defRPr/>
            </a:pPr>
            <a:endParaRPr lang="en-US" sz="800" i="1" kern="1200" dirty="0">
              <a:solidFill>
                <a:srgbClr val="000000"/>
              </a:solidFill>
              <a:latin typeface="Verdana" pitchFamily="34" charset="0"/>
              <a:ea typeface="+mn-ea"/>
              <a:cs typeface="Arial" pitchFamily="34" charset="0"/>
            </a:endParaRPr>
          </a:p>
        </p:txBody>
      </p:sp>
      <p:sp>
        <p:nvSpPr>
          <p:cNvPr id="1031" name="Title Placeholder 1"/>
          <p:cNvSpPr>
            <a:spLocks noGrp="1"/>
          </p:cNvSpPr>
          <p:nvPr>
            <p:ph type="title"/>
            <p:custDataLst>
              <p:tags r:id="rId15"/>
            </p:custDataLst>
          </p:nvPr>
        </p:nvSpPr>
        <p:spPr bwMode="auto">
          <a:xfrm>
            <a:off x="244475" y="596900"/>
            <a:ext cx="8650288" cy="3381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2" name="Text Placeholder 2"/>
          <p:cNvSpPr>
            <a:spLocks noGrp="1"/>
          </p:cNvSpPr>
          <p:nvPr>
            <p:ph type="body" idx="1"/>
            <p:custDataLst>
              <p:tags r:id="rId16"/>
            </p:custDataLst>
          </p:nvPr>
        </p:nvSpPr>
        <p:spPr bwMode="auto">
          <a:xfrm>
            <a:off x="244475" y="2092325"/>
            <a:ext cx="8640763" cy="10017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stylesSecond level</a:t>
            </a:r>
          </a:p>
          <a:p>
            <a:pPr lvl="2"/>
            <a:r>
              <a:rPr lang="en-US" smtClean="0"/>
              <a:t>Third level</a:t>
            </a:r>
          </a:p>
          <a:p>
            <a:pPr lvl="3"/>
            <a:r>
              <a:rPr lang="en-US" smtClean="0"/>
              <a:t>Fourth level</a:t>
            </a:r>
          </a:p>
          <a:p>
            <a:pPr lvl="4"/>
            <a:r>
              <a:rPr lang="en-US" smtClean="0"/>
              <a:t>Fifth level</a:t>
            </a:r>
          </a:p>
        </p:txBody>
      </p:sp>
      <p:cxnSp>
        <p:nvCxnSpPr>
          <p:cNvPr id="5" name="Straight Connector 4"/>
          <p:cNvCxnSpPr/>
          <p:nvPr>
            <p:custDataLst>
              <p:tags r:id="rId17"/>
            </p:custDataLst>
          </p:nvPr>
        </p:nvCxnSpPr>
        <p:spPr>
          <a:xfrm>
            <a:off x="0" y="561975"/>
            <a:ext cx="91440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custDataLst>
              <p:tags r:id="rId18"/>
            </p:custDataLst>
          </p:nvPr>
        </p:nvSpPr>
        <p:spPr>
          <a:xfrm>
            <a:off x="8651875" y="6691313"/>
            <a:ext cx="265113" cy="138112"/>
          </a:xfrm>
          <a:prstGeom prst="rect">
            <a:avLst/>
          </a:prstGeom>
          <a:noFill/>
        </p:spPr>
        <p:txBody>
          <a:bodyPr wrap="none" lIns="0" tIns="0" rIns="0" bIns="0" anchor="b"/>
          <a:lstStyle/>
          <a:p>
            <a:pPr algn="r" rtl="0">
              <a:defRPr/>
            </a:pPr>
            <a:fld id="{588281EE-9C3F-4F5F-B24D-AA55F8CF4B11}" type="slidenum">
              <a:rPr lang="en-US" sz="900" kern="1200">
                <a:solidFill>
                  <a:srgbClr val="808080"/>
                </a:solidFill>
                <a:latin typeface="Corbel"/>
                <a:ea typeface="+mn-ea"/>
                <a:cs typeface="Arial" pitchFamily="34" charset="0"/>
              </a:rPr>
              <a:pPr algn="r" rtl="0">
                <a:defRPr/>
              </a:pPr>
              <a:t>‹#›</a:t>
            </a:fld>
            <a:endParaRPr lang="en-US" sz="900" kern="1200" dirty="0">
              <a:solidFill>
                <a:srgbClr val="808080"/>
              </a:solidFill>
              <a:latin typeface="Corbel"/>
              <a:ea typeface="+mn-ea"/>
              <a:cs typeface="Arial" pitchFamily="34" charset="0"/>
            </a:endParaRPr>
          </a:p>
        </p:txBody>
      </p:sp>
      <p:sp>
        <p:nvSpPr>
          <p:cNvPr id="10" name="Text Box 5"/>
          <p:cNvSpPr txBox="1">
            <a:spLocks noChangeArrowheads="1"/>
          </p:cNvSpPr>
          <p:nvPr>
            <p:custDataLst>
              <p:tags r:id="rId19"/>
            </p:custDataLst>
          </p:nvPr>
        </p:nvSpPr>
        <p:spPr bwMode="auto">
          <a:xfrm>
            <a:off x="2613025" y="6629400"/>
            <a:ext cx="3990975" cy="247650"/>
          </a:xfrm>
          <a:prstGeom prst="rect">
            <a:avLst/>
          </a:prstGeom>
          <a:noFill/>
          <a:ln w="9525">
            <a:noFill/>
            <a:miter lim="800000"/>
            <a:headEnd/>
            <a:tailEnd/>
          </a:ln>
          <a:effectLst/>
        </p:spPr>
        <p:txBody>
          <a:bodyPr lIns="90695" tIns="45351" rIns="90695" bIns="45351">
            <a:spAutoFit/>
          </a:bodyPr>
          <a:lstStyle/>
          <a:p>
            <a:pPr algn="l" defTabSz="914485" rtl="0">
              <a:spcBef>
                <a:spcPct val="50000"/>
              </a:spcBef>
              <a:defRPr/>
            </a:pPr>
            <a:r>
              <a:rPr lang="en-US" sz="1000" b="1" kern="1200" dirty="0">
                <a:solidFill>
                  <a:srgbClr val="000000"/>
                </a:solidFill>
                <a:latin typeface="Corbel"/>
                <a:ea typeface="+mn-ea"/>
                <a:cs typeface="Arial" pitchFamily="34" charset="0"/>
              </a:rPr>
              <a:t>CONFIDENTIAL - DO NOT DISSEMINATE OR COPY</a:t>
            </a:r>
            <a:endParaRPr lang="en-US" b="1" kern="1200" dirty="0">
              <a:solidFill>
                <a:srgbClr val="000000"/>
              </a:solidFill>
              <a:latin typeface="Corbel"/>
              <a:ea typeface="+mn-ea"/>
              <a:cs typeface="Arial" pitchFamily="34" charset="0"/>
            </a:endParaRPr>
          </a:p>
        </p:txBody>
      </p:sp>
      <p:sp>
        <p:nvSpPr>
          <p:cNvPr id="25" name="Text Placeholder 5"/>
          <p:cNvSpPr txBox="1">
            <a:spLocks/>
          </p:cNvSpPr>
          <p:nvPr>
            <p:custDataLst>
              <p:tags r:id="rId20"/>
            </p:custDataLst>
          </p:nvPr>
        </p:nvSpPr>
        <p:spPr>
          <a:xfrm>
            <a:off x="7518400" y="422275"/>
            <a:ext cx="3606800" cy="111125"/>
          </a:xfrm>
          <a:prstGeom prst="rect">
            <a:avLst/>
          </a:prstGeom>
        </p:spPr>
        <p:txBody>
          <a:bodyPr lIns="0" tIns="0" rIns="0" bIns="0">
            <a:spAutoFit/>
          </a:bodyPr>
          <a:lstStyle/>
          <a:p>
            <a:pPr marL="274320" indent="-274320" algn="l" rtl="0">
              <a:lnSpc>
                <a:spcPct val="90000"/>
              </a:lnSpc>
              <a:spcBef>
                <a:spcPts val="1800"/>
              </a:spcBef>
              <a:buClr>
                <a:srgbClr val="000000"/>
              </a:buClr>
              <a:buFont typeface="Wingdings" pitchFamily="2" charset="2"/>
              <a:buNone/>
              <a:defRPr/>
            </a:pPr>
            <a:r>
              <a:rPr lang="en-US" sz="800" b="1" kern="1200" dirty="0">
                <a:solidFill>
                  <a:srgbClr val="FFFFFF">
                    <a:lumMod val="50000"/>
                  </a:srgbClr>
                </a:solidFill>
                <a:latin typeface="Corbel"/>
                <a:ea typeface="+mn-ea"/>
                <a:cs typeface="Arial" pitchFamily="34" charset="0"/>
              </a:rPr>
              <a:t>Consumer Insights Unit</a:t>
            </a:r>
          </a:p>
        </p:txBody>
      </p:sp>
      <p:graphicFrame>
        <p:nvGraphicFramePr>
          <p:cNvPr id="1027" name="Object 6"/>
          <p:cNvGraphicFramePr>
            <a:graphicFrameLocks noChangeAspect="1"/>
          </p:cNvGraphicFramePr>
          <p:nvPr/>
        </p:nvGraphicFramePr>
        <p:xfrm>
          <a:off x="6781800" y="26988"/>
          <a:ext cx="617538" cy="477837"/>
        </p:xfrm>
        <a:graphic>
          <a:graphicData uri="http://schemas.openxmlformats.org/presentationml/2006/ole">
            <p:oleObj spid="_x0000_s8195" name="Picture" r:id="rId24" imgW="1359288" imgH="1181818" progId="Word.Picture.8">
              <p:embed/>
            </p:oleObj>
          </a:graphicData>
        </a:graphic>
      </p:graphicFrame>
      <p:cxnSp>
        <p:nvCxnSpPr>
          <p:cNvPr id="27" name="Straight Connector 26"/>
          <p:cNvCxnSpPr/>
          <p:nvPr>
            <p:custDataLst>
              <p:tags r:id="rId21"/>
            </p:custDataLst>
          </p:nvPr>
        </p:nvCxnSpPr>
        <p:spPr>
          <a:xfrm rot="5400000">
            <a:off x="7185819" y="265907"/>
            <a:ext cx="477837" cy="0"/>
          </a:xfrm>
          <a:prstGeom prst="line">
            <a:avLst/>
          </a:prstGeom>
          <a:ln w="2857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
          <p:cNvSpPr txBox="1">
            <a:spLocks/>
          </p:cNvSpPr>
          <p:nvPr userDrawn="1">
            <p:custDataLst>
              <p:tags r:id="rId22"/>
            </p:custDataLst>
          </p:nvPr>
        </p:nvSpPr>
        <p:spPr>
          <a:xfrm>
            <a:off x="8077200" y="139700"/>
            <a:ext cx="3606800" cy="165100"/>
          </a:xfrm>
          <a:prstGeom prst="rect">
            <a:avLst/>
          </a:prstGeom>
        </p:spPr>
        <p:txBody>
          <a:bodyPr lIns="0" tIns="0" rIns="0" bIns="0">
            <a:spAutoFit/>
          </a:bodyPr>
          <a:lstStyle/>
          <a:p>
            <a:pPr marL="274320" indent="-274320" algn="l" rtl="0">
              <a:lnSpc>
                <a:spcPct val="90000"/>
              </a:lnSpc>
              <a:spcBef>
                <a:spcPts val="1800"/>
              </a:spcBef>
              <a:buClr>
                <a:srgbClr val="000000"/>
              </a:buClr>
              <a:buFont typeface="Wingdings" pitchFamily="2" charset="2"/>
              <a:buNone/>
              <a:defRPr/>
            </a:pPr>
            <a:r>
              <a:rPr lang="en-US" sz="1200" b="1" i="1" kern="1200" dirty="0">
                <a:solidFill>
                  <a:srgbClr val="000000"/>
                </a:solidFill>
                <a:latin typeface="Corbel"/>
                <a:ea typeface="+mn-ea"/>
                <a:cs typeface="Arial" pitchFamily="34" charset="0"/>
              </a:rPr>
              <a:t>CIU</a:t>
            </a:r>
          </a:p>
        </p:txBody>
      </p:sp>
      <p:pic>
        <p:nvPicPr>
          <p:cNvPr id="1039" name="Picture 3"/>
          <p:cNvPicPr>
            <a:picLocks noChangeAspect="1" noChangeArrowheads="1"/>
          </p:cNvPicPr>
          <p:nvPr userDrawn="1"/>
        </p:nvPicPr>
        <p:blipFill>
          <a:blip r:embed="rId25" cstate="screen"/>
          <a:srcRect/>
          <a:stretch>
            <a:fillRect/>
          </a:stretch>
        </p:blipFill>
        <p:spPr bwMode="auto">
          <a:xfrm>
            <a:off x="7664450" y="0"/>
            <a:ext cx="260350" cy="260350"/>
          </a:xfrm>
          <a:prstGeom prst="rect">
            <a:avLst/>
          </a:prstGeom>
          <a:noFill/>
          <a:ln w="9525">
            <a:noFill/>
            <a:miter lim="800000"/>
            <a:headEnd/>
            <a:tailEnd/>
          </a:ln>
        </p:spPr>
      </p:pic>
      <p:pic>
        <p:nvPicPr>
          <p:cNvPr id="1040" name="Picture 4"/>
          <p:cNvPicPr>
            <a:picLocks noChangeAspect="1" noChangeArrowheads="1"/>
          </p:cNvPicPr>
          <p:nvPr userDrawn="1"/>
        </p:nvPicPr>
        <p:blipFill>
          <a:blip r:embed="rId26" cstate="screen"/>
          <a:srcRect/>
          <a:stretch>
            <a:fillRect/>
          </a:stretch>
        </p:blipFill>
        <p:spPr bwMode="auto">
          <a:xfrm rot="-647315">
            <a:off x="7866063" y="236538"/>
            <a:ext cx="96837" cy="188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 id="2147483688" r:id="rId7"/>
    <p:sldLayoutId id="2147483689" r:id="rId8"/>
    <p:sldLayoutId id="2147483690" r:id="rId9"/>
    <p:sldLayoutId id="2147483691" r:id="rId10"/>
  </p:sldLayoutIdLst>
  <p:txStyles>
    <p:titleStyle>
      <a:lvl1pPr algn="l" rtl="0" eaLnBrk="0" fontAlgn="base" hangingPunct="0">
        <a:lnSpc>
          <a:spcPct val="90000"/>
        </a:lnSpc>
        <a:spcBef>
          <a:spcPct val="0"/>
        </a:spcBef>
        <a:spcAft>
          <a:spcPct val="0"/>
        </a:spcAft>
        <a:defRPr sz="2400" b="1" kern="1200">
          <a:solidFill>
            <a:schemeClr val="tx1"/>
          </a:solidFill>
          <a:latin typeface="Arial" pitchFamily="34" charset="0"/>
          <a:ea typeface="+mj-ea"/>
          <a:cs typeface="Arial"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273050" indent="-273050" algn="l" rtl="0" eaLnBrk="0" fontAlgn="base" hangingPunct="0">
        <a:lnSpc>
          <a:spcPct val="90000"/>
        </a:lnSpc>
        <a:spcBef>
          <a:spcPts val="1800"/>
        </a:spcBef>
        <a:spcAft>
          <a:spcPct val="0"/>
        </a:spcAft>
        <a:buClr>
          <a:schemeClr val="bg2"/>
        </a:buClr>
        <a:buFont typeface="Wingdings" pitchFamily="2" charset="2"/>
        <a:buChar char=""/>
        <a:defRPr sz="1600" kern="1200">
          <a:solidFill>
            <a:schemeClr val="tx1"/>
          </a:solidFill>
          <a:latin typeface="Arial" pitchFamily="34" charset="0"/>
          <a:ea typeface="+mn-ea"/>
          <a:cs typeface="Arial" pitchFamily="34" charset="0"/>
        </a:defRPr>
      </a:lvl1pPr>
      <a:lvl2pPr marL="447675" indent="-182563" algn="l" rtl="0" eaLnBrk="0" fontAlgn="base" hangingPunct="0">
        <a:lnSpc>
          <a:spcPct val="90000"/>
        </a:lnSpc>
        <a:spcBef>
          <a:spcPts val="900"/>
        </a:spcBef>
        <a:spcAft>
          <a:spcPct val="0"/>
        </a:spcAft>
        <a:buClr>
          <a:schemeClr val="bg2"/>
        </a:buClr>
        <a:buFont typeface="Arial" charset="0"/>
        <a:buChar char="•"/>
        <a:defRPr sz="1600" kern="1200">
          <a:solidFill>
            <a:schemeClr val="tx1"/>
          </a:solidFill>
          <a:latin typeface="Arial" pitchFamily="34" charset="0"/>
          <a:ea typeface="+mn-ea"/>
          <a:cs typeface="Arial" pitchFamily="34" charset="0"/>
        </a:defRPr>
      </a:lvl2pPr>
      <a:lvl3pPr marL="630238" indent="-182563" algn="l" rtl="0" eaLnBrk="0" fontAlgn="base" hangingPunct="0">
        <a:lnSpc>
          <a:spcPct val="90000"/>
        </a:lnSpc>
        <a:spcBef>
          <a:spcPts val="600"/>
        </a:spcBef>
        <a:spcAft>
          <a:spcPct val="0"/>
        </a:spcAft>
        <a:buClr>
          <a:schemeClr val="bg2"/>
        </a:buClr>
        <a:buFont typeface="Arial" charset="0"/>
        <a:buChar char="–"/>
        <a:defRPr sz="1600" kern="1200">
          <a:solidFill>
            <a:schemeClr val="tx1"/>
          </a:solidFill>
          <a:latin typeface="Arial" pitchFamily="34" charset="0"/>
          <a:ea typeface="+mn-ea"/>
          <a:cs typeface="Arial" pitchFamily="34" charset="0"/>
        </a:defRPr>
      </a:lvl3pPr>
      <a:lvl4pPr marL="812800" indent="-182563" algn="l" rtl="0" eaLnBrk="0" fontAlgn="base" hangingPunct="0">
        <a:lnSpc>
          <a:spcPct val="90000"/>
        </a:lnSpc>
        <a:spcBef>
          <a:spcPts val="200"/>
        </a:spcBef>
        <a:spcAft>
          <a:spcPct val="0"/>
        </a:spcAft>
        <a:buClr>
          <a:schemeClr val="bg2"/>
        </a:buClr>
        <a:buFont typeface="Arial" charset="0"/>
        <a:buChar char="-"/>
        <a:defRPr sz="1600" kern="1200">
          <a:solidFill>
            <a:schemeClr val="tx1"/>
          </a:solidFill>
          <a:latin typeface="Arial" pitchFamily="34" charset="0"/>
          <a:ea typeface="+mn-ea"/>
          <a:cs typeface="Arial" pitchFamily="34" charset="0"/>
        </a:defRPr>
      </a:lvl4pPr>
      <a:lvl5pPr marL="987425" indent="-182563" algn="l" rtl="0" eaLnBrk="0" fontAlgn="base" hangingPunct="0">
        <a:lnSpc>
          <a:spcPct val="90000"/>
        </a:lnSpc>
        <a:spcBef>
          <a:spcPts val="100"/>
        </a:spcBef>
        <a:spcAft>
          <a:spcPct val="0"/>
        </a:spcAft>
        <a:buClr>
          <a:schemeClr val="bg2"/>
        </a:buClr>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Rectangle 3" hidden="1"/>
          <p:cNvGraphicFramePr>
            <a:graphicFrameLocks/>
          </p:cNvGraphicFramePr>
          <p:nvPr/>
        </p:nvGraphicFramePr>
        <p:xfrm>
          <a:off x="0" y="0"/>
          <a:ext cx="158750" cy="158750"/>
        </p:xfrm>
        <a:graphic>
          <a:graphicData uri="http://schemas.openxmlformats.org/presentationml/2006/ole">
            <p:oleObj spid="_x0000_s35842" name="think-cell Slide" r:id="rId23" imgW="0" imgH="0" progId="">
              <p:embed/>
            </p:oleObj>
          </a:graphicData>
        </a:graphic>
      </p:graphicFrame>
      <p:sp>
        <p:nvSpPr>
          <p:cNvPr id="19" name="Rectangle 18"/>
          <p:cNvSpPr/>
          <p:nvPr>
            <p:custDataLst>
              <p:tags r:id="rId13"/>
            </p:custDataLst>
          </p:nvPr>
        </p:nvSpPr>
        <p:spPr bwMode="auto">
          <a:xfrm>
            <a:off x="0" y="6691313"/>
            <a:ext cx="9144000" cy="138112"/>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defTabSz="966788" eaLnBrk="0" fontAlgn="base" hangingPunct="0">
              <a:lnSpc>
                <a:spcPct val="80000"/>
              </a:lnSpc>
              <a:spcBef>
                <a:spcPct val="20000"/>
              </a:spcBef>
              <a:spcAft>
                <a:spcPct val="0"/>
              </a:spcAft>
              <a:defRPr/>
            </a:pPr>
            <a:endParaRPr lang="en-US" sz="800" i="1" dirty="0">
              <a:solidFill>
                <a:srgbClr val="000000"/>
              </a:solidFill>
              <a:latin typeface="Verdana" pitchFamily="34" charset="0"/>
              <a:cs typeface="Arial" pitchFamily="34" charset="0"/>
            </a:endParaRPr>
          </a:p>
        </p:txBody>
      </p:sp>
      <p:sp>
        <p:nvSpPr>
          <p:cNvPr id="13" name="Rectangle 12"/>
          <p:cNvSpPr/>
          <p:nvPr>
            <p:custDataLst>
              <p:tags r:id="rId14"/>
            </p:custDataLst>
          </p:nvPr>
        </p:nvSpPr>
        <p:spPr bwMode="auto">
          <a:xfrm>
            <a:off x="0" y="0"/>
            <a:ext cx="9144000" cy="533400"/>
          </a:xfrm>
          <a:prstGeom prst="rect">
            <a:avLst/>
          </a:prstGeom>
          <a:gradFill rotWithShape="1">
            <a:gsLst>
              <a:gs pos="0">
                <a:srgbClr val="2D2DB9">
                  <a:lumMod val="20000"/>
                  <a:lumOff val="80000"/>
                </a:srgbClr>
              </a:gs>
              <a:gs pos="80000">
                <a:srgbClr val="FFFFFF">
                  <a:shade val="93000"/>
                  <a:satMod val="130000"/>
                </a:srgbClr>
              </a:gs>
              <a:gs pos="100000">
                <a:srgbClr val="FFFFFF">
                  <a:shade val="94000"/>
                  <a:satMod val="135000"/>
                </a:srgbClr>
              </a:gs>
            </a:gsLst>
            <a:lin ang="21594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1367" tIns="45683" rIns="91367" bIns="45683"/>
          <a:lstStyle/>
          <a:p>
            <a:pPr marL="361950" indent="-361950" defTabSz="966788" eaLnBrk="0" fontAlgn="base" hangingPunct="0">
              <a:lnSpc>
                <a:spcPct val="80000"/>
              </a:lnSpc>
              <a:spcBef>
                <a:spcPct val="20000"/>
              </a:spcBef>
              <a:spcAft>
                <a:spcPct val="0"/>
              </a:spcAft>
              <a:defRPr/>
            </a:pPr>
            <a:endParaRPr lang="en-US" sz="800" i="1" dirty="0">
              <a:solidFill>
                <a:srgbClr val="000000"/>
              </a:solidFill>
              <a:latin typeface="Verdana" pitchFamily="34" charset="0"/>
              <a:cs typeface="Arial" pitchFamily="34" charset="0"/>
            </a:endParaRPr>
          </a:p>
        </p:txBody>
      </p:sp>
      <p:sp>
        <p:nvSpPr>
          <p:cNvPr id="1031" name="Title Placeholder 1"/>
          <p:cNvSpPr>
            <a:spLocks noGrp="1"/>
          </p:cNvSpPr>
          <p:nvPr>
            <p:ph type="title"/>
            <p:custDataLst>
              <p:tags r:id="rId15"/>
            </p:custDataLst>
          </p:nvPr>
        </p:nvSpPr>
        <p:spPr bwMode="auto">
          <a:xfrm>
            <a:off x="244475" y="596900"/>
            <a:ext cx="8650288" cy="3381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2" name="Text Placeholder 2"/>
          <p:cNvSpPr>
            <a:spLocks noGrp="1"/>
          </p:cNvSpPr>
          <p:nvPr>
            <p:ph type="body" idx="1"/>
            <p:custDataLst>
              <p:tags r:id="rId16"/>
            </p:custDataLst>
          </p:nvPr>
        </p:nvSpPr>
        <p:spPr bwMode="auto">
          <a:xfrm>
            <a:off x="244475" y="2092325"/>
            <a:ext cx="8640763" cy="10017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stylesSecond level</a:t>
            </a:r>
          </a:p>
          <a:p>
            <a:pPr lvl="2"/>
            <a:r>
              <a:rPr lang="en-US" smtClean="0"/>
              <a:t>Third level</a:t>
            </a:r>
          </a:p>
          <a:p>
            <a:pPr lvl="3"/>
            <a:r>
              <a:rPr lang="en-US" smtClean="0"/>
              <a:t>Fourth level</a:t>
            </a:r>
          </a:p>
          <a:p>
            <a:pPr lvl="4"/>
            <a:r>
              <a:rPr lang="en-US" smtClean="0"/>
              <a:t>Fifth level</a:t>
            </a:r>
          </a:p>
        </p:txBody>
      </p:sp>
      <p:cxnSp>
        <p:nvCxnSpPr>
          <p:cNvPr id="5" name="Straight Connector 4"/>
          <p:cNvCxnSpPr/>
          <p:nvPr>
            <p:custDataLst>
              <p:tags r:id="rId17"/>
            </p:custDataLst>
          </p:nvPr>
        </p:nvCxnSpPr>
        <p:spPr>
          <a:xfrm>
            <a:off x="0" y="561975"/>
            <a:ext cx="91440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custDataLst>
              <p:tags r:id="rId18"/>
            </p:custDataLst>
          </p:nvPr>
        </p:nvSpPr>
        <p:spPr>
          <a:xfrm>
            <a:off x="8651875" y="6691313"/>
            <a:ext cx="265113" cy="138112"/>
          </a:xfrm>
          <a:prstGeom prst="rect">
            <a:avLst/>
          </a:prstGeom>
          <a:noFill/>
        </p:spPr>
        <p:txBody>
          <a:bodyPr wrap="none" lIns="0" tIns="0" rIns="0" bIns="0" anchor="b"/>
          <a:lstStyle/>
          <a:p>
            <a:pPr algn="r">
              <a:defRPr/>
            </a:pPr>
            <a:fld id="{588281EE-9C3F-4F5F-B24D-AA55F8CF4B11}" type="slidenum">
              <a:rPr lang="en-US" sz="900">
                <a:solidFill>
                  <a:srgbClr val="808080"/>
                </a:solidFill>
                <a:cs typeface="Arial" pitchFamily="34" charset="0"/>
              </a:rPr>
              <a:pPr algn="r">
                <a:defRPr/>
              </a:pPr>
              <a:t>‹#›</a:t>
            </a:fld>
            <a:endParaRPr lang="en-US" sz="900" dirty="0">
              <a:solidFill>
                <a:srgbClr val="808080"/>
              </a:solidFill>
              <a:cs typeface="Arial" pitchFamily="34" charset="0"/>
            </a:endParaRPr>
          </a:p>
        </p:txBody>
      </p:sp>
      <p:sp>
        <p:nvSpPr>
          <p:cNvPr id="10" name="Text Box 5"/>
          <p:cNvSpPr txBox="1">
            <a:spLocks noChangeArrowheads="1"/>
          </p:cNvSpPr>
          <p:nvPr>
            <p:custDataLst>
              <p:tags r:id="rId19"/>
            </p:custDataLst>
          </p:nvPr>
        </p:nvSpPr>
        <p:spPr bwMode="auto">
          <a:xfrm>
            <a:off x="2613025" y="6629400"/>
            <a:ext cx="3990975" cy="247650"/>
          </a:xfrm>
          <a:prstGeom prst="rect">
            <a:avLst/>
          </a:prstGeom>
          <a:noFill/>
          <a:ln w="9525">
            <a:noFill/>
            <a:miter lim="800000"/>
            <a:headEnd/>
            <a:tailEnd/>
          </a:ln>
          <a:effectLst/>
        </p:spPr>
        <p:txBody>
          <a:bodyPr lIns="90695" tIns="45351" rIns="90695" bIns="45351">
            <a:spAutoFit/>
          </a:bodyPr>
          <a:lstStyle/>
          <a:p>
            <a:pPr defTabSz="914485">
              <a:spcBef>
                <a:spcPct val="50000"/>
              </a:spcBef>
              <a:defRPr/>
            </a:pPr>
            <a:r>
              <a:rPr lang="en-US" sz="1000" b="1" dirty="0">
                <a:solidFill>
                  <a:srgbClr val="000000"/>
                </a:solidFill>
                <a:cs typeface="Arial" pitchFamily="34" charset="0"/>
              </a:rPr>
              <a:t>CONFIDENTIAL - DO NOT DISSEMINATE OR COPY</a:t>
            </a:r>
            <a:endParaRPr lang="en-US" b="1" dirty="0">
              <a:solidFill>
                <a:srgbClr val="000000"/>
              </a:solidFill>
              <a:cs typeface="Arial" pitchFamily="34" charset="0"/>
            </a:endParaRPr>
          </a:p>
        </p:txBody>
      </p:sp>
      <p:sp>
        <p:nvSpPr>
          <p:cNvPr id="25" name="Text Placeholder 5"/>
          <p:cNvSpPr txBox="1">
            <a:spLocks/>
          </p:cNvSpPr>
          <p:nvPr>
            <p:custDataLst>
              <p:tags r:id="rId20"/>
            </p:custDataLst>
          </p:nvPr>
        </p:nvSpPr>
        <p:spPr>
          <a:xfrm>
            <a:off x="7518400" y="422275"/>
            <a:ext cx="3606800" cy="111125"/>
          </a:xfrm>
          <a:prstGeom prst="rect">
            <a:avLst/>
          </a:prstGeom>
        </p:spPr>
        <p:txBody>
          <a:bodyPr lIns="0" tIns="0" rIns="0" bIns="0">
            <a:spAutoFit/>
          </a:bodyPr>
          <a:lstStyle/>
          <a:p>
            <a:pPr marL="274320" indent="-274320">
              <a:lnSpc>
                <a:spcPct val="90000"/>
              </a:lnSpc>
              <a:spcBef>
                <a:spcPts val="1800"/>
              </a:spcBef>
              <a:buClr>
                <a:srgbClr val="000000"/>
              </a:buClr>
              <a:buFont typeface="Wingdings" pitchFamily="2" charset="2"/>
              <a:buNone/>
              <a:defRPr/>
            </a:pPr>
            <a:r>
              <a:rPr lang="en-US" sz="800" b="1" dirty="0">
                <a:solidFill>
                  <a:srgbClr val="FFFFFF">
                    <a:lumMod val="50000"/>
                  </a:srgbClr>
                </a:solidFill>
                <a:cs typeface="Arial" pitchFamily="34" charset="0"/>
              </a:rPr>
              <a:t>Consumer Insights Unit</a:t>
            </a:r>
          </a:p>
        </p:txBody>
      </p:sp>
      <p:graphicFrame>
        <p:nvGraphicFramePr>
          <p:cNvPr id="1027" name="Object 6"/>
          <p:cNvGraphicFramePr>
            <a:graphicFrameLocks noChangeAspect="1"/>
          </p:cNvGraphicFramePr>
          <p:nvPr/>
        </p:nvGraphicFramePr>
        <p:xfrm>
          <a:off x="6781800" y="26988"/>
          <a:ext cx="617538" cy="477837"/>
        </p:xfrm>
        <a:graphic>
          <a:graphicData uri="http://schemas.openxmlformats.org/presentationml/2006/ole">
            <p:oleObj spid="_x0000_s35843" name="Picture" r:id="rId24" imgW="1359288" imgH="1181818" progId="Word.Picture.8">
              <p:embed/>
            </p:oleObj>
          </a:graphicData>
        </a:graphic>
      </p:graphicFrame>
      <p:cxnSp>
        <p:nvCxnSpPr>
          <p:cNvPr id="27" name="Straight Connector 26"/>
          <p:cNvCxnSpPr/>
          <p:nvPr>
            <p:custDataLst>
              <p:tags r:id="rId21"/>
            </p:custDataLst>
          </p:nvPr>
        </p:nvCxnSpPr>
        <p:spPr>
          <a:xfrm rot="5400000">
            <a:off x="7185819" y="265907"/>
            <a:ext cx="477837" cy="0"/>
          </a:xfrm>
          <a:prstGeom prst="line">
            <a:avLst/>
          </a:prstGeom>
          <a:ln w="2857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
          <p:cNvSpPr txBox="1">
            <a:spLocks/>
          </p:cNvSpPr>
          <p:nvPr userDrawn="1">
            <p:custDataLst>
              <p:tags r:id="rId22"/>
            </p:custDataLst>
          </p:nvPr>
        </p:nvSpPr>
        <p:spPr>
          <a:xfrm>
            <a:off x="8077200" y="139700"/>
            <a:ext cx="3606800" cy="165100"/>
          </a:xfrm>
          <a:prstGeom prst="rect">
            <a:avLst/>
          </a:prstGeom>
        </p:spPr>
        <p:txBody>
          <a:bodyPr lIns="0" tIns="0" rIns="0" bIns="0">
            <a:spAutoFit/>
          </a:bodyPr>
          <a:lstStyle/>
          <a:p>
            <a:pPr marL="274320" indent="-274320">
              <a:lnSpc>
                <a:spcPct val="90000"/>
              </a:lnSpc>
              <a:spcBef>
                <a:spcPts val="1800"/>
              </a:spcBef>
              <a:buClr>
                <a:srgbClr val="000000"/>
              </a:buClr>
              <a:buFont typeface="Wingdings" pitchFamily="2" charset="2"/>
              <a:buNone/>
              <a:defRPr/>
            </a:pPr>
            <a:r>
              <a:rPr lang="en-US" sz="1200" b="1" i="1" dirty="0">
                <a:solidFill>
                  <a:srgbClr val="000000"/>
                </a:solidFill>
                <a:cs typeface="Arial" pitchFamily="34" charset="0"/>
              </a:rPr>
              <a:t>CIU</a:t>
            </a:r>
          </a:p>
        </p:txBody>
      </p:sp>
      <p:pic>
        <p:nvPicPr>
          <p:cNvPr id="1039" name="Picture 3"/>
          <p:cNvPicPr>
            <a:picLocks noChangeAspect="1" noChangeArrowheads="1"/>
          </p:cNvPicPr>
          <p:nvPr userDrawn="1"/>
        </p:nvPicPr>
        <p:blipFill>
          <a:blip r:embed="rId25" cstate="screen"/>
          <a:srcRect/>
          <a:stretch>
            <a:fillRect/>
          </a:stretch>
        </p:blipFill>
        <p:spPr bwMode="auto">
          <a:xfrm>
            <a:off x="7664450" y="0"/>
            <a:ext cx="260350" cy="260350"/>
          </a:xfrm>
          <a:prstGeom prst="rect">
            <a:avLst/>
          </a:prstGeom>
          <a:noFill/>
          <a:ln w="9525">
            <a:noFill/>
            <a:miter lim="800000"/>
            <a:headEnd/>
            <a:tailEnd/>
          </a:ln>
        </p:spPr>
      </p:pic>
      <p:pic>
        <p:nvPicPr>
          <p:cNvPr id="1040" name="Picture 4"/>
          <p:cNvPicPr>
            <a:picLocks noChangeAspect="1" noChangeArrowheads="1"/>
          </p:cNvPicPr>
          <p:nvPr userDrawn="1"/>
        </p:nvPicPr>
        <p:blipFill>
          <a:blip r:embed="rId26" cstate="screen"/>
          <a:srcRect/>
          <a:stretch>
            <a:fillRect/>
          </a:stretch>
        </p:blipFill>
        <p:spPr bwMode="auto">
          <a:xfrm rot="-647315">
            <a:off x="7866063" y="236538"/>
            <a:ext cx="96837" cy="188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9" r:id="rId5"/>
    <p:sldLayoutId id="2147483700" r:id="rId6"/>
    <p:sldLayoutId id="2147483701" r:id="rId7"/>
    <p:sldLayoutId id="2147483702" r:id="rId8"/>
    <p:sldLayoutId id="2147483703" r:id="rId9"/>
    <p:sldLayoutId id="2147483716" r:id="rId10"/>
  </p:sldLayoutIdLst>
  <p:txStyles>
    <p:titleStyle>
      <a:lvl1pPr algn="l" rtl="0" eaLnBrk="0" fontAlgn="base" hangingPunct="0">
        <a:lnSpc>
          <a:spcPct val="90000"/>
        </a:lnSpc>
        <a:spcBef>
          <a:spcPct val="0"/>
        </a:spcBef>
        <a:spcAft>
          <a:spcPct val="0"/>
        </a:spcAft>
        <a:defRPr sz="2400" b="1" kern="1200">
          <a:solidFill>
            <a:schemeClr val="tx1"/>
          </a:solidFill>
          <a:latin typeface="Arial" pitchFamily="34" charset="0"/>
          <a:ea typeface="+mj-ea"/>
          <a:cs typeface="Arial"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273050" indent="-273050" algn="l" rtl="0" eaLnBrk="0" fontAlgn="base" hangingPunct="0">
        <a:lnSpc>
          <a:spcPct val="90000"/>
        </a:lnSpc>
        <a:spcBef>
          <a:spcPts val="1800"/>
        </a:spcBef>
        <a:spcAft>
          <a:spcPct val="0"/>
        </a:spcAft>
        <a:buClr>
          <a:schemeClr val="bg2"/>
        </a:buClr>
        <a:buFont typeface="Wingdings" pitchFamily="2" charset="2"/>
        <a:buChar char=""/>
        <a:defRPr sz="1600" kern="1200">
          <a:solidFill>
            <a:schemeClr val="tx1"/>
          </a:solidFill>
          <a:latin typeface="Arial" pitchFamily="34" charset="0"/>
          <a:ea typeface="+mn-ea"/>
          <a:cs typeface="Arial" pitchFamily="34" charset="0"/>
        </a:defRPr>
      </a:lvl1pPr>
      <a:lvl2pPr marL="447675" indent="-182563" algn="l" rtl="0" eaLnBrk="0" fontAlgn="base" hangingPunct="0">
        <a:lnSpc>
          <a:spcPct val="90000"/>
        </a:lnSpc>
        <a:spcBef>
          <a:spcPts val="900"/>
        </a:spcBef>
        <a:spcAft>
          <a:spcPct val="0"/>
        </a:spcAft>
        <a:buClr>
          <a:schemeClr val="bg2"/>
        </a:buClr>
        <a:buFont typeface="Arial" charset="0"/>
        <a:buChar char="•"/>
        <a:defRPr sz="1600" kern="1200">
          <a:solidFill>
            <a:schemeClr val="tx1"/>
          </a:solidFill>
          <a:latin typeface="Arial" pitchFamily="34" charset="0"/>
          <a:ea typeface="+mn-ea"/>
          <a:cs typeface="Arial" pitchFamily="34" charset="0"/>
        </a:defRPr>
      </a:lvl2pPr>
      <a:lvl3pPr marL="630238" indent="-182563" algn="l" rtl="0" eaLnBrk="0" fontAlgn="base" hangingPunct="0">
        <a:lnSpc>
          <a:spcPct val="90000"/>
        </a:lnSpc>
        <a:spcBef>
          <a:spcPts val="600"/>
        </a:spcBef>
        <a:spcAft>
          <a:spcPct val="0"/>
        </a:spcAft>
        <a:buClr>
          <a:schemeClr val="bg2"/>
        </a:buClr>
        <a:buFont typeface="Arial" charset="0"/>
        <a:buChar char="–"/>
        <a:defRPr sz="1600" kern="1200">
          <a:solidFill>
            <a:schemeClr val="tx1"/>
          </a:solidFill>
          <a:latin typeface="Arial" pitchFamily="34" charset="0"/>
          <a:ea typeface="+mn-ea"/>
          <a:cs typeface="Arial" pitchFamily="34" charset="0"/>
        </a:defRPr>
      </a:lvl3pPr>
      <a:lvl4pPr marL="812800" indent="-182563" algn="l" rtl="0" eaLnBrk="0" fontAlgn="base" hangingPunct="0">
        <a:lnSpc>
          <a:spcPct val="90000"/>
        </a:lnSpc>
        <a:spcBef>
          <a:spcPts val="200"/>
        </a:spcBef>
        <a:spcAft>
          <a:spcPct val="0"/>
        </a:spcAft>
        <a:buClr>
          <a:schemeClr val="bg2"/>
        </a:buClr>
        <a:buFont typeface="Arial" charset="0"/>
        <a:buChar char="-"/>
        <a:defRPr sz="1600" kern="1200">
          <a:solidFill>
            <a:schemeClr val="tx1"/>
          </a:solidFill>
          <a:latin typeface="Arial" pitchFamily="34" charset="0"/>
          <a:ea typeface="+mn-ea"/>
          <a:cs typeface="Arial" pitchFamily="34" charset="0"/>
        </a:defRPr>
      </a:lvl4pPr>
      <a:lvl5pPr marL="987425" indent="-182563" algn="l" rtl="0" eaLnBrk="0" fontAlgn="base" hangingPunct="0">
        <a:lnSpc>
          <a:spcPct val="90000"/>
        </a:lnSpc>
        <a:spcBef>
          <a:spcPts val="100"/>
        </a:spcBef>
        <a:spcAft>
          <a:spcPct val="0"/>
        </a:spcAft>
        <a:buClr>
          <a:schemeClr val="bg2"/>
        </a:buClr>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4.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png"/><Relationship Id="rId4" Type="http://schemas.openxmlformats.org/officeDocument/2006/relationships/image" Target="../media/image35.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8.png"/><Relationship Id="rId5" Type="http://schemas.openxmlformats.org/officeDocument/2006/relationships/tags" Target="../tags/tag96.xml"/><Relationship Id="rId10" Type="http://schemas.openxmlformats.org/officeDocument/2006/relationships/notesSlide" Target="../notesSlides/notesSlide13.xml"/><Relationship Id="rId4" Type="http://schemas.openxmlformats.org/officeDocument/2006/relationships/tags" Target="../tags/tag95.xml"/><Relationship Id="rId9"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00.xml"/><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m/imgres?imgurl=http://www.adrants.com/images/best_buy_mob.jpg&amp;imgrefurl=http://www.adrants.com/subject/strange/index.php?page=166&amp;usg=__EH5k6OKJV2PBvqBbU2SlZWE-9PY=&amp;h=121&amp;w=150&amp;sz=24&amp;hl=en&amp;start=19&amp;zoom=1&amp;tbnid=JS3NI7GwVLMMDM:&amp;tbnh=77&amp;tbnw=96&amp;ei=L6D7Tbf8MMWBtgf3mqzEDg&amp;prev=/search?q=best+buy+employees&amp;um=1&amp;hl=en&amp;sa=N&amp;tbm=isch&amp;um=1&amp;itbs=1" TargetMode="External"/><Relationship Id="rId3" Type="http://schemas.openxmlformats.org/officeDocument/2006/relationships/notesSlide" Target="../notesSlides/notesSlide7.xml"/><Relationship Id="rId7" Type="http://schemas.openxmlformats.org/officeDocument/2006/relationships/image" Target="../media/image14.jpeg"/><Relationship Id="rId12" Type="http://schemas.openxmlformats.org/officeDocument/2006/relationships/image" Target="../media/image17.wmf"/><Relationship Id="rId2" Type="http://schemas.openxmlformats.org/officeDocument/2006/relationships/slideLayout" Target="../slideLayouts/slideLayout8.xml"/><Relationship Id="rId1" Type="http://schemas.openxmlformats.org/officeDocument/2006/relationships/tags" Target="../tags/tag53.xml"/><Relationship Id="rId6" Type="http://schemas.openxmlformats.org/officeDocument/2006/relationships/hyperlink" Target="http://www.google.com/imgres?imgurl=http://www.socialstrategy1.com/wp-content/uploads/2010/12/Social-Media-Focus-Group.png&amp;imgrefurl=http://www.socialstrategy1.com/2010/12/30/social-media-%E2%80%93-focus-group-on-demand/&amp;usg=__Afuk5LUdhOnIpBzQw2tRobDmxKg=&amp;h=360&amp;w=486&amp;sz=34&amp;hl=en&amp;start=13&amp;zoom=1&amp;tbnid=HL6NrLuDSk5h3M:&amp;tbnh=96&amp;tbnw=129&amp;ei=-J_7TbWACMa2tgfHw6W6Dg&amp;prev=/search?q=focus+group&amp;um=1&amp;hl=en&amp;sa=N&amp;tbm=isch&amp;um=1&amp;itbs=1"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hyperlink" Target="http://www.google.com/imgres?imgurl=http://icouldcrybutidonthavetime.files.wordpress.com/2009/08/big-box-logos.jpg?w=455&amp;h=151&amp;imgrefurl=http://icouldcrybutidonthavetime.wordpress.com/tag/big-box-stores/&amp;usg=__cKRJ1NILa8RepWw7HUyr5McmYUg=&amp;h=151&amp;w=455&amp;sz=22&amp;hl=en&amp;start=4&amp;zoom=1&amp;tbnid=_Mxf0lRLzRo7TM:&amp;tbnh=42&amp;tbnw=128&amp;ei=lqD7Tf3wPI--tgfPwsnBDg&amp;prev=/search?q=big+box+retail+logos&amp;um=1&amp;hl=en&amp;sa=N&amp;tbm=isch&amp;um=1&amp;itbs=1" TargetMode="External"/><Relationship Id="rId4" Type="http://schemas.openxmlformats.org/officeDocument/2006/relationships/hyperlink" Target="http://www.google.com/imgres?imgurl=http://www.peaksurveys.com/images/surveys-colorado-springs.jpg&amp;imgrefurl=http://www.peaksurveys.com/&amp;usg=__q2RskjDzc9AeL6U_O1XZbaBoeJo=&amp;h=288&amp;w=300&amp;sz=24&amp;hl=en&amp;start=7&amp;zoom=1&amp;tbnid=DoYkrHJcrNr1rM:&amp;tbnh=111&amp;tbnw=116&amp;ei=HZ_7Taq9LJTAtgew5My8Dg&amp;prev=/search?q=research&amp;um=1&amp;hl=en&amp;sa=N&amp;tbm=isch&amp;um=1&amp;itbs=1" TargetMode="Externa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m/imgres?imgurl=http://icouldcrybutidonthavetime.files.wordpress.com/2009/08/big-box-logos.jpg?w=455&amp;h=151&amp;imgrefurl=http://icouldcrybutidonthavetime.wordpress.com/tag/big-box-stores/&amp;usg=__cKRJ1NILa8RepWw7HUyr5McmYUg=&amp;h=151&amp;w=455&amp;sz=22&amp;hl=en&amp;start=4&amp;zoom=1&amp;tbnid=_Mxf0lRLzRo7TM:&amp;tbnh=42&amp;tbnw=128&amp;ei=lqD7Tf3wPI--tgfPwsnBDg&amp;prev=/search?q=big+box+retail+logos&amp;um=1&amp;hl=en&amp;sa=N&amp;tbm=isch&amp;um=1&amp;itbs=1" TargetMode="External"/><Relationship Id="rId3" Type="http://schemas.openxmlformats.org/officeDocument/2006/relationships/notesSlide" Target="../notesSlides/notesSlide8.xml"/><Relationship Id="rId7"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tags" Target="../tags/tag54.xml"/><Relationship Id="rId6" Type="http://schemas.openxmlformats.org/officeDocument/2006/relationships/hyperlink" Target="http://www.google.com/imgres?imgurl=http://www.peaksurveys.com/images/surveys-colorado-springs.jpg&amp;imgrefurl=http://www.peaksurveys.com/&amp;usg=__q2RskjDzc9AeL6U_O1XZbaBoeJo=&amp;h=288&amp;w=300&amp;sz=24&amp;hl=en&amp;start=7&amp;zoom=1&amp;tbnid=DoYkrHJcrNr1rM:&amp;tbnh=111&amp;tbnw=116&amp;ei=HZ_7Taq9LJTAtgew5My8Dg&amp;prev=/search?q=research&amp;um=1&amp;hl=en&amp;sa=N&amp;tbm=isch&amp;um=1&amp;itbs=1" TargetMode="External"/><Relationship Id="rId11"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hyperlink" Target="http://www.google.com/imgres?imgurl=http://www.adrants.com/images/best_buy_mob.jpg&amp;imgrefurl=http://www.adrants.com/subject/strange/index.php?page=166&amp;usg=__EH5k6OKJV2PBvqBbU2SlZWE-9PY=&amp;h=121&amp;w=150&amp;sz=24&amp;hl=en&amp;start=19&amp;zoom=1&amp;tbnid=JS3NI7GwVLMMDM:&amp;tbnh=77&amp;tbnw=96&amp;ei=L6D7Tbf8MMWBtgf3mqzEDg&amp;prev=/search?q=best+buy+employees&amp;um=1&amp;hl=en&amp;sa=N&amp;tbm=isch&amp;um=1&amp;itbs=1" TargetMode="External"/><Relationship Id="rId4" Type="http://schemas.openxmlformats.org/officeDocument/2006/relationships/hyperlink" Target="http://www.google.com/imgres?imgurl=http://www.socialstrategy1.com/wp-content/uploads/2010/12/Social-Media-Focus-Group.png&amp;imgrefurl=http://www.socialstrategy1.com/2010/12/30/social-media-%E2%80%93-focus-group-on-demand/&amp;usg=__Afuk5LUdhOnIpBzQw2tRobDmxKg=&amp;h=360&amp;w=486&amp;sz=34&amp;hl=en&amp;start=13&amp;zoom=1&amp;tbnid=HL6NrLuDSk5h3M:&amp;tbnh=96&amp;tbnw=129&amp;ei=-J_7TbWACMa2tgfHw6W6Dg&amp;prev=/search?q=focus+group&amp;um=1&amp;hl=en&amp;sa=N&amp;tbm=isch&amp;um=1&amp;itbs=1" TargetMode="External"/><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tags" Target="../tags/tag79.xml"/><Relationship Id="rId39" Type="http://schemas.openxmlformats.org/officeDocument/2006/relationships/slideLayout" Target="../slideLayouts/slideLayout8.xml"/><Relationship Id="rId3" Type="http://schemas.openxmlformats.org/officeDocument/2006/relationships/tags" Target="../tags/tag56.xml"/><Relationship Id="rId21" Type="http://schemas.openxmlformats.org/officeDocument/2006/relationships/tags" Target="../tags/tag74.xml"/><Relationship Id="rId34" Type="http://schemas.openxmlformats.org/officeDocument/2006/relationships/tags" Target="../tags/tag87.xml"/><Relationship Id="rId42" Type="http://schemas.openxmlformats.org/officeDocument/2006/relationships/oleObject" Target="../embeddings/oleObject13.bin"/><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tags" Target="../tags/tag78.xml"/><Relationship Id="rId33" Type="http://schemas.openxmlformats.org/officeDocument/2006/relationships/tags" Target="../tags/tag86.xml"/><Relationship Id="rId38" Type="http://schemas.openxmlformats.org/officeDocument/2006/relationships/tags" Target="../tags/tag91.xml"/><Relationship Id="rId46" Type="http://schemas.openxmlformats.org/officeDocument/2006/relationships/image" Target="../media/image23.jpeg"/><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29" Type="http://schemas.openxmlformats.org/officeDocument/2006/relationships/tags" Target="../tags/tag82.xml"/><Relationship Id="rId41" Type="http://schemas.openxmlformats.org/officeDocument/2006/relationships/image" Target="../media/image20.jpeg"/><Relationship Id="rId1" Type="http://schemas.openxmlformats.org/officeDocument/2006/relationships/vmlDrawing" Target="../drawings/vmlDrawing7.v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tags" Target="../tags/tag77.xml"/><Relationship Id="rId32" Type="http://schemas.openxmlformats.org/officeDocument/2006/relationships/tags" Target="../tags/tag85.xml"/><Relationship Id="rId37" Type="http://schemas.openxmlformats.org/officeDocument/2006/relationships/tags" Target="../tags/tag90.xml"/><Relationship Id="rId40" Type="http://schemas.openxmlformats.org/officeDocument/2006/relationships/notesSlide" Target="../notesSlides/notesSlide9.xml"/><Relationship Id="rId45" Type="http://schemas.openxmlformats.org/officeDocument/2006/relationships/image" Target="../media/image22.jpeg"/><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28" Type="http://schemas.openxmlformats.org/officeDocument/2006/relationships/tags" Target="../tags/tag81.xml"/><Relationship Id="rId36" Type="http://schemas.openxmlformats.org/officeDocument/2006/relationships/tags" Target="../tags/tag89.xml"/><Relationship Id="rId10" Type="http://schemas.openxmlformats.org/officeDocument/2006/relationships/tags" Target="../tags/tag63.xml"/><Relationship Id="rId19" Type="http://schemas.openxmlformats.org/officeDocument/2006/relationships/tags" Target="../tags/tag72.xml"/><Relationship Id="rId31" Type="http://schemas.openxmlformats.org/officeDocument/2006/relationships/tags" Target="../tags/tag84.xml"/><Relationship Id="rId44" Type="http://schemas.openxmlformats.org/officeDocument/2006/relationships/image" Target="../media/image21.pn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tags" Target="../tags/tag80.xml"/><Relationship Id="rId30" Type="http://schemas.openxmlformats.org/officeDocument/2006/relationships/tags" Target="../tags/tag83.xml"/><Relationship Id="rId35" Type="http://schemas.openxmlformats.org/officeDocument/2006/relationships/tags" Target="../tags/tag88.xml"/><Relationship Id="rId43"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509588" y="2858152"/>
            <a:ext cx="8482012" cy="1218065"/>
          </a:xfrm>
        </p:spPr>
        <p:txBody>
          <a:bodyPr tIns="46038" rIns="92075"/>
          <a:lstStyle/>
          <a:p>
            <a:pPr defTabSz="725488">
              <a:lnSpc>
                <a:spcPct val="91000"/>
              </a:lnSpc>
              <a:defRPr/>
            </a:pPr>
            <a:r>
              <a:rPr lang="en-US" sz="4800" baseline="-2000" dirty="0" smtClean="0"/>
              <a:t>VOCE: </a:t>
            </a:r>
            <a:r>
              <a:rPr lang="en-US" sz="4800" i="1" baseline="-2000" dirty="0" smtClean="0"/>
              <a:t>One Voice is Noise, Many is a Chorus</a:t>
            </a:r>
            <a:r>
              <a:rPr lang="en-US" i="1" baseline="-2000" dirty="0" smtClean="0"/>
              <a:t/>
            </a:r>
            <a:br>
              <a:rPr lang="en-US" i="1" baseline="-2000" dirty="0" smtClean="0"/>
            </a:br>
            <a:r>
              <a:rPr lang="en-US" sz="4000" i="1" u="sng" baseline="-2000" dirty="0" smtClean="0"/>
              <a:t>V</a:t>
            </a:r>
            <a:r>
              <a:rPr lang="en-US" sz="4000" i="1" baseline="-2000" dirty="0" smtClean="0"/>
              <a:t>oice</a:t>
            </a:r>
            <a:r>
              <a:rPr lang="en-US" sz="4000" i="1" dirty="0" smtClean="0"/>
              <a:t> </a:t>
            </a:r>
            <a:r>
              <a:rPr lang="en-US" sz="4000" i="1" u="sng" baseline="-2000" dirty="0" smtClean="0"/>
              <a:t>O</a:t>
            </a:r>
            <a:r>
              <a:rPr lang="en-US" sz="4000" i="1" baseline="-2000" dirty="0" smtClean="0"/>
              <a:t>f the </a:t>
            </a:r>
            <a:r>
              <a:rPr lang="en-US" sz="4000" i="1" u="sng" baseline="-2000" dirty="0" smtClean="0"/>
              <a:t>C</a:t>
            </a:r>
            <a:r>
              <a:rPr lang="en-US" sz="4000" i="1" baseline="-2000" dirty="0" smtClean="0"/>
              <a:t>ustomer Through the </a:t>
            </a:r>
            <a:r>
              <a:rPr lang="en-US" sz="4000" i="1" u="sng" baseline="-2000" dirty="0" smtClean="0"/>
              <a:t>E</a:t>
            </a:r>
            <a:r>
              <a:rPr lang="en-US" sz="4000" i="1" baseline="-2000" dirty="0" smtClean="0"/>
              <a:t>mployee</a:t>
            </a:r>
            <a:endParaRPr lang="en-US" sz="3200" baseline="-2000" dirty="0" smtClean="0"/>
          </a:p>
        </p:txBody>
      </p:sp>
      <p:sp>
        <p:nvSpPr>
          <p:cNvPr id="8195" name="Subtitle 5"/>
          <p:cNvSpPr>
            <a:spLocks noGrp="1"/>
          </p:cNvSpPr>
          <p:nvPr>
            <p:ph type="subTitle" sz="quarter" idx="1"/>
          </p:nvPr>
        </p:nvSpPr>
        <p:spPr>
          <a:xfrm>
            <a:off x="6629400" y="4429125"/>
            <a:ext cx="1600200" cy="400110"/>
          </a:xfrm>
          <a:ln w="9525">
            <a:headEnd/>
            <a:tailEnd/>
          </a:ln>
        </p:spPr>
        <p:txBody>
          <a:bodyPr/>
          <a:lstStyle/>
          <a:p>
            <a:pPr defTabSz="804863"/>
            <a:r>
              <a:rPr lang="en-US" dirty="0" smtClean="0"/>
              <a:t>July 2011</a:t>
            </a:r>
          </a:p>
        </p:txBody>
      </p:sp>
      <p:pic>
        <p:nvPicPr>
          <p:cNvPr id="9239" name="Picture 23" descr="Best_Buy"/>
          <p:cNvPicPr>
            <a:picLocks noChangeAspect="1" noChangeArrowheads="1"/>
          </p:cNvPicPr>
          <p:nvPr/>
        </p:nvPicPr>
        <p:blipFill>
          <a:blip r:embed="rId3" cstate="screen"/>
          <a:srcRect/>
          <a:stretch>
            <a:fillRect/>
          </a:stretch>
        </p:blipFill>
        <p:spPr bwMode="auto">
          <a:xfrm>
            <a:off x="838200" y="914400"/>
            <a:ext cx="2209800" cy="1528763"/>
          </a:xfrm>
          <a:prstGeom prst="rect">
            <a:avLst/>
          </a:prstGeom>
          <a:noFill/>
          <a:effectLst>
            <a:outerShdw dist="35921" dir="2700000" algn="ctr" rotWithShape="0">
              <a:srgbClr val="808080"/>
            </a:outerShdw>
          </a:effectLst>
        </p:spPr>
      </p:pic>
      <p:pic>
        <p:nvPicPr>
          <p:cNvPr id="28673" name="Picture 1" descr="\\Cs01corp\root\Files\Corp\MKT\PUB\VOCE\VOCE Logo\VOCE_onTransparency.png"/>
          <p:cNvPicPr>
            <a:picLocks noChangeAspect="1" noChangeArrowheads="1"/>
          </p:cNvPicPr>
          <p:nvPr/>
        </p:nvPicPr>
        <p:blipFill>
          <a:blip r:embed="rId4" cstate="screen"/>
          <a:srcRect/>
          <a:stretch>
            <a:fillRect/>
          </a:stretch>
        </p:blipFill>
        <p:spPr bwMode="auto">
          <a:xfrm>
            <a:off x="7010400" y="6248400"/>
            <a:ext cx="2057400" cy="536999"/>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63674"/>
            <a:ext cx="6897688" cy="498598"/>
          </a:xfrm>
        </p:spPr>
        <p:txBody>
          <a:bodyPr/>
          <a:lstStyle/>
          <a:p>
            <a:r>
              <a:rPr lang="en-US" sz="1800" dirty="0" smtClean="0"/>
              <a:t>Insights are not limited to words; employees also submit photos to VOCE@bestbuy.com.</a:t>
            </a:r>
            <a:endParaRPr lang="en-US" sz="1800" dirty="0"/>
          </a:p>
        </p:txBody>
      </p:sp>
      <p:pic>
        <p:nvPicPr>
          <p:cNvPr id="10" name="Picture 2" descr="BD Endcap.jpg"/>
          <p:cNvPicPr>
            <a:picLocks noChangeAspect="1"/>
          </p:cNvPicPr>
          <p:nvPr/>
        </p:nvPicPr>
        <p:blipFill>
          <a:blip r:embed="rId3" cstate="screen"/>
          <a:srcRect/>
          <a:stretch>
            <a:fillRect/>
          </a:stretch>
        </p:blipFill>
        <p:spPr bwMode="auto">
          <a:xfrm>
            <a:off x="346364" y="1830460"/>
            <a:ext cx="2545773" cy="3294529"/>
          </a:xfrm>
          <a:prstGeom prst="rect">
            <a:avLst/>
          </a:prstGeom>
          <a:ln>
            <a:noFill/>
          </a:ln>
          <a:effectLst>
            <a:softEdge rad="112500"/>
          </a:effectLst>
        </p:spPr>
      </p:pic>
      <p:pic>
        <p:nvPicPr>
          <p:cNvPr id="11" name="Picture 3" descr="Sci-Fi.JPG"/>
          <p:cNvPicPr>
            <a:picLocks noChangeAspect="1"/>
          </p:cNvPicPr>
          <p:nvPr/>
        </p:nvPicPr>
        <p:blipFill>
          <a:blip r:embed="rId4" cstate="screen"/>
          <a:srcRect/>
          <a:stretch>
            <a:fillRect/>
          </a:stretch>
        </p:blipFill>
        <p:spPr bwMode="auto">
          <a:xfrm>
            <a:off x="2978727" y="1830460"/>
            <a:ext cx="1906444" cy="3294529"/>
          </a:xfrm>
          <a:prstGeom prst="rect">
            <a:avLst/>
          </a:prstGeom>
          <a:ln>
            <a:noFill/>
          </a:ln>
          <a:effectLst>
            <a:softEdge rad="112500"/>
          </a:effectLst>
        </p:spPr>
      </p:pic>
      <p:sp>
        <p:nvSpPr>
          <p:cNvPr id="12" name="Rectangle 11"/>
          <p:cNvSpPr/>
          <p:nvPr/>
        </p:nvSpPr>
        <p:spPr>
          <a:xfrm>
            <a:off x="568036" y="5105400"/>
            <a:ext cx="3165764" cy="821515"/>
          </a:xfrm>
          <a:prstGeom prst="rect">
            <a:avLst/>
          </a:prstGeom>
        </p:spPr>
        <p:txBody>
          <a:bodyPr wrap="square" lIns="82048" tIns="41025" rIns="82048" bIns="41025">
            <a:spAutoFit/>
          </a:bodyPr>
          <a:lstStyle/>
          <a:p>
            <a:pPr marL="0" marR="0" lvl="0" indent="0" algn="ctr" defTabSz="913076"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itchFamily="34" charset="0"/>
                <a:cs typeface="Arial" pitchFamily="34" charset="0"/>
              </a:rPr>
              <a:t>“Each of these end caps run until the middle of May</a:t>
            </a:r>
            <a:r>
              <a:rPr kumimoji="0" lang="en-US" sz="1600" b="0" i="0" u="none" strike="noStrike" kern="0" cap="none" spc="0" normalizeH="0" baseline="0" noProof="0" dirty="0" smtClean="0">
                <a:ln>
                  <a:noFill/>
                </a:ln>
                <a:solidFill>
                  <a:prstClr val="black"/>
                </a:solidFill>
                <a:effectLst/>
                <a:uLnTx/>
                <a:uFillTx/>
                <a:latin typeface="Arial" pitchFamily="34" charset="0"/>
                <a:cs typeface="Arial" pitchFamily="34" charset="0"/>
              </a:rPr>
              <a:t>.”</a:t>
            </a:r>
          </a:p>
          <a:p>
            <a:pPr marL="0" marR="0" lvl="0" indent="0" algn="ctr" defTabSz="913076"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pitchFamily="34" charset="0"/>
                <a:cs typeface="Arial" pitchFamily="34" charset="0"/>
              </a:rPr>
              <a:t>—</a:t>
            </a:r>
            <a:r>
              <a:rPr kumimoji="0" lang="en-US" sz="1600" b="0" i="0" u="none" strike="noStrike" kern="0" cap="none" spc="0" normalizeH="0" baseline="0" noProof="0" dirty="0">
                <a:ln>
                  <a:noFill/>
                </a:ln>
                <a:solidFill>
                  <a:prstClr val="black"/>
                </a:solidFill>
                <a:effectLst/>
                <a:uLnTx/>
                <a:uFillTx/>
                <a:latin typeface="Arial" pitchFamily="34" charset="0"/>
                <a:cs typeface="Arial" pitchFamily="34" charset="0"/>
              </a:rPr>
              <a:t>Store 160</a:t>
            </a:r>
          </a:p>
        </p:txBody>
      </p:sp>
      <p:pic>
        <p:nvPicPr>
          <p:cNvPr id="13" name="Picture 5" descr="heet wall.JPG"/>
          <p:cNvPicPr>
            <a:picLocks noChangeAspect="1"/>
          </p:cNvPicPr>
          <p:nvPr/>
        </p:nvPicPr>
        <p:blipFill>
          <a:blip r:embed="rId5" cstate="screen"/>
          <a:srcRect/>
          <a:stretch>
            <a:fillRect/>
          </a:stretch>
        </p:blipFill>
        <p:spPr bwMode="auto">
          <a:xfrm>
            <a:off x="5056910" y="1830459"/>
            <a:ext cx="3879273" cy="2823882"/>
          </a:xfrm>
          <a:prstGeom prst="rect">
            <a:avLst/>
          </a:prstGeom>
          <a:ln>
            <a:noFill/>
          </a:ln>
          <a:effectLst>
            <a:softEdge rad="112500"/>
          </a:effectLst>
        </p:spPr>
      </p:pic>
      <p:sp>
        <p:nvSpPr>
          <p:cNvPr id="14" name="Rectangle 13"/>
          <p:cNvSpPr/>
          <p:nvPr/>
        </p:nvSpPr>
        <p:spPr>
          <a:xfrm>
            <a:off x="5195456" y="4856047"/>
            <a:ext cx="3491343" cy="1067736"/>
          </a:xfrm>
          <a:prstGeom prst="rect">
            <a:avLst/>
          </a:prstGeom>
        </p:spPr>
        <p:txBody>
          <a:bodyPr wrap="square" lIns="82048" tIns="41025" rIns="82048" bIns="41025">
            <a:spAutoFit/>
          </a:bodyPr>
          <a:lstStyle/>
          <a:p>
            <a:pPr marL="0" marR="0" lvl="0" indent="0" algn="ctr" defTabSz="913076"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itchFamily="34" charset="0"/>
                <a:cs typeface="Arial" pitchFamily="34" charset="0"/>
              </a:rPr>
              <a:t>“Why do we wait every year during transition period to run out of TVs and not have a back up plan</a:t>
            </a:r>
            <a:r>
              <a:rPr kumimoji="0" lang="en-US" sz="1600" b="0" i="0" u="none" strike="noStrike" kern="0" cap="none" spc="0" normalizeH="0" baseline="0" noProof="0" dirty="0" smtClean="0">
                <a:ln>
                  <a:noFill/>
                </a:ln>
                <a:solidFill>
                  <a:prstClr val="black"/>
                </a:solidFill>
                <a:effectLst/>
                <a:uLnTx/>
                <a:uFillTx/>
                <a:latin typeface="Arial" pitchFamily="34" charset="0"/>
                <a:cs typeface="Arial" pitchFamily="34" charset="0"/>
              </a:rPr>
              <a:t>?”        —</a:t>
            </a:r>
            <a:r>
              <a:rPr kumimoji="0" lang="en-US" sz="1600" b="0" i="0" u="none" strike="noStrike" kern="0" cap="none" spc="0" normalizeH="0" baseline="0" noProof="0" dirty="0">
                <a:ln>
                  <a:noFill/>
                </a:ln>
                <a:solidFill>
                  <a:prstClr val="black"/>
                </a:solidFill>
                <a:effectLst/>
                <a:uLnTx/>
                <a:uFillTx/>
                <a:latin typeface="Arial" pitchFamily="34" charset="0"/>
                <a:cs typeface="Arial" pitchFamily="34" charset="0"/>
              </a:rPr>
              <a:t>Store 174</a:t>
            </a:r>
          </a:p>
        </p:txBody>
      </p:sp>
      <p:sp>
        <p:nvSpPr>
          <p:cNvPr id="16" name="Rounded Rectangle 15"/>
          <p:cNvSpPr/>
          <p:nvPr/>
        </p:nvSpPr>
        <p:spPr>
          <a:xfrm>
            <a:off x="2933700" y="983294"/>
            <a:ext cx="3276600" cy="4572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400" b="1" dirty="0" smtClean="0">
                <a:solidFill>
                  <a:prstClr val="black"/>
                </a:solidFill>
                <a:latin typeface="Arial" pitchFamily="34" charset="0"/>
                <a:cs typeface="Arial" pitchFamily="34" charset="0"/>
              </a:rPr>
              <a:t>“A Picture is Worth 1000 Words”</a:t>
            </a:r>
            <a:endParaRPr lang="en-US" sz="1400" b="1" dirty="0">
              <a:solidFill>
                <a:prstClr val="black"/>
              </a:solidFill>
              <a:latin typeface="Arial" pitchFamily="34" charset="0"/>
              <a:cs typeface="Arial" pitchFamily="34" charset="0"/>
            </a:endParaRPr>
          </a:p>
        </p:txBody>
      </p:sp>
      <p:pic>
        <p:nvPicPr>
          <p:cNvPr id="18" name="Picture 1" descr="\\Cs01corp\root\Files\Corp\MKT\PUB\VOCE\VOCE Logo\VOCE_onTransparency.png"/>
          <p:cNvPicPr>
            <a:picLocks noChangeAspect="1" noChangeArrowheads="1"/>
          </p:cNvPicPr>
          <p:nvPr/>
        </p:nvPicPr>
        <p:blipFill>
          <a:blip r:embed="rId6" cstate="screen"/>
          <a:srcRect/>
          <a:stretch>
            <a:fillRect/>
          </a:stretch>
        </p:blipFill>
        <p:spPr bwMode="auto">
          <a:xfrm>
            <a:off x="7010400" y="6248400"/>
            <a:ext cx="2057400" cy="5369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3" cstate="screen"/>
          <a:srcRect/>
          <a:stretch>
            <a:fillRect/>
          </a:stretch>
        </p:blipFill>
        <p:spPr bwMode="auto">
          <a:xfrm>
            <a:off x="2124075" y="1149393"/>
            <a:ext cx="2076450" cy="371475"/>
          </a:xfrm>
          <a:prstGeom prst="roundRect">
            <a:avLst/>
          </a:prstGeom>
          <a:noFill/>
          <a:ln w="9525">
            <a:noFill/>
            <a:miter lim="800000"/>
            <a:headEnd/>
            <a:tailEnd/>
          </a:ln>
          <a:scene3d>
            <a:camera prst="orthographicFront"/>
            <a:lightRig rig="threePt" dir="t"/>
          </a:scene3d>
          <a:sp3d>
            <a:bevelT/>
          </a:sp3d>
        </p:spPr>
      </p:pic>
      <p:sp>
        <p:nvSpPr>
          <p:cNvPr id="2" name="Title 1"/>
          <p:cNvSpPr>
            <a:spLocks noGrp="1"/>
          </p:cNvSpPr>
          <p:nvPr>
            <p:ph type="title"/>
          </p:nvPr>
        </p:nvSpPr>
        <p:spPr>
          <a:xfrm>
            <a:off x="0" y="0"/>
            <a:ext cx="6553200" cy="553998"/>
          </a:xfrm>
        </p:spPr>
        <p:txBody>
          <a:bodyPr/>
          <a:lstStyle/>
          <a:p>
            <a:r>
              <a:rPr lang="en-US" sz="2000" dirty="0" smtClean="0"/>
              <a:t>Employee participation and engagement is driven by recognition, contests and fun trainings.</a:t>
            </a:r>
            <a:endParaRPr lang="en-US" sz="2000" dirty="0"/>
          </a:p>
        </p:txBody>
      </p:sp>
      <p:grpSp>
        <p:nvGrpSpPr>
          <p:cNvPr id="3" name="Group 2"/>
          <p:cNvGrpSpPr/>
          <p:nvPr/>
        </p:nvGrpSpPr>
        <p:grpSpPr>
          <a:xfrm>
            <a:off x="267222" y="5105400"/>
            <a:ext cx="8561220" cy="1219200"/>
            <a:chOff x="98760" y="70809"/>
            <a:chExt cx="9410904" cy="1691640"/>
          </a:xfrm>
        </p:grpSpPr>
        <p:pic>
          <p:nvPicPr>
            <p:cNvPr id="4" name="Picture 3" descr="Popeye 3.jpg"/>
            <p:cNvPicPr>
              <a:picLocks noChangeAspect="1"/>
            </p:cNvPicPr>
            <p:nvPr/>
          </p:nvPicPr>
          <p:blipFill>
            <a:blip r:embed="rId4" cstate="screen"/>
            <a:stretch>
              <a:fillRect/>
            </a:stretch>
          </p:blipFill>
          <p:spPr>
            <a:xfrm>
              <a:off x="4301603" y="102255"/>
              <a:ext cx="2060807" cy="1563624"/>
            </a:xfrm>
            <a:prstGeom prst="rect">
              <a:avLst/>
            </a:prstGeom>
          </p:spPr>
        </p:pic>
        <p:pic>
          <p:nvPicPr>
            <p:cNvPr id="5" name="Picture 4" descr="Popeye4.jpg"/>
            <p:cNvPicPr>
              <a:picLocks noChangeAspect="1"/>
            </p:cNvPicPr>
            <p:nvPr/>
          </p:nvPicPr>
          <p:blipFill>
            <a:blip r:embed="rId5" cstate="screen"/>
            <a:stretch>
              <a:fillRect/>
            </a:stretch>
          </p:blipFill>
          <p:spPr>
            <a:xfrm>
              <a:off x="6427886" y="217236"/>
              <a:ext cx="1627004" cy="1517904"/>
            </a:xfrm>
            <a:prstGeom prst="rect">
              <a:avLst/>
            </a:prstGeom>
          </p:spPr>
        </p:pic>
        <p:pic>
          <p:nvPicPr>
            <p:cNvPr id="6" name="Picture 5" descr="Popeye 1.jpg"/>
            <p:cNvPicPr>
              <a:picLocks noChangeAspect="1"/>
            </p:cNvPicPr>
            <p:nvPr/>
          </p:nvPicPr>
          <p:blipFill>
            <a:blip r:embed="rId6" cstate="screen"/>
            <a:stretch>
              <a:fillRect/>
            </a:stretch>
          </p:blipFill>
          <p:spPr>
            <a:xfrm>
              <a:off x="190296" y="139443"/>
              <a:ext cx="2077959" cy="1444752"/>
            </a:xfrm>
            <a:prstGeom prst="rect">
              <a:avLst/>
            </a:prstGeom>
          </p:spPr>
        </p:pic>
        <p:pic>
          <p:nvPicPr>
            <p:cNvPr id="7" name="Picture 6" descr="Popeye 5.jpg"/>
            <p:cNvPicPr>
              <a:picLocks noChangeAspect="1"/>
            </p:cNvPicPr>
            <p:nvPr/>
          </p:nvPicPr>
          <p:blipFill>
            <a:blip r:embed="rId7" cstate="screen"/>
            <a:stretch>
              <a:fillRect/>
            </a:stretch>
          </p:blipFill>
          <p:spPr>
            <a:xfrm>
              <a:off x="8088801" y="220950"/>
              <a:ext cx="1317665" cy="1371600"/>
            </a:xfrm>
            <a:prstGeom prst="rect">
              <a:avLst/>
            </a:prstGeom>
          </p:spPr>
        </p:pic>
        <p:sp>
          <p:nvSpPr>
            <p:cNvPr id="8" name="Rectangle 7"/>
            <p:cNvSpPr/>
            <p:nvPr/>
          </p:nvSpPr>
          <p:spPr>
            <a:xfrm>
              <a:off x="98760" y="70809"/>
              <a:ext cx="9410904" cy="169164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peye2.jpg"/>
            <p:cNvPicPr>
              <a:picLocks noChangeAspect="1"/>
            </p:cNvPicPr>
            <p:nvPr/>
          </p:nvPicPr>
          <p:blipFill>
            <a:blip r:embed="rId8" cstate="screen"/>
            <a:stretch>
              <a:fillRect/>
            </a:stretch>
          </p:blipFill>
          <p:spPr>
            <a:xfrm>
              <a:off x="2369751" y="139444"/>
              <a:ext cx="1859756" cy="1508760"/>
            </a:xfrm>
            <a:prstGeom prst="rect">
              <a:avLst/>
            </a:prstGeom>
          </p:spPr>
        </p:pic>
      </p:grpSp>
      <p:pic>
        <p:nvPicPr>
          <p:cNvPr id="11" name="Picture 2" descr="http://www.bbyportal.com/bbynews/upload/photo%20with%20people.JPG"/>
          <p:cNvPicPr>
            <a:picLocks noChangeAspect="1" noChangeArrowheads="1"/>
          </p:cNvPicPr>
          <p:nvPr/>
        </p:nvPicPr>
        <p:blipFill>
          <a:blip r:embed="rId9" cstate="screen"/>
          <a:srcRect/>
          <a:stretch>
            <a:fillRect/>
          </a:stretch>
        </p:blipFill>
        <p:spPr bwMode="auto">
          <a:xfrm>
            <a:off x="6390801" y="1219200"/>
            <a:ext cx="2458398" cy="3096767"/>
          </a:xfrm>
          <a:prstGeom prst="rect">
            <a:avLst/>
          </a:prstGeom>
          <a:ln>
            <a:noFill/>
          </a:ln>
          <a:effectLst>
            <a:softEdge rad="112500"/>
          </a:effectLst>
        </p:spPr>
      </p:pic>
      <p:sp>
        <p:nvSpPr>
          <p:cNvPr id="68616" name="Rectangle 8"/>
          <p:cNvSpPr>
            <a:spLocks noChangeArrowheads="1"/>
          </p:cNvSpPr>
          <p:nvPr/>
        </p:nvSpPr>
        <p:spPr bwMode="auto">
          <a:xfrm>
            <a:off x="228600" y="1056720"/>
            <a:ext cx="5867400" cy="3308598"/>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1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1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Remember last month's silly Hot Topic question of the month in the My Customer Widget? In an effort to increase awareness of the widget on ETK, while also having fun in honor of National Chocolate Chip Day, we asked you, "What is your favorite cookie?" And you were clear in your response. Out of 1125 submissions, chocolate chip was the winner!</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We would like to recognize Store #147 (Cary, NC) for not only providing us with their favorite cookie (chocolate chip won in their store as well), but also showing the greatest engagement in the Hot Topic questions. They provided great customer insights on many different topics (e.g., Xbox and Laptop, $25 Reward Zone, Geek Squad Tech Support and Lady Gaga). They received a giant chocolate chip cookie as a token of the VOCE team's sincere appreciation!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TOP CONTRIBUTOR</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Lawrence Bell, Sales Associate Portable Electronics - Provided 46 Insights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Customer's feelings on Displays and Demos: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"Need to move the gaming pre-order end-cap to the front of Gaming. This will help increase our pre-order sales."</a:t>
            </a:r>
            <a:endParaRPr kumimoji="0" lang="en-US" sz="1100" b="0" i="0" u="none" strike="noStrike" cap="none" normalizeH="0" baseline="0" dirty="0" smtClean="0">
              <a:ln>
                <a:noFill/>
              </a:ln>
              <a:solidFill>
                <a:schemeClr val="tx1"/>
              </a:solidFill>
              <a:effectLst/>
              <a:latin typeface="Arial" pitchFamily="34" charset="0"/>
            </a:endParaRPr>
          </a:p>
        </p:txBody>
      </p:sp>
      <p:sp>
        <p:nvSpPr>
          <p:cNvPr id="28" name="Rounded Rectangle 27"/>
          <p:cNvSpPr/>
          <p:nvPr/>
        </p:nvSpPr>
        <p:spPr>
          <a:xfrm>
            <a:off x="1524000" y="660748"/>
            <a:ext cx="3276600" cy="3048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400" b="1" dirty="0" smtClean="0">
                <a:solidFill>
                  <a:prstClr val="black"/>
                </a:solidFill>
                <a:latin typeface="Arial" pitchFamily="34" charset="0"/>
                <a:cs typeface="Arial" pitchFamily="34" charset="0"/>
              </a:rPr>
              <a:t>Recognition in company newsletter</a:t>
            </a:r>
            <a:endParaRPr lang="en-US" sz="1400" b="1" dirty="0">
              <a:solidFill>
                <a:prstClr val="black"/>
              </a:solidFill>
              <a:latin typeface="Arial" pitchFamily="34" charset="0"/>
              <a:cs typeface="Arial" pitchFamily="34" charset="0"/>
            </a:endParaRPr>
          </a:p>
        </p:txBody>
      </p:sp>
      <p:sp>
        <p:nvSpPr>
          <p:cNvPr id="29" name="Rounded Rectangle 28"/>
          <p:cNvSpPr/>
          <p:nvPr/>
        </p:nvSpPr>
        <p:spPr>
          <a:xfrm>
            <a:off x="6248400" y="660748"/>
            <a:ext cx="2743200" cy="4572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400" b="1" dirty="0" smtClean="0">
                <a:solidFill>
                  <a:prstClr val="black"/>
                </a:solidFill>
                <a:latin typeface="Arial" pitchFamily="34" charset="0"/>
                <a:cs typeface="Arial" pitchFamily="34" charset="0"/>
              </a:rPr>
              <a:t>Monthly store contest winners from Cary, NC</a:t>
            </a:r>
          </a:p>
        </p:txBody>
      </p:sp>
      <p:sp>
        <p:nvSpPr>
          <p:cNvPr id="30" name="Rounded Rectangle 29"/>
          <p:cNvSpPr/>
          <p:nvPr/>
        </p:nvSpPr>
        <p:spPr>
          <a:xfrm>
            <a:off x="2833332" y="4572000"/>
            <a:ext cx="3429000" cy="3810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400" b="1" dirty="0" smtClean="0">
                <a:solidFill>
                  <a:prstClr val="black"/>
                </a:solidFill>
                <a:latin typeface="Arial" pitchFamily="34" charset="0"/>
                <a:cs typeface="Arial" pitchFamily="34" charset="0"/>
              </a:rPr>
              <a:t>Fun training efforts using cartoons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p:cNvPicPr preferRelativeResize="0">
            <a:picLocks noChangeArrowheads="1"/>
          </p:cNvPicPr>
          <p:nvPr/>
        </p:nvPicPr>
        <p:blipFill>
          <a:blip r:embed="rId3" cstate="screen"/>
          <a:srcRect/>
          <a:stretch>
            <a:fillRect/>
          </a:stretch>
        </p:blipFill>
        <p:spPr bwMode="auto">
          <a:xfrm>
            <a:off x="6019800" y="685800"/>
            <a:ext cx="2971800" cy="1545336"/>
          </a:xfrm>
          <a:prstGeom prst="roundRect">
            <a:avLst/>
          </a:prstGeom>
          <a:noFill/>
          <a:ln w="9525">
            <a:noFill/>
            <a:miter lim="800000"/>
            <a:headEnd/>
            <a:tailEnd/>
          </a:ln>
        </p:spPr>
      </p:pic>
      <p:pic>
        <p:nvPicPr>
          <p:cNvPr id="94210" name="Picture 2"/>
          <p:cNvPicPr>
            <a:picLocks noChangeAspect="1" noChangeArrowheads="1"/>
          </p:cNvPicPr>
          <p:nvPr/>
        </p:nvPicPr>
        <p:blipFill>
          <a:blip r:embed="rId4" cstate="screen">
            <a:clrChange>
              <a:clrFrom>
                <a:srgbClr val="747474"/>
              </a:clrFrom>
              <a:clrTo>
                <a:srgbClr val="747474">
                  <a:alpha val="0"/>
                </a:srgbClr>
              </a:clrTo>
            </a:clrChange>
          </a:blip>
          <a:srcRect/>
          <a:stretch>
            <a:fillRect/>
          </a:stretch>
        </p:blipFill>
        <p:spPr bwMode="auto">
          <a:xfrm>
            <a:off x="152400" y="685800"/>
            <a:ext cx="2971800" cy="1543050"/>
          </a:xfrm>
          <a:prstGeom prst="roundRect">
            <a:avLst/>
          </a:prstGeom>
          <a:gradFill>
            <a:gsLst>
              <a:gs pos="0">
                <a:schemeClr val="accent1">
                  <a:tint val="66000"/>
                  <a:satMod val="160000"/>
                  <a:alpha val="12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rgbClr val="000000">
                <a:alpha val="0"/>
              </a:srgbClr>
            </a:outerShdw>
          </a:effectLst>
        </p:spPr>
      </p:pic>
      <p:sp>
        <p:nvSpPr>
          <p:cNvPr id="2" name="Title 1"/>
          <p:cNvSpPr>
            <a:spLocks noGrp="1"/>
          </p:cNvSpPr>
          <p:nvPr>
            <p:ph type="title"/>
          </p:nvPr>
        </p:nvSpPr>
        <p:spPr>
          <a:xfrm>
            <a:off x="0" y="34802"/>
            <a:ext cx="6781800" cy="498598"/>
          </a:xfrm>
        </p:spPr>
        <p:txBody>
          <a:bodyPr/>
          <a:lstStyle/>
          <a:p>
            <a:r>
              <a:rPr lang="en-US" sz="1800" dirty="0" smtClean="0"/>
              <a:t>Maintaining ongoing communication between Retail and Corporate partners is an important element of success.</a:t>
            </a:r>
            <a:endParaRPr lang="en-US" sz="1800" dirty="0"/>
          </a:p>
        </p:txBody>
      </p:sp>
      <p:graphicFrame>
        <p:nvGraphicFramePr>
          <p:cNvPr id="3" name="Diagram 2"/>
          <p:cNvGraphicFramePr/>
          <p:nvPr/>
        </p:nvGraphicFramePr>
        <p:xfrm>
          <a:off x="1905000" y="914400"/>
          <a:ext cx="5334000" cy="297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5486400" y="3564859"/>
            <a:ext cx="3355848" cy="2091342"/>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nchorCtr="0">
            <a:spAutoFit/>
          </a:bodyPr>
          <a:lstStyle/>
          <a:p>
            <a:pPr algn="ctr">
              <a:lnSpc>
                <a:spcPct val="90000"/>
              </a:lnSpc>
              <a:spcBef>
                <a:spcPts val="900"/>
              </a:spcBef>
              <a:buClr>
                <a:schemeClr val="bg2"/>
              </a:buClr>
            </a:pPr>
            <a:r>
              <a:rPr lang="en-US" b="1" dirty="0" smtClean="0">
                <a:latin typeface="Arial "/>
              </a:rPr>
              <a:t>Corporate Best Practices</a:t>
            </a:r>
          </a:p>
          <a:p>
            <a:pPr marL="119063" indent="-119063">
              <a:lnSpc>
                <a:spcPct val="90000"/>
              </a:lnSpc>
              <a:spcBef>
                <a:spcPts val="900"/>
              </a:spcBef>
              <a:buFont typeface="Arial" pitchFamily="34" charset="0"/>
              <a:buChar char="•"/>
            </a:pPr>
            <a:r>
              <a:rPr lang="en-US" dirty="0" smtClean="0">
                <a:latin typeface="Arial "/>
              </a:rPr>
              <a:t>Acknowledge/recognize insights from Retail</a:t>
            </a:r>
          </a:p>
          <a:p>
            <a:pPr marL="119063" indent="-119063">
              <a:lnSpc>
                <a:spcPct val="90000"/>
              </a:lnSpc>
              <a:spcBef>
                <a:spcPts val="900"/>
              </a:spcBef>
              <a:buFont typeface="Arial" pitchFamily="34" charset="0"/>
              <a:buChar char="•"/>
            </a:pPr>
            <a:r>
              <a:rPr lang="en-US" dirty="0" smtClean="0">
                <a:latin typeface="Arial "/>
              </a:rPr>
              <a:t>Communicate key themes that arise with Retail and partners</a:t>
            </a:r>
          </a:p>
          <a:p>
            <a:pPr marL="119063" indent="-119063">
              <a:lnSpc>
                <a:spcPct val="90000"/>
              </a:lnSpc>
              <a:spcBef>
                <a:spcPts val="900"/>
              </a:spcBef>
              <a:buFont typeface="Arial" pitchFamily="34" charset="0"/>
              <a:buChar char="•"/>
            </a:pPr>
            <a:r>
              <a:rPr lang="en-US" dirty="0" smtClean="0">
                <a:latin typeface="Arial "/>
              </a:rPr>
              <a:t> Communicate action  or work-in-progress from insights</a:t>
            </a:r>
          </a:p>
        </p:txBody>
      </p:sp>
      <p:sp>
        <p:nvSpPr>
          <p:cNvPr id="5" name="TextBox 4"/>
          <p:cNvSpPr txBox="1"/>
          <p:nvPr/>
        </p:nvSpPr>
        <p:spPr>
          <a:xfrm>
            <a:off x="457200" y="3564859"/>
            <a:ext cx="3352800" cy="2091342"/>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nchorCtr="0">
            <a:spAutoFit/>
          </a:bodyPr>
          <a:lstStyle/>
          <a:p>
            <a:pPr algn="ctr">
              <a:lnSpc>
                <a:spcPct val="90000"/>
              </a:lnSpc>
              <a:spcBef>
                <a:spcPts val="900"/>
              </a:spcBef>
              <a:buClr>
                <a:schemeClr val="bg2"/>
              </a:buClr>
            </a:pPr>
            <a:r>
              <a:rPr lang="en-US" b="1" dirty="0" smtClean="0">
                <a:latin typeface="Arial "/>
              </a:rPr>
              <a:t>Retail Best Practices</a:t>
            </a:r>
          </a:p>
          <a:p>
            <a:pPr marL="119063" indent="-119063">
              <a:lnSpc>
                <a:spcPct val="90000"/>
              </a:lnSpc>
              <a:spcBef>
                <a:spcPts val="900"/>
              </a:spcBef>
              <a:buFont typeface="Arial" pitchFamily="34" charset="0"/>
              <a:buChar char="•"/>
            </a:pPr>
            <a:r>
              <a:rPr lang="en-US" dirty="0" smtClean="0">
                <a:latin typeface="Arial "/>
              </a:rPr>
              <a:t>Designate time to provide insights that best work for specific store/team</a:t>
            </a:r>
          </a:p>
          <a:p>
            <a:pPr marL="119063" indent="-119063">
              <a:lnSpc>
                <a:spcPct val="90000"/>
              </a:lnSpc>
              <a:spcBef>
                <a:spcPts val="900"/>
              </a:spcBef>
              <a:buFont typeface="Arial" pitchFamily="34" charset="0"/>
              <a:buChar char="•"/>
            </a:pPr>
            <a:r>
              <a:rPr lang="en-US" dirty="0" smtClean="0">
                <a:latin typeface="Arial "/>
              </a:rPr>
              <a:t>Explain local wins to Corporate by compiling insights</a:t>
            </a:r>
          </a:p>
          <a:p>
            <a:pPr marL="119063" indent="-119063">
              <a:lnSpc>
                <a:spcPct val="90000"/>
              </a:lnSpc>
              <a:spcBef>
                <a:spcPts val="900"/>
              </a:spcBef>
              <a:buFont typeface="Arial" pitchFamily="34" charset="0"/>
              <a:buChar char="•"/>
            </a:pPr>
            <a:endParaRPr lang="en-US" dirty="0" smtClean="0">
              <a:latin typeface="Arial "/>
            </a:endParaRPr>
          </a:p>
        </p:txBody>
      </p:sp>
      <p:pic>
        <p:nvPicPr>
          <p:cNvPr id="6" name="Picture 1" descr="\\Cs01corp\root\Files\Corp\MKT\PUB\VOCE\VOCE Logo\VOCE_onTransparency.png"/>
          <p:cNvPicPr>
            <a:picLocks noChangeAspect="1" noChangeArrowheads="1"/>
          </p:cNvPicPr>
          <p:nvPr/>
        </p:nvPicPr>
        <p:blipFill>
          <a:blip r:embed="rId10" cstate="screen"/>
          <a:srcRect/>
          <a:stretch>
            <a:fillRect/>
          </a:stretch>
        </p:blipFill>
        <p:spPr bwMode="auto">
          <a:xfrm>
            <a:off x="7010400" y="6168601"/>
            <a:ext cx="2057400" cy="5369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905000" y="1334022"/>
            <a:ext cx="5791200" cy="4495800"/>
          </a:xfrm>
          <a:prstGeom prst="roundRect">
            <a:avLst/>
          </a:prstGeom>
          <a:solidFill>
            <a:schemeClr val="bg1">
              <a:lumMod val="65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endParaRPr lang="en-US" sz="1400" dirty="0" err="1" smtClean="0">
              <a:solidFill>
                <a:schemeClr val="tx1"/>
              </a:solidFill>
              <a:latin typeface="Arial" pitchFamily="34" charset="0"/>
              <a:cs typeface="Arial" pitchFamily="34" charset="0"/>
            </a:endParaRPr>
          </a:p>
        </p:txBody>
      </p:sp>
      <p:pic>
        <p:nvPicPr>
          <p:cNvPr id="13" name="Picture 1" descr="\\Cs01corp\root\Files\Corp\MKT\PUB\VOCE\VOCE Logo\VOCE_onTransparency.png"/>
          <p:cNvPicPr>
            <a:picLocks noChangeAspect="1" noChangeArrowheads="1"/>
          </p:cNvPicPr>
          <p:nvPr/>
        </p:nvPicPr>
        <p:blipFill>
          <a:blip r:embed="rId11" cstate="screen"/>
          <a:srcRect/>
          <a:stretch>
            <a:fillRect/>
          </a:stretch>
        </p:blipFill>
        <p:spPr bwMode="auto">
          <a:xfrm>
            <a:off x="7010400" y="6248400"/>
            <a:ext cx="2057400" cy="536999"/>
          </a:xfrm>
          <a:prstGeom prst="rect">
            <a:avLst/>
          </a:prstGeom>
          <a:noFill/>
        </p:spPr>
      </p:pic>
      <p:sp>
        <p:nvSpPr>
          <p:cNvPr id="23" name="Title 1"/>
          <p:cNvSpPr>
            <a:spLocks noGrp="1"/>
          </p:cNvSpPr>
          <p:nvPr>
            <p:ph type="title"/>
          </p:nvPr>
        </p:nvSpPr>
        <p:spPr>
          <a:xfrm>
            <a:off x="152400" y="152400"/>
            <a:ext cx="6781800" cy="249299"/>
          </a:xfrm>
        </p:spPr>
        <p:txBody>
          <a:bodyPr/>
          <a:lstStyle/>
          <a:p>
            <a:r>
              <a:rPr lang="en-US" sz="1800" dirty="0" smtClean="0">
                <a:latin typeface="Arial" charset="0"/>
                <a:cs typeface="Arial" charset="0"/>
              </a:rPr>
              <a:t>Lessons Learned</a:t>
            </a:r>
          </a:p>
        </p:txBody>
      </p:sp>
      <p:grpSp>
        <p:nvGrpSpPr>
          <p:cNvPr id="28" name="Group 27"/>
          <p:cNvGrpSpPr/>
          <p:nvPr/>
        </p:nvGrpSpPr>
        <p:grpSpPr>
          <a:xfrm>
            <a:off x="2456016" y="1524000"/>
            <a:ext cx="4637496" cy="3810908"/>
            <a:chOff x="2456016" y="926018"/>
            <a:chExt cx="4637496" cy="3810908"/>
          </a:xfrm>
        </p:grpSpPr>
        <p:sp>
          <p:nvSpPr>
            <p:cNvPr id="5" name="Rectangle 4"/>
            <p:cNvSpPr/>
            <p:nvPr>
              <p:custDataLst>
                <p:tags r:id="rId1"/>
              </p:custDataLst>
            </p:nvPr>
          </p:nvSpPr>
          <p:spPr>
            <a:xfrm>
              <a:off x="2647720" y="1089747"/>
              <a:ext cx="4445792" cy="700763"/>
            </a:xfrm>
            <a:prstGeom prst="rect">
              <a:avLst/>
            </a:prstGeom>
            <a:solidFill>
              <a:schemeClr val="bg1">
                <a:lumMod val="95000"/>
              </a:schemeClr>
            </a:solidFill>
            <a:ln w="12700" cap="rnd">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73152" rIns="274320" bIns="73152" rtlCol="0" anchor="ctr">
              <a:noAutofit/>
            </a:bodyPr>
            <a:lstStyle/>
            <a:p>
              <a:pPr>
                <a:spcAft>
                  <a:spcPts val="600"/>
                </a:spcAft>
              </a:pPr>
              <a:r>
                <a:rPr lang="en-US" sz="1600" b="1" dirty="0" smtClean="0">
                  <a:solidFill>
                    <a:schemeClr val="tx1"/>
                  </a:solidFill>
                  <a:latin typeface="+mj-lt"/>
                  <a:ea typeface="Calibri"/>
                  <a:cs typeface="Times New Roman"/>
                </a:rPr>
                <a:t>Make sharing consumer insights  part of the culture among employees</a:t>
              </a:r>
            </a:p>
          </p:txBody>
        </p:sp>
        <p:sp>
          <p:nvSpPr>
            <p:cNvPr id="6" name="Rectangle 5"/>
            <p:cNvSpPr/>
            <p:nvPr>
              <p:custDataLst>
                <p:tags r:id="rId2"/>
              </p:custDataLst>
            </p:nvPr>
          </p:nvSpPr>
          <p:spPr>
            <a:xfrm>
              <a:off x="2641824" y="2101596"/>
              <a:ext cx="4445792" cy="700763"/>
            </a:xfrm>
            <a:prstGeom prst="rect">
              <a:avLst/>
            </a:prstGeom>
            <a:solidFill>
              <a:schemeClr val="bg1">
                <a:lumMod val="95000"/>
              </a:schemeClr>
            </a:solidFill>
            <a:ln w="12700" cap="rnd">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73152" rIns="274320" bIns="73152" rtlCol="0" anchor="ctr">
              <a:noAutofit/>
            </a:bodyPr>
            <a:lstStyle/>
            <a:p>
              <a:pPr>
                <a:lnSpc>
                  <a:spcPct val="90000"/>
                </a:lnSpc>
                <a:spcBef>
                  <a:spcPts val="900"/>
                </a:spcBef>
                <a:buClr>
                  <a:schemeClr val="bg2"/>
                </a:buClr>
                <a:defRPr/>
              </a:pPr>
              <a:r>
                <a:rPr lang="en-US" sz="1600" b="1" dirty="0" smtClean="0">
                  <a:solidFill>
                    <a:schemeClr val="tx1"/>
                  </a:solidFill>
                  <a:latin typeface="+mj-lt"/>
                </a:rPr>
                <a:t>Make the process simple and make the tools easy to use</a:t>
              </a:r>
            </a:p>
          </p:txBody>
        </p:sp>
        <p:sp>
          <p:nvSpPr>
            <p:cNvPr id="7" name="Rectangle 6"/>
            <p:cNvSpPr/>
            <p:nvPr>
              <p:custDataLst>
                <p:tags r:id="rId3"/>
              </p:custDataLst>
            </p:nvPr>
          </p:nvSpPr>
          <p:spPr>
            <a:xfrm>
              <a:off x="2638591" y="3113445"/>
              <a:ext cx="4445792" cy="700763"/>
            </a:xfrm>
            <a:prstGeom prst="rect">
              <a:avLst/>
            </a:prstGeom>
            <a:solidFill>
              <a:schemeClr val="bg1">
                <a:lumMod val="95000"/>
              </a:schemeClr>
            </a:solidFill>
            <a:ln w="12700" cap="rnd">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73152" rIns="274320" bIns="73152" rtlCol="0" anchor="ctr">
              <a:noAutofit/>
            </a:bodyPr>
            <a:lstStyle/>
            <a:p>
              <a:pPr>
                <a:lnSpc>
                  <a:spcPct val="90000"/>
                </a:lnSpc>
                <a:spcBef>
                  <a:spcPts val="900"/>
                </a:spcBef>
                <a:buClr>
                  <a:schemeClr val="bg2"/>
                </a:buClr>
                <a:defRPr/>
              </a:pPr>
              <a:r>
                <a:rPr lang="en-US" sz="1600" b="1" dirty="0" smtClean="0">
                  <a:solidFill>
                    <a:schemeClr val="tx1"/>
                  </a:solidFill>
                </a:rPr>
                <a:t>Be sure to acknowledge employee contributions by recognizing important insights </a:t>
              </a:r>
            </a:p>
          </p:txBody>
        </p:sp>
        <p:sp>
          <p:nvSpPr>
            <p:cNvPr id="8" name="Oval 7"/>
            <p:cNvSpPr/>
            <p:nvPr>
              <p:custDataLst>
                <p:tags r:id="rId4"/>
              </p:custDataLst>
            </p:nvPr>
          </p:nvSpPr>
          <p:spPr>
            <a:xfrm>
              <a:off x="2456016" y="926018"/>
              <a:ext cx="383410" cy="415330"/>
            </a:xfrm>
            <a:prstGeom prst="ellipse">
              <a:avLst/>
            </a:prstGeom>
            <a:solidFill>
              <a:schemeClr val="bg1">
                <a:lumMod val="50000"/>
              </a:schemeClr>
            </a:solidFill>
            <a:ln w="12700" cap="rnd">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r>
                <a:rPr lang="en-US" sz="1200" b="1" dirty="0" smtClean="0">
                  <a:solidFill>
                    <a:schemeClr val="bg1"/>
                  </a:solidFill>
                  <a:latin typeface="Arial" pitchFamily="34" charset="0"/>
                  <a:cs typeface="Arial" pitchFamily="34" charset="0"/>
                </a:rPr>
                <a:t>1</a:t>
              </a:r>
            </a:p>
          </p:txBody>
        </p:sp>
        <p:sp>
          <p:nvSpPr>
            <p:cNvPr id="9" name="Oval 8"/>
            <p:cNvSpPr/>
            <p:nvPr>
              <p:custDataLst>
                <p:tags r:id="rId5"/>
              </p:custDataLst>
            </p:nvPr>
          </p:nvSpPr>
          <p:spPr>
            <a:xfrm>
              <a:off x="2456016" y="1943212"/>
              <a:ext cx="383410" cy="415330"/>
            </a:xfrm>
            <a:prstGeom prst="ellipse">
              <a:avLst/>
            </a:prstGeom>
            <a:solidFill>
              <a:schemeClr val="bg1">
                <a:lumMod val="50000"/>
              </a:schemeClr>
            </a:solidFill>
            <a:ln w="12700" cap="rnd">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r>
                <a:rPr lang="en-US" sz="1200" b="1" dirty="0" smtClean="0">
                  <a:solidFill>
                    <a:schemeClr val="bg1"/>
                  </a:solidFill>
                  <a:latin typeface="Arial" pitchFamily="34" charset="0"/>
                  <a:cs typeface="Arial" pitchFamily="34" charset="0"/>
                </a:rPr>
                <a:t>2</a:t>
              </a:r>
            </a:p>
          </p:txBody>
        </p:sp>
        <p:sp>
          <p:nvSpPr>
            <p:cNvPr id="10" name="Oval 9"/>
            <p:cNvSpPr/>
            <p:nvPr>
              <p:custDataLst>
                <p:tags r:id="rId6"/>
              </p:custDataLst>
            </p:nvPr>
          </p:nvSpPr>
          <p:spPr>
            <a:xfrm>
              <a:off x="2456016" y="2950549"/>
              <a:ext cx="383410" cy="415330"/>
            </a:xfrm>
            <a:prstGeom prst="ellipse">
              <a:avLst/>
            </a:prstGeom>
            <a:solidFill>
              <a:schemeClr val="bg1">
                <a:lumMod val="50000"/>
              </a:schemeClr>
            </a:solidFill>
            <a:ln w="12700" cap="rnd">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r>
                <a:rPr lang="en-US" sz="1200" b="1" dirty="0" smtClean="0">
                  <a:solidFill>
                    <a:schemeClr val="bg1"/>
                  </a:solidFill>
                  <a:latin typeface="Arial" pitchFamily="34" charset="0"/>
                  <a:cs typeface="Arial" pitchFamily="34" charset="0"/>
                </a:rPr>
                <a:t>3</a:t>
              </a:r>
            </a:p>
          </p:txBody>
        </p:sp>
        <p:sp>
          <p:nvSpPr>
            <p:cNvPr id="25" name="Rectangle 24"/>
            <p:cNvSpPr/>
            <p:nvPr>
              <p:custDataLst>
                <p:tags r:id="rId7"/>
              </p:custDataLst>
            </p:nvPr>
          </p:nvSpPr>
          <p:spPr>
            <a:xfrm>
              <a:off x="2640808" y="4036163"/>
              <a:ext cx="4445792" cy="700763"/>
            </a:xfrm>
            <a:prstGeom prst="rect">
              <a:avLst/>
            </a:prstGeom>
            <a:solidFill>
              <a:schemeClr val="bg1">
                <a:lumMod val="95000"/>
              </a:schemeClr>
            </a:solidFill>
            <a:ln w="12700" cap="rnd">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73152" rIns="274320" bIns="73152" rtlCol="0" anchor="ctr">
              <a:noAutofit/>
            </a:bodyPr>
            <a:lstStyle/>
            <a:p>
              <a:pPr>
                <a:lnSpc>
                  <a:spcPct val="90000"/>
                </a:lnSpc>
                <a:spcBef>
                  <a:spcPts val="900"/>
                </a:spcBef>
                <a:buClr>
                  <a:schemeClr val="bg2"/>
                </a:buClr>
                <a:defRPr/>
              </a:pPr>
              <a:r>
                <a:rPr lang="en-US" sz="1400" b="1" dirty="0" smtClean="0">
                  <a:solidFill>
                    <a:schemeClr val="tx1"/>
                  </a:solidFill>
                </a:rPr>
                <a:t>HAVE FUN while being the best (core company value)!</a:t>
              </a:r>
            </a:p>
          </p:txBody>
        </p:sp>
        <p:sp>
          <p:nvSpPr>
            <p:cNvPr id="26" name="Oval 25"/>
            <p:cNvSpPr/>
            <p:nvPr>
              <p:custDataLst>
                <p:tags r:id="rId8"/>
              </p:custDataLst>
            </p:nvPr>
          </p:nvSpPr>
          <p:spPr>
            <a:xfrm>
              <a:off x="2463452" y="3873267"/>
              <a:ext cx="383410" cy="415330"/>
            </a:xfrm>
            <a:prstGeom prst="ellipse">
              <a:avLst/>
            </a:prstGeom>
            <a:solidFill>
              <a:schemeClr val="bg1">
                <a:lumMod val="50000"/>
              </a:schemeClr>
            </a:solidFill>
            <a:ln w="12700" cap="rnd">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r>
                <a:rPr lang="en-US" sz="1100" b="1" dirty="0" smtClean="0">
                  <a:solidFill>
                    <a:schemeClr val="bg1"/>
                  </a:solidFill>
                  <a:latin typeface="Arial" pitchFamily="34" charset="0"/>
                  <a:cs typeface="Arial" pitchFamily="34" charset="0"/>
                </a:rPr>
                <a:t>4</a:t>
              </a:r>
            </a:p>
          </p:txBody>
        </p:sp>
      </p:grpSp>
      <p:sp>
        <p:nvSpPr>
          <p:cNvPr id="27" name="Rounded Rectangle 26"/>
          <p:cNvSpPr/>
          <p:nvPr/>
        </p:nvSpPr>
        <p:spPr>
          <a:xfrm>
            <a:off x="3162300" y="685800"/>
            <a:ext cx="3276600" cy="4572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400" b="1" dirty="0" smtClean="0">
                <a:solidFill>
                  <a:prstClr val="black"/>
                </a:solidFill>
                <a:latin typeface="Arial" pitchFamily="34" charset="0"/>
                <a:cs typeface="Arial" pitchFamily="34" charset="0"/>
              </a:rPr>
              <a:t>Best Practices</a:t>
            </a:r>
            <a:endParaRPr lang="en-US" sz="1400" b="1" dirty="0">
              <a:solidFill>
                <a:prstClr val="black"/>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596900"/>
            <a:ext cx="8650288" cy="664797"/>
          </a:xfrm>
        </p:spPr>
        <p:txBody>
          <a:bodyPr/>
          <a:lstStyle/>
          <a:p>
            <a:r>
              <a:rPr lang="en-US" b="0" dirty="0" smtClean="0"/>
              <a:t>Since national launch (Late September 2011), did you know that….</a:t>
            </a:r>
            <a:endParaRPr lang="en-US" b="0" dirty="0"/>
          </a:p>
        </p:txBody>
      </p:sp>
      <p:sp>
        <p:nvSpPr>
          <p:cNvPr id="3" name="Rectangle 2"/>
          <p:cNvSpPr/>
          <p:nvPr/>
        </p:nvSpPr>
        <p:spPr>
          <a:xfrm>
            <a:off x="0" y="0"/>
            <a:ext cx="6705600" cy="533400"/>
          </a:xfrm>
          <a:prstGeom prst="rect">
            <a:avLst/>
          </a:prstGeom>
          <a:noFill/>
          <a:ln w="25400" cap="flat" cmpd="sng" algn="ctr">
            <a:noFill/>
            <a:prstDash val="solid"/>
          </a:ln>
          <a:effectLst/>
        </p:spPr>
        <p:txBody>
          <a:bodyPr rtlCol="0" anchor="ctr"/>
          <a:lstStyle/>
          <a:p>
            <a:pPr>
              <a:defRPr/>
            </a:pPr>
            <a:r>
              <a:rPr lang="en-US" b="1" kern="0" dirty="0" smtClean="0">
                <a:solidFill>
                  <a:prstClr val="black"/>
                </a:solidFill>
              </a:rPr>
              <a:t>My Customer Widget Updates </a:t>
            </a:r>
            <a:endParaRPr lang="en-US" b="1" kern="0" dirty="0">
              <a:solidFill>
                <a:prstClr val="black"/>
              </a:solidFill>
            </a:endParaRPr>
          </a:p>
        </p:txBody>
      </p:sp>
      <p:sp>
        <p:nvSpPr>
          <p:cNvPr id="4" name="TextBox 8"/>
          <p:cNvSpPr txBox="1">
            <a:spLocks noChangeArrowheads="1"/>
          </p:cNvSpPr>
          <p:nvPr/>
        </p:nvSpPr>
        <p:spPr bwMode="auto">
          <a:xfrm>
            <a:off x="76200" y="6477000"/>
            <a:ext cx="5105400" cy="138499"/>
          </a:xfrm>
          <a:prstGeom prst="rect">
            <a:avLst/>
          </a:prstGeom>
          <a:noFill/>
          <a:ln w="12700" cap="rnd">
            <a:noFill/>
            <a:miter lim="800000"/>
            <a:headEnd/>
            <a:tailEnd/>
          </a:ln>
        </p:spPr>
        <p:txBody>
          <a:bodyPr wrap="square" lIns="0" tIns="0" rIns="0" bIns="0">
            <a:spAutoFit/>
          </a:bodyPr>
          <a:lstStyle/>
          <a:p>
            <a:pPr>
              <a:lnSpc>
                <a:spcPct val="90000"/>
              </a:lnSpc>
              <a:spcBef>
                <a:spcPts val="900"/>
              </a:spcBef>
              <a:buClr>
                <a:srgbClr val="DEDEDE"/>
              </a:buClr>
            </a:pPr>
            <a:r>
              <a:rPr lang="en-US" sz="1000" dirty="0" smtClean="0">
                <a:solidFill>
                  <a:prstClr val="black"/>
                </a:solidFill>
              </a:rPr>
              <a:t>September 20, 2011 – July 1, 2011</a:t>
            </a:r>
            <a:endParaRPr lang="en-US" sz="1000" dirty="0">
              <a:solidFill>
                <a:prstClr val="black"/>
              </a:solidFill>
            </a:endParaRPr>
          </a:p>
        </p:txBody>
      </p:sp>
      <p:grpSp>
        <p:nvGrpSpPr>
          <p:cNvPr id="6" name="Group 7"/>
          <p:cNvGrpSpPr/>
          <p:nvPr/>
        </p:nvGrpSpPr>
        <p:grpSpPr>
          <a:xfrm>
            <a:off x="76200" y="1348645"/>
            <a:ext cx="8458200" cy="431251"/>
            <a:chOff x="76200" y="1321349"/>
            <a:chExt cx="8458200" cy="431251"/>
          </a:xfrm>
        </p:grpSpPr>
        <p:pic>
          <p:nvPicPr>
            <p:cNvPr id="5" name="Picture 4" descr="VOCE_VonTransparency.png"/>
            <p:cNvPicPr>
              <a:picLocks noChangeAspect="1"/>
            </p:cNvPicPr>
            <p:nvPr/>
          </p:nvPicPr>
          <p:blipFill>
            <a:blip r:embed="rId4" cstate="screen"/>
            <a:stretch>
              <a:fillRect/>
            </a:stretch>
          </p:blipFill>
          <p:spPr>
            <a:xfrm>
              <a:off x="76200" y="1321349"/>
              <a:ext cx="533400" cy="431251"/>
            </a:xfrm>
            <a:prstGeom prst="round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85800" y="1405897"/>
              <a:ext cx="7848600" cy="221599"/>
            </a:xfrm>
            <a:prstGeom prst="rect">
              <a:avLst/>
            </a:prstGeom>
            <a:noFill/>
            <a:ln w="12700" cap="rnd">
              <a:noFill/>
            </a:ln>
          </p:spPr>
          <p:txBody>
            <a:bodyPr wrap="square" lIns="0" tIns="0" rIns="0" bIns="0" rtlCol="0" anchor="t" anchorCtr="0">
              <a:spAutoFit/>
            </a:bodyPr>
            <a:lstStyle/>
            <a:p>
              <a:pPr>
                <a:lnSpc>
                  <a:spcPct val="90000"/>
                </a:lnSpc>
                <a:spcBef>
                  <a:spcPts val="900"/>
                </a:spcBef>
                <a:buClr>
                  <a:srgbClr val="DEDEDE"/>
                </a:buClr>
              </a:pPr>
              <a:r>
                <a:rPr lang="en-US" sz="1600" b="1" dirty="0" smtClean="0">
                  <a:solidFill>
                    <a:prstClr val="black"/>
                  </a:solidFill>
                  <a:latin typeface="Arial "/>
                </a:rPr>
                <a:t>74,000 Insights Submitted</a:t>
              </a:r>
            </a:p>
          </p:txBody>
        </p:sp>
      </p:grpSp>
      <p:grpSp>
        <p:nvGrpSpPr>
          <p:cNvPr id="9" name="Group 11"/>
          <p:cNvGrpSpPr/>
          <p:nvPr/>
        </p:nvGrpSpPr>
        <p:grpSpPr>
          <a:xfrm>
            <a:off x="76200" y="4216949"/>
            <a:ext cx="8458200" cy="431251"/>
            <a:chOff x="76200" y="1321349"/>
            <a:chExt cx="8458200" cy="431251"/>
          </a:xfrm>
        </p:grpSpPr>
        <p:pic>
          <p:nvPicPr>
            <p:cNvPr id="13" name="Picture 12" descr="VOCE_VonTransparency.png"/>
            <p:cNvPicPr>
              <a:picLocks noChangeAspect="1"/>
            </p:cNvPicPr>
            <p:nvPr/>
          </p:nvPicPr>
          <p:blipFill>
            <a:blip r:embed="rId4" cstate="screen"/>
            <a:stretch>
              <a:fillRect/>
            </a:stretch>
          </p:blipFill>
          <p:spPr>
            <a:xfrm>
              <a:off x="76200" y="1321349"/>
              <a:ext cx="533400" cy="431251"/>
            </a:xfrm>
            <a:prstGeom prst="round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685800" y="1405897"/>
              <a:ext cx="7848600" cy="221599"/>
            </a:xfrm>
            <a:prstGeom prst="rect">
              <a:avLst/>
            </a:prstGeom>
            <a:noFill/>
            <a:ln w="12700" cap="rnd">
              <a:noFill/>
            </a:ln>
          </p:spPr>
          <p:txBody>
            <a:bodyPr wrap="square" lIns="0" tIns="0" rIns="0" bIns="0" rtlCol="0" anchor="t" anchorCtr="0">
              <a:spAutoFit/>
            </a:bodyPr>
            <a:lstStyle/>
            <a:p>
              <a:pPr>
                <a:lnSpc>
                  <a:spcPct val="90000"/>
                </a:lnSpc>
                <a:spcBef>
                  <a:spcPts val="900"/>
                </a:spcBef>
                <a:buClr>
                  <a:srgbClr val="DEDEDE"/>
                </a:buClr>
              </a:pPr>
              <a:r>
                <a:rPr lang="en-US" sz="1600" b="1" dirty="0" smtClean="0">
                  <a:solidFill>
                    <a:prstClr val="black"/>
                  </a:solidFill>
                  <a:latin typeface="Arial "/>
                </a:rPr>
                <a:t>200 Different Hot Topics Answered</a:t>
              </a:r>
            </a:p>
          </p:txBody>
        </p:sp>
      </p:grpSp>
      <p:pic>
        <p:nvPicPr>
          <p:cNvPr id="16" name="Picture 3" descr="F:\Prod Jobs\47918\Files\47918_background_3.jpg"/>
          <p:cNvPicPr>
            <a:picLocks noChangeAspect="1" noChangeArrowheads="1"/>
          </p:cNvPicPr>
          <p:nvPr>
            <p:custDataLst>
              <p:tags r:id="rId1"/>
            </p:custDataLst>
          </p:nvPr>
        </p:nvPicPr>
        <p:blipFill>
          <a:blip r:embed="rId5" cstate="screen"/>
          <a:srcRect/>
          <a:stretch>
            <a:fillRect/>
          </a:stretch>
        </p:blipFill>
        <p:spPr bwMode="auto">
          <a:xfrm>
            <a:off x="5334000" y="990600"/>
            <a:ext cx="3276600" cy="5029200"/>
          </a:xfrm>
          <a:prstGeom prst="rect">
            <a:avLst/>
          </a:prstGeom>
          <a:ln>
            <a:noFill/>
          </a:ln>
          <a:effectLst>
            <a:softEdge rad="112500"/>
          </a:effectLst>
        </p:spPr>
      </p:pic>
      <p:grpSp>
        <p:nvGrpSpPr>
          <p:cNvPr id="12" name="Group 16"/>
          <p:cNvGrpSpPr/>
          <p:nvPr/>
        </p:nvGrpSpPr>
        <p:grpSpPr>
          <a:xfrm>
            <a:off x="76200" y="3531149"/>
            <a:ext cx="8458200" cy="431251"/>
            <a:chOff x="76200" y="1321349"/>
            <a:chExt cx="8458200" cy="431251"/>
          </a:xfrm>
        </p:grpSpPr>
        <p:pic>
          <p:nvPicPr>
            <p:cNvPr id="18" name="Picture 17" descr="VOCE_VonTransparency.png"/>
            <p:cNvPicPr>
              <a:picLocks noChangeAspect="1"/>
            </p:cNvPicPr>
            <p:nvPr/>
          </p:nvPicPr>
          <p:blipFill>
            <a:blip r:embed="rId4" cstate="screen"/>
            <a:stretch>
              <a:fillRect/>
            </a:stretch>
          </p:blipFill>
          <p:spPr>
            <a:xfrm>
              <a:off x="76200" y="1321349"/>
              <a:ext cx="533400" cy="431251"/>
            </a:xfrm>
            <a:prstGeom prst="round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685800" y="1405897"/>
              <a:ext cx="7848600" cy="221599"/>
            </a:xfrm>
            <a:prstGeom prst="rect">
              <a:avLst/>
            </a:prstGeom>
            <a:noFill/>
            <a:ln w="12700" cap="rnd">
              <a:noFill/>
            </a:ln>
          </p:spPr>
          <p:txBody>
            <a:bodyPr wrap="square" lIns="0" tIns="0" rIns="0" bIns="0" rtlCol="0" anchor="t" anchorCtr="0">
              <a:spAutoFit/>
            </a:bodyPr>
            <a:lstStyle/>
            <a:p>
              <a:pPr>
                <a:lnSpc>
                  <a:spcPct val="90000"/>
                </a:lnSpc>
                <a:spcBef>
                  <a:spcPts val="900"/>
                </a:spcBef>
                <a:buClr>
                  <a:srgbClr val="DEDEDE"/>
                </a:buClr>
              </a:pPr>
              <a:r>
                <a:rPr lang="en-US" sz="1600" b="1" dirty="0" smtClean="0">
                  <a:solidFill>
                    <a:prstClr val="black"/>
                  </a:solidFill>
                  <a:latin typeface="Arial "/>
                </a:rPr>
                <a:t>780 Unique Stores Participated</a:t>
              </a:r>
            </a:p>
          </p:txBody>
        </p:sp>
      </p:grpSp>
      <p:grpSp>
        <p:nvGrpSpPr>
          <p:cNvPr id="15" name="Group 19"/>
          <p:cNvGrpSpPr/>
          <p:nvPr/>
        </p:nvGrpSpPr>
        <p:grpSpPr>
          <a:xfrm>
            <a:off x="76200" y="2769149"/>
            <a:ext cx="8458200" cy="431251"/>
            <a:chOff x="76200" y="1321349"/>
            <a:chExt cx="8458200" cy="431251"/>
          </a:xfrm>
        </p:grpSpPr>
        <p:pic>
          <p:nvPicPr>
            <p:cNvPr id="21" name="Picture 20" descr="VOCE_VonTransparency.png"/>
            <p:cNvPicPr>
              <a:picLocks noChangeAspect="1"/>
            </p:cNvPicPr>
            <p:nvPr/>
          </p:nvPicPr>
          <p:blipFill>
            <a:blip r:embed="rId4" cstate="screen"/>
            <a:stretch>
              <a:fillRect/>
            </a:stretch>
          </p:blipFill>
          <p:spPr>
            <a:xfrm>
              <a:off x="76200" y="1321349"/>
              <a:ext cx="533400" cy="431251"/>
            </a:xfrm>
            <a:prstGeom prst="round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685800" y="1405897"/>
              <a:ext cx="7848600" cy="221599"/>
            </a:xfrm>
            <a:prstGeom prst="rect">
              <a:avLst/>
            </a:prstGeom>
            <a:noFill/>
            <a:ln w="12700" cap="rnd">
              <a:noFill/>
            </a:ln>
          </p:spPr>
          <p:txBody>
            <a:bodyPr wrap="square" lIns="0" tIns="0" rIns="0" bIns="0" rtlCol="0" anchor="t" anchorCtr="0">
              <a:spAutoFit/>
            </a:bodyPr>
            <a:lstStyle/>
            <a:p>
              <a:pPr>
                <a:lnSpc>
                  <a:spcPct val="90000"/>
                </a:lnSpc>
                <a:spcBef>
                  <a:spcPts val="900"/>
                </a:spcBef>
                <a:buClr>
                  <a:srgbClr val="DEDEDE"/>
                </a:buClr>
              </a:pPr>
              <a:r>
                <a:rPr lang="en-US" sz="1600" b="1" dirty="0" smtClean="0">
                  <a:solidFill>
                    <a:prstClr val="black"/>
                  </a:solidFill>
                  <a:latin typeface="Arial "/>
                </a:rPr>
                <a:t>6,000 Weekly Average Contributed</a:t>
              </a:r>
            </a:p>
          </p:txBody>
        </p:sp>
      </p:grpSp>
      <p:grpSp>
        <p:nvGrpSpPr>
          <p:cNvPr id="17" name="Group 22"/>
          <p:cNvGrpSpPr/>
          <p:nvPr/>
        </p:nvGrpSpPr>
        <p:grpSpPr>
          <a:xfrm>
            <a:off x="76200" y="4978949"/>
            <a:ext cx="8458200" cy="431251"/>
            <a:chOff x="76200" y="1321349"/>
            <a:chExt cx="8458200" cy="431251"/>
          </a:xfrm>
        </p:grpSpPr>
        <p:pic>
          <p:nvPicPr>
            <p:cNvPr id="24" name="Picture 23" descr="VOCE_VonTransparency.png"/>
            <p:cNvPicPr>
              <a:picLocks noChangeAspect="1"/>
            </p:cNvPicPr>
            <p:nvPr/>
          </p:nvPicPr>
          <p:blipFill>
            <a:blip r:embed="rId4" cstate="screen"/>
            <a:stretch>
              <a:fillRect/>
            </a:stretch>
          </p:blipFill>
          <p:spPr>
            <a:xfrm>
              <a:off x="76200" y="1321349"/>
              <a:ext cx="533400" cy="431251"/>
            </a:xfrm>
            <a:prstGeom prst="round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685800" y="1405897"/>
              <a:ext cx="7848600" cy="221599"/>
            </a:xfrm>
            <a:prstGeom prst="rect">
              <a:avLst/>
            </a:prstGeom>
            <a:noFill/>
            <a:ln w="12700" cap="rnd">
              <a:noFill/>
            </a:ln>
          </p:spPr>
          <p:txBody>
            <a:bodyPr wrap="square" lIns="0" tIns="0" rIns="0" bIns="0" rtlCol="0" anchor="t" anchorCtr="0">
              <a:spAutoFit/>
            </a:bodyPr>
            <a:lstStyle/>
            <a:p>
              <a:pPr>
                <a:lnSpc>
                  <a:spcPct val="90000"/>
                </a:lnSpc>
                <a:spcBef>
                  <a:spcPts val="900"/>
                </a:spcBef>
                <a:buClr>
                  <a:srgbClr val="DEDEDE"/>
                </a:buClr>
              </a:pPr>
              <a:r>
                <a:rPr lang="en-US" sz="1600" b="1" dirty="0" smtClean="0">
                  <a:solidFill>
                    <a:prstClr val="black"/>
                  </a:solidFill>
                  <a:latin typeface="Arial "/>
                </a:rPr>
                <a:t>94 Unique Districts</a:t>
              </a:r>
            </a:p>
          </p:txBody>
        </p:sp>
      </p:grpSp>
      <p:grpSp>
        <p:nvGrpSpPr>
          <p:cNvPr id="20" name="Group 25"/>
          <p:cNvGrpSpPr/>
          <p:nvPr/>
        </p:nvGrpSpPr>
        <p:grpSpPr>
          <a:xfrm>
            <a:off x="76200" y="2083349"/>
            <a:ext cx="8458200" cy="431251"/>
            <a:chOff x="76200" y="1321349"/>
            <a:chExt cx="8458200" cy="431251"/>
          </a:xfrm>
        </p:grpSpPr>
        <p:pic>
          <p:nvPicPr>
            <p:cNvPr id="27" name="Picture 26" descr="VOCE_VonTransparency.png"/>
            <p:cNvPicPr>
              <a:picLocks noChangeAspect="1"/>
            </p:cNvPicPr>
            <p:nvPr/>
          </p:nvPicPr>
          <p:blipFill>
            <a:blip r:embed="rId4" cstate="screen"/>
            <a:stretch>
              <a:fillRect/>
            </a:stretch>
          </p:blipFill>
          <p:spPr>
            <a:xfrm>
              <a:off x="76200" y="1321349"/>
              <a:ext cx="533400" cy="431251"/>
            </a:xfrm>
            <a:prstGeom prst="round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685800" y="1405897"/>
              <a:ext cx="7848600" cy="221599"/>
            </a:xfrm>
            <a:prstGeom prst="rect">
              <a:avLst/>
            </a:prstGeom>
            <a:noFill/>
            <a:ln w="12700" cap="rnd">
              <a:noFill/>
            </a:ln>
          </p:spPr>
          <p:txBody>
            <a:bodyPr wrap="square" lIns="0" tIns="0" rIns="0" bIns="0" rtlCol="0" anchor="t" anchorCtr="0">
              <a:spAutoFit/>
            </a:bodyPr>
            <a:lstStyle/>
            <a:p>
              <a:pPr>
                <a:lnSpc>
                  <a:spcPct val="90000"/>
                </a:lnSpc>
                <a:spcBef>
                  <a:spcPts val="900"/>
                </a:spcBef>
                <a:buClr>
                  <a:srgbClr val="DEDEDE"/>
                </a:buClr>
              </a:pPr>
              <a:r>
                <a:rPr lang="en-US" sz="1600" b="1" dirty="0" smtClean="0">
                  <a:solidFill>
                    <a:prstClr val="black"/>
                  </a:solidFill>
                  <a:latin typeface="Arial "/>
                </a:rPr>
                <a:t>20,000 Widgets Downloads Surpassed</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152400"/>
            <a:ext cx="6781800" cy="249299"/>
          </a:xfrm>
        </p:spPr>
        <p:txBody>
          <a:bodyPr/>
          <a:lstStyle/>
          <a:p>
            <a:r>
              <a:rPr lang="en-US" sz="1800" dirty="0" smtClean="0">
                <a:latin typeface="Arial" charset="0"/>
                <a:cs typeface="Arial" charset="0"/>
              </a:rPr>
              <a:t>VOCE’s Mission</a:t>
            </a:r>
          </a:p>
        </p:txBody>
      </p:sp>
      <p:pic>
        <p:nvPicPr>
          <p:cNvPr id="12" name="Picture 11" descr="twelpforce.png"/>
          <p:cNvPicPr>
            <a:picLocks noChangeAspect="1"/>
          </p:cNvPicPr>
          <p:nvPr/>
        </p:nvPicPr>
        <p:blipFill>
          <a:blip r:embed="rId3" cstate="screen"/>
          <a:stretch>
            <a:fillRect/>
          </a:stretch>
        </p:blipFill>
        <p:spPr>
          <a:xfrm>
            <a:off x="0" y="3962400"/>
            <a:ext cx="9144000" cy="2714625"/>
          </a:xfrm>
          <a:prstGeom prst="rect">
            <a:avLst/>
          </a:prstGeom>
        </p:spPr>
      </p:pic>
      <p:sp>
        <p:nvSpPr>
          <p:cNvPr id="13" name="Rectangle 12"/>
          <p:cNvSpPr/>
          <p:nvPr/>
        </p:nvSpPr>
        <p:spPr>
          <a:xfrm>
            <a:off x="76200" y="3886200"/>
            <a:ext cx="8915400" cy="685800"/>
          </a:xfrm>
          <a:prstGeom prst="rect">
            <a:avLst/>
          </a:prstGeom>
          <a:solidFill>
            <a:schemeClr val="bg1"/>
          </a:solid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endParaRPr lang="en-US" sz="1400" dirty="0" err="1" smtClean="0">
              <a:solidFill>
                <a:schemeClr val="tx1"/>
              </a:solidFill>
              <a:latin typeface="Arial" pitchFamily="34" charset="0"/>
              <a:cs typeface="Arial" pitchFamily="34" charset="0"/>
            </a:endParaRPr>
          </a:p>
        </p:txBody>
      </p:sp>
      <p:sp>
        <p:nvSpPr>
          <p:cNvPr id="14" name="Rectangle 13"/>
          <p:cNvSpPr/>
          <p:nvPr/>
        </p:nvSpPr>
        <p:spPr>
          <a:xfrm>
            <a:off x="381000" y="990600"/>
            <a:ext cx="8458200" cy="830997"/>
          </a:xfrm>
          <a:prstGeom prst="rect">
            <a:avLst/>
          </a:prstGeom>
        </p:spPr>
        <p:txBody>
          <a:bodyPr wrap="square">
            <a:spAutoFit/>
          </a:bodyPr>
          <a:lstStyle/>
          <a:p>
            <a:r>
              <a:rPr lang="en-US" sz="2400" dirty="0" smtClean="0">
                <a:latin typeface="Arial" charset="0"/>
                <a:cs typeface="Arial" charset="0"/>
              </a:rPr>
              <a:t>We will listen and amplify the powerful voice of our retail employees in key business decisions.</a:t>
            </a:r>
            <a:endParaRPr lang="en-US" sz="2400" dirty="0"/>
          </a:p>
        </p:txBody>
      </p:sp>
      <p:sp>
        <p:nvSpPr>
          <p:cNvPr id="15" name="Rectangle 14"/>
          <p:cNvSpPr/>
          <p:nvPr/>
        </p:nvSpPr>
        <p:spPr>
          <a:xfrm>
            <a:off x="2362200" y="2209800"/>
            <a:ext cx="4572000" cy="1061829"/>
          </a:xfrm>
          <a:prstGeom prst="rect">
            <a:avLst/>
          </a:prstGeom>
        </p:spPr>
        <p:txBody>
          <a:bodyPr>
            <a:spAutoFit/>
          </a:bodyPr>
          <a:lstStyle/>
          <a:p>
            <a:pPr algn="ctr" fontAlgn="base">
              <a:lnSpc>
                <a:spcPct val="90000"/>
              </a:lnSpc>
              <a:spcBef>
                <a:spcPts val="900"/>
              </a:spcBef>
              <a:spcAft>
                <a:spcPct val="0"/>
              </a:spcAft>
              <a:buClr>
                <a:srgbClr val="EEECE1"/>
              </a:buClr>
            </a:pPr>
            <a:r>
              <a:rPr lang="en-US" i="1" dirty="0" smtClean="0">
                <a:solidFill>
                  <a:prstClr val="black"/>
                </a:solidFill>
                <a:latin typeface="Arial" pitchFamily="34" charset="0"/>
                <a:cs typeface="Arial" pitchFamily="34" charset="0"/>
              </a:rPr>
              <a:t>“If we really care about our customers, we will share what they say and make a difference in their lives”</a:t>
            </a:r>
            <a:r>
              <a:rPr lang="en-US" sz="1600" dirty="0" smtClean="0">
                <a:solidFill>
                  <a:prstClr val="black"/>
                </a:solidFill>
                <a:latin typeface="Arial" pitchFamily="34" charset="0"/>
                <a:cs typeface="Arial" pitchFamily="34" charset="0"/>
              </a:rPr>
              <a:t>– Dick Schulz (Founder and Chairman, 9/23)</a:t>
            </a:r>
            <a:endParaRPr lang="en-US" sz="1600" dirty="0">
              <a:solidFill>
                <a:prstClr val="black"/>
              </a:solidFill>
              <a:latin typeface="Arial" pitchFamily="34" charset="0"/>
              <a:cs typeface="Arial" pitchFamily="34" charset="0"/>
            </a:endParaRPr>
          </a:p>
        </p:txBody>
      </p:sp>
      <p:sp>
        <p:nvSpPr>
          <p:cNvPr id="21" name="Rectangle 20"/>
          <p:cNvSpPr/>
          <p:nvPr/>
        </p:nvSpPr>
        <p:spPr>
          <a:xfrm>
            <a:off x="2286000" y="3505200"/>
            <a:ext cx="4572000" cy="590931"/>
          </a:xfrm>
          <a:prstGeom prst="rect">
            <a:avLst/>
          </a:prstGeom>
        </p:spPr>
        <p:txBody>
          <a:bodyPr>
            <a:spAutoFit/>
          </a:bodyPr>
          <a:lstStyle/>
          <a:p>
            <a:pPr algn="ctr">
              <a:lnSpc>
                <a:spcPct val="90000"/>
              </a:lnSpc>
              <a:spcBef>
                <a:spcPts val="900"/>
              </a:spcBef>
              <a:buClr>
                <a:srgbClr val="EEECE1"/>
              </a:buClr>
            </a:pPr>
            <a:r>
              <a:rPr lang="en-US" i="1" dirty="0" smtClean="0">
                <a:solidFill>
                  <a:prstClr val="black"/>
                </a:solidFill>
                <a:latin typeface="Arial" pitchFamily="34" charset="0"/>
                <a:cs typeface="Arial" pitchFamily="34" charset="0"/>
              </a:rPr>
              <a:t>“We need to listen to those closest to your customers”</a:t>
            </a:r>
            <a:r>
              <a:rPr lang="en-US" sz="1600" dirty="0" smtClean="0">
                <a:solidFill>
                  <a:prstClr val="black"/>
                </a:solidFill>
                <a:latin typeface="Arial" pitchFamily="34" charset="0"/>
                <a:cs typeface="Arial" pitchFamily="34" charset="0"/>
              </a:rPr>
              <a:t>– Brian Dunn (CEO, 9/23)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762000"/>
            <a:ext cx="8458200" cy="400110"/>
          </a:xfrm>
          <a:prstGeom prst="rect">
            <a:avLst/>
          </a:prstGeom>
        </p:spPr>
        <p:txBody>
          <a:bodyPr wrap="square">
            <a:spAutoFit/>
          </a:bodyPr>
          <a:lstStyle/>
          <a:p>
            <a:r>
              <a:rPr lang="en-US" sz="2000" dirty="0" smtClean="0">
                <a:latin typeface="Arial" charset="0"/>
                <a:cs typeface="Arial" charset="0"/>
              </a:rPr>
              <a:t>.</a:t>
            </a:r>
            <a:endParaRPr lang="en-US" sz="2000" dirty="0"/>
          </a:p>
        </p:txBody>
      </p:sp>
      <p:pic>
        <p:nvPicPr>
          <p:cNvPr id="94210" name="Picture 2"/>
          <p:cNvPicPr>
            <a:picLocks noChangeAspect="1" noChangeArrowheads="1"/>
          </p:cNvPicPr>
          <p:nvPr/>
        </p:nvPicPr>
        <p:blipFill>
          <a:blip r:embed="rId3" cstate="screen"/>
          <a:srcRect/>
          <a:stretch>
            <a:fillRect/>
          </a:stretch>
        </p:blipFill>
        <p:spPr bwMode="auto">
          <a:xfrm>
            <a:off x="762000" y="1614488"/>
            <a:ext cx="7391400" cy="3795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533400" y="1447800"/>
            <a:ext cx="3352800" cy="4114800"/>
          </a:xfrm>
          <a:prstGeom prst="ellipse">
            <a:avLst/>
          </a:prstGeom>
          <a:noFill/>
          <a:ln w="190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endParaRPr lang="en-US" sz="1400" dirty="0" err="1" smtClean="0">
              <a:solidFill>
                <a:schemeClr val="tx1"/>
              </a:solidFill>
              <a:latin typeface="Arial" pitchFamily="34" charset="0"/>
              <a:cs typeface="Arial" pitchFamily="34" charset="0"/>
            </a:endParaRPr>
          </a:p>
        </p:txBody>
      </p:sp>
      <p:sp>
        <p:nvSpPr>
          <p:cNvPr id="10" name="Title 1"/>
          <p:cNvSpPr txBox="1">
            <a:spLocks/>
          </p:cNvSpPr>
          <p:nvPr/>
        </p:nvSpPr>
        <p:spPr bwMode="auto">
          <a:xfrm>
            <a:off x="228600" y="39666"/>
            <a:ext cx="6781800" cy="4985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Arial" charset="0"/>
                <a:ea typeface="+mj-ea"/>
                <a:cs typeface="Arial" charset="0"/>
              </a:rPr>
              <a:t>How has Best Buy accomplished this?  </a:t>
            </a:r>
            <a:r>
              <a:rPr lang="en-US" b="1" noProof="0" dirty="0" smtClean="0">
                <a:latin typeface="Arial" charset="0"/>
                <a:ea typeface="+mj-ea"/>
                <a:cs typeface="Arial" charset="0"/>
              </a:rPr>
              <a:t>The My Customer Widget! </a:t>
            </a:r>
            <a:endParaRPr kumimoji="0" lang="en-US" sz="1800" b="1"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
        <p:nvSpPr>
          <p:cNvPr id="11" name="Rectangle 10"/>
          <p:cNvSpPr/>
          <p:nvPr/>
        </p:nvSpPr>
        <p:spPr>
          <a:xfrm>
            <a:off x="533400" y="5678269"/>
            <a:ext cx="7924800" cy="646331"/>
          </a:xfrm>
          <a:prstGeom prst="rect">
            <a:avLst/>
          </a:prstGeom>
          <a:solidFill>
            <a:srgbClr val="0070C0"/>
          </a:solidFill>
          <a:scene3d>
            <a:camera prst="orthographicFront"/>
            <a:lightRig rig="threePt" dir="t"/>
          </a:scene3d>
          <a:sp3d>
            <a:bevelT h="50800" prst="coolSlant"/>
          </a:sp3d>
        </p:spPr>
        <p:txBody>
          <a:bodyPr wrap="square" tIns="73152" bIns="73152">
            <a:spAutoFit/>
          </a:bodyPr>
          <a:lstStyle/>
          <a:p>
            <a:pPr indent="14288" algn="ctr" rtl="0" fontAlgn="base">
              <a:lnSpc>
                <a:spcPct val="90000"/>
              </a:lnSpc>
              <a:spcBef>
                <a:spcPts val="900"/>
              </a:spcBef>
              <a:spcAft>
                <a:spcPct val="0"/>
              </a:spcAft>
              <a:buClr>
                <a:srgbClr val="053875"/>
              </a:buClr>
              <a:defRPr/>
            </a:pPr>
            <a:r>
              <a:rPr lang="en-US" b="1" kern="1200" dirty="0" smtClean="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The “My Customer” widget is </a:t>
            </a:r>
            <a:r>
              <a:rPr lang="en-US" b="1" u="sng" kern="1200" dirty="0" smtClean="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optional</a:t>
            </a:r>
            <a:r>
              <a:rPr lang="en-US" b="1" kern="1200" dirty="0" smtClean="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 and it has been downloaded by over 20,000 employees.</a:t>
            </a:r>
            <a:endParaRPr lang="en-US" b="1" kern="1200" dirty="0">
              <a:solidFill>
                <a:srgbClr val="FFFFFF"/>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 name="Rectangle 6"/>
          <p:cNvSpPr/>
          <p:nvPr/>
        </p:nvSpPr>
        <p:spPr>
          <a:xfrm>
            <a:off x="381000" y="693003"/>
            <a:ext cx="8458200" cy="646331"/>
          </a:xfrm>
          <a:prstGeom prst="rect">
            <a:avLst/>
          </a:prstGeom>
        </p:spPr>
        <p:txBody>
          <a:bodyPr wrap="square">
            <a:spAutoFit/>
          </a:bodyPr>
          <a:lstStyle/>
          <a:p>
            <a:r>
              <a:rPr lang="en-US" dirty="0" smtClean="0">
                <a:latin typeface="Arial" charset="0"/>
                <a:cs typeface="Arial" charset="0"/>
              </a:rPr>
              <a:t>Through Best Buy’s intranet, employees have the ability to personalize their own dashboard of widgets, where there are 170 to choose from.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1" y="44244"/>
            <a:ext cx="6934200" cy="457200"/>
          </a:xfrm>
        </p:spPr>
        <p:txBody>
          <a:bodyPr>
            <a:noAutofit/>
          </a:bodyPr>
          <a:lstStyle/>
          <a:p>
            <a:r>
              <a:rPr lang="en-US" sz="1800" dirty="0" smtClean="0">
                <a:solidFill>
                  <a:schemeClr val="tx1"/>
                </a:solidFill>
              </a:rPr>
              <a:t>Employees may submit insights through the “My Customer” platform on many different topics.</a:t>
            </a:r>
            <a:endParaRPr lang="en-US" sz="1800" dirty="0">
              <a:solidFill>
                <a:schemeClr val="tx1"/>
              </a:solidFill>
            </a:endParaRPr>
          </a:p>
        </p:txBody>
      </p:sp>
      <p:sp>
        <p:nvSpPr>
          <p:cNvPr id="8" name="Rounded Rectangle 7"/>
          <p:cNvSpPr/>
          <p:nvPr/>
        </p:nvSpPr>
        <p:spPr>
          <a:xfrm>
            <a:off x="1066017" y="712836"/>
            <a:ext cx="3276600" cy="4572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400" b="1" dirty="0" smtClean="0">
                <a:solidFill>
                  <a:prstClr val="black"/>
                </a:solidFill>
                <a:latin typeface="Arial" pitchFamily="34" charset="0"/>
                <a:cs typeface="Arial" pitchFamily="34" charset="0"/>
              </a:rPr>
              <a:t>My Customer Widget – Share It!</a:t>
            </a:r>
            <a:endParaRPr lang="en-US" sz="1400" b="1" dirty="0">
              <a:solidFill>
                <a:prstClr val="black"/>
              </a:solidFill>
              <a:latin typeface="Arial" pitchFamily="34" charset="0"/>
              <a:cs typeface="Arial" pitchFamily="34" charset="0"/>
            </a:endParaRPr>
          </a:p>
        </p:txBody>
      </p:sp>
      <p:grpSp>
        <p:nvGrpSpPr>
          <p:cNvPr id="17" name="Group 16"/>
          <p:cNvGrpSpPr/>
          <p:nvPr/>
        </p:nvGrpSpPr>
        <p:grpSpPr>
          <a:xfrm>
            <a:off x="121338" y="1277471"/>
            <a:ext cx="4679262" cy="5123329"/>
            <a:chOff x="227034" y="1277471"/>
            <a:chExt cx="5106966" cy="5293527"/>
          </a:xfrm>
        </p:grpSpPr>
        <p:pic>
          <p:nvPicPr>
            <p:cNvPr id="9" name="Picture 2"/>
            <p:cNvPicPr>
              <a:picLocks noChangeAspect="1" noChangeArrowheads="1"/>
            </p:cNvPicPr>
            <p:nvPr/>
          </p:nvPicPr>
          <p:blipFill>
            <a:blip r:embed="rId3" cstate="screen"/>
            <a:srcRect/>
            <a:stretch>
              <a:fillRect/>
            </a:stretch>
          </p:blipFill>
          <p:spPr>
            <a:xfrm>
              <a:off x="415636" y="1277471"/>
              <a:ext cx="4918364" cy="5293527"/>
            </a:xfrm>
            <a:prstGeom prst="rect">
              <a:avLst/>
            </a:prstGeom>
            <a:ln w="88900" cap="sq" cmpd="thickThin">
              <a:noFill/>
            </a:ln>
            <a:effectLst>
              <a:innerShdw blurRad="76200">
                <a:srgbClr val="000000"/>
              </a:innerShdw>
            </a:effectLst>
          </p:spPr>
        </p:pic>
        <p:sp>
          <p:nvSpPr>
            <p:cNvPr id="10" name="Oval 9"/>
            <p:cNvSpPr/>
            <p:nvPr/>
          </p:nvSpPr>
          <p:spPr>
            <a:xfrm>
              <a:off x="484909" y="2689412"/>
              <a:ext cx="623455" cy="268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a:p>
          </p:txBody>
        </p:sp>
        <p:sp>
          <p:nvSpPr>
            <p:cNvPr id="11" name="Right Arrow 10"/>
            <p:cNvSpPr/>
            <p:nvPr/>
          </p:nvSpPr>
          <p:spPr>
            <a:xfrm>
              <a:off x="227034" y="4750715"/>
              <a:ext cx="207818" cy="1750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a:p>
          </p:txBody>
        </p:sp>
        <p:sp>
          <p:nvSpPr>
            <p:cNvPr id="12" name="TextBox 14"/>
            <p:cNvSpPr txBox="1">
              <a:spLocks noChangeArrowheads="1"/>
            </p:cNvSpPr>
            <p:nvPr/>
          </p:nvSpPr>
          <p:spPr bwMode="auto">
            <a:xfrm>
              <a:off x="762000" y="4975412"/>
              <a:ext cx="1876765" cy="282914"/>
            </a:xfrm>
            <a:prstGeom prst="rect">
              <a:avLst/>
            </a:prstGeom>
            <a:noFill/>
            <a:ln w="9525">
              <a:noFill/>
              <a:miter lim="800000"/>
              <a:headEnd/>
              <a:tailEnd/>
            </a:ln>
          </p:spPr>
          <p:txBody>
            <a:bodyPr wrap="none" lIns="82058" tIns="41029" rIns="82058" bIns="41029">
              <a:spAutoFit/>
            </a:bodyPr>
            <a:lstStyle/>
            <a:p>
              <a:r>
                <a:rPr lang="en-US" sz="1300" b="1" dirty="0"/>
                <a:t>Type any insights here.  </a:t>
              </a:r>
            </a:p>
          </p:txBody>
        </p:sp>
        <p:sp>
          <p:nvSpPr>
            <p:cNvPr id="15" name="Right Arrow 14"/>
            <p:cNvSpPr/>
            <p:nvPr/>
          </p:nvSpPr>
          <p:spPr>
            <a:xfrm>
              <a:off x="2021945" y="5974201"/>
              <a:ext cx="207818" cy="1750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a:p>
          </p:txBody>
        </p:sp>
        <p:sp>
          <p:nvSpPr>
            <p:cNvPr id="16" name="TextBox 21"/>
            <p:cNvSpPr txBox="1">
              <a:spLocks noChangeArrowheads="1"/>
            </p:cNvSpPr>
            <p:nvPr/>
          </p:nvSpPr>
          <p:spPr bwMode="auto">
            <a:xfrm>
              <a:off x="692727" y="5916706"/>
              <a:ext cx="1231716" cy="282914"/>
            </a:xfrm>
            <a:prstGeom prst="rect">
              <a:avLst/>
            </a:prstGeom>
            <a:noFill/>
            <a:ln w="9525">
              <a:noFill/>
              <a:miter lim="800000"/>
              <a:headEnd/>
              <a:tailEnd/>
            </a:ln>
          </p:spPr>
          <p:txBody>
            <a:bodyPr wrap="none" lIns="82058" tIns="41029" rIns="82058" bIns="41029">
              <a:spAutoFit/>
            </a:bodyPr>
            <a:lstStyle/>
            <a:p>
              <a:r>
                <a:rPr lang="en-US" sz="1300" b="1" dirty="0"/>
                <a:t>Click to submit</a:t>
              </a:r>
            </a:p>
          </p:txBody>
        </p:sp>
      </p:grpSp>
      <p:sp>
        <p:nvSpPr>
          <p:cNvPr id="18" name="Rounded Rectangle 17"/>
          <p:cNvSpPr/>
          <p:nvPr/>
        </p:nvSpPr>
        <p:spPr>
          <a:xfrm>
            <a:off x="5549986" y="712836"/>
            <a:ext cx="3276600" cy="4572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400" b="1" dirty="0" smtClean="0">
                <a:solidFill>
                  <a:prstClr val="black"/>
                </a:solidFill>
                <a:latin typeface="Arial" pitchFamily="34" charset="0"/>
                <a:cs typeface="Arial" pitchFamily="34" charset="0"/>
              </a:rPr>
              <a:t>Types of Insights</a:t>
            </a:r>
            <a:endParaRPr lang="en-US" sz="1400" b="1" dirty="0">
              <a:solidFill>
                <a:prstClr val="black"/>
              </a:solidFill>
              <a:latin typeface="Arial" pitchFamily="34" charset="0"/>
              <a:cs typeface="Arial" pitchFamily="34" charset="0"/>
            </a:endParaRPr>
          </a:p>
        </p:txBody>
      </p:sp>
      <p:sp>
        <p:nvSpPr>
          <p:cNvPr id="19" name="Rounded Rectangle 18"/>
          <p:cNvSpPr/>
          <p:nvPr/>
        </p:nvSpPr>
        <p:spPr>
          <a:xfrm>
            <a:off x="5549986" y="1828800"/>
            <a:ext cx="3276600" cy="36576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117475" indent="-117475" fontAlgn="base">
              <a:lnSpc>
                <a:spcPct val="90000"/>
              </a:lnSpc>
              <a:spcBef>
                <a:spcPts val="900"/>
              </a:spcBef>
              <a:spcAft>
                <a:spcPct val="0"/>
              </a:spcAft>
              <a:buFont typeface="Arial" pitchFamily="34" charset="0"/>
              <a:buChar char="•"/>
            </a:pPr>
            <a:r>
              <a:rPr lang="en-US" sz="1600" b="1" dirty="0" smtClean="0">
                <a:solidFill>
                  <a:prstClr val="black"/>
                </a:solidFill>
                <a:latin typeface="Arial" pitchFamily="34" charset="0"/>
                <a:cs typeface="Arial" pitchFamily="34" charset="0"/>
              </a:rPr>
              <a:t>Ads, Promos &amp; Pricing</a:t>
            </a:r>
          </a:p>
          <a:p>
            <a:pPr marL="117475" indent="-117475" fontAlgn="base">
              <a:lnSpc>
                <a:spcPct val="90000"/>
              </a:lnSpc>
              <a:spcBef>
                <a:spcPts val="900"/>
              </a:spcBef>
              <a:spcAft>
                <a:spcPct val="0"/>
              </a:spcAft>
              <a:buFont typeface="Arial" pitchFamily="34" charset="0"/>
              <a:buChar char="•"/>
            </a:pPr>
            <a:r>
              <a:rPr lang="en-US" sz="1600" b="1" dirty="0" smtClean="0">
                <a:solidFill>
                  <a:prstClr val="black"/>
                </a:solidFill>
                <a:latin typeface="Arial" pitchFamily="34" charset="0"/>
                <a:cs typeface="Arial" pitchFamily="34" charset="0"/>
              </a:rPr>
              <a:t>Best Buy Policies</a:t>
            </a:r>
          </a:p>
          <a:p>
            <a:pPr marL="117475" indent="-117475" fontAlgn="base">
              <a:lnSpc>
                <a:spcPct val="90000"/>
              </a:lnSpc>
              <a:spcBef>
                <a:spcPts val="900"/>
              </a:spcBef>
              <a:spcAft>
                <a:spcPct val="0"/>
              </a:spcAft>
              <a:buFont typeface="Arial" pitchFamily="34" charset="0"/>
              <a:buChar char="•"/>
            </a:pPr>
            <a:r>
              <a:rPr lang="en-US" sz="1600" b="1" dirty="0" smtClean="0">
                <a:solidFill>
                  <a:prstClr val="black"/>
                </a:solidFill>
                <a:latin typeface="Arial" pitchFamily="34" charset="0"/>
                <a:cs typeface="Arial" pitchFamily="34" charset="0"/>
              </a:rPr>
              <a:t>Bestbuy.com</a:t>
            </a:r>
          </a:p>
          <a:p>
            <a:pPr marL="117475" indent="-117475" fontAlgn="base">
              <a:lnSpc>
                <a:spcPct val="90000"/>
              </a:lnSpc>
              <a:spcBef>
                <a:spcPts val="900"/>
              </a:spcBef>
              <a:spcAft>
                <a:spcPct val="0"/>
              </a:spcAft>
              <a:buFont typeface="Arial" pitchFamily="34" charset="0"/>
              <a:buChar char="•"/>
            </a:pPr>
            <a:r>
              <a:rPr lang="en-US" sz="1600" b="1" dirty="0" smtClean="0">
                <a:solidFill>
                  <a:prstClr val="black"/>
                </a:solidFill>
                <a:latin typeface="Arial" pitchFamily="34" charset="0"/>
                <a:cs typeface="Arial" pitchFamily="34" charset="0"/>
              </a:rPr>
              <a:t>Business Ideas</a:t>
            </a:r>
          </a:p>
          <a:p>
            <a:pPr marL="117475" indent="-117475" fontAlgn="base">
              <a:lnSpc>
                <a:spcPct val="90000"/>
              </a:lnSpc>
              <a:spcBef>
                <a:spcPts val="900"/>
              </a:spcBef>
              <a:spcAft>
                <a:spcPct val="0"/>
              </a:spcAft>
              <a:buFont typeface="Arial" pitchFamily="34" charset="0"/>
              <a:buChar char="•"/>
            </a:pPr>
            <a:r>
              <a:rPr lang="en-US" sz="1600" b="1" dirty="0" smtClean="0">
                <a:solidFill>
                  <a:prstClr val="black"/>
                </a:solidFill>
                <a:latin typeface="Arial" pitchFamily="34" charset="0"/>
                <a:cs typeface="Arial" pitchFamily="34" charset="0"/>
              </a:rPr>
              <a:t>Competitors</a:t>
            </a:r>
          </a:p>
          <a:p>
            <a:pPr marL="117475" indent="-117475" fontAlgn="base">
              <a:lnSpc>
                <a:spcPct val="90000"/>
              </a:lnSpc>
              <a:spcBef>
                <a:spcPts val="900"/>
              </a:spcBef>
              <a:spcAft>
                <a:spcPct val="0"/>
              </a:spcAft>
              <a:buFont typeface="Arial" pitchFamily="34" charset="0"/>
              <a:buChar char="•"/>
            </a:pPr>
            <a:r>
              <a:rPr lang="en-US" sz="1600" b="1" dirty="0" smtClean="0">
                <a:solidFill>
                  <a:prstClr val="black"/>
                </a:solidFill>
                <a:latin typeface="Arial" pitchFamily="34" charset="0"/>
                <a:cs typeface="Arial" pitchFamily="34" charset="0"/>
              </a:rPr>
              <a:t>Other Customer Observations</a:t>
            </a:r>
          </a:p>
          <a:p>
            <a:pPr marL="117475" indent="-117475" fontAlgn="base">
              <a:lnSpc>
                <a:spcPct val="90000"/>
              </a:lnSpc>
              <a:spcBef>
                <a:spcPts val="900"/>
              </a:spcBef>
              <a:spcAft>
                <a:spcPct val="0"/>
              </a:spcAft>
              <a:buFont typeface="Arial" pitchFamily="34" charset="0"/>
              <a:buChar char="•"/>
            </a:pPr>
            <a:r>
              <a:rPr lang="en-US" sz="1600" b="1" dirty="0" smtClean="0">
                <a:solidFill>
                  <a:prstClr val="black"/>
                </a:solidFill>
                <a:latin typeface="Arial" pitchFamily="34" charset="0"/>
                <a:cs typeface="Arial" pitchFamily="34" charset="0"/>
              </a:rPr>
              <a:t>Underserved Customer Needs</a:t>
            </a:r>
          </a:p>
          <a:p>
            <a:pPr marL="117475" indent="-117475" fontAlgn="base">
              <a:lnSpc>
                <a:spcPct val="90000"/>
              </a:lnSpc>
              <a:spcBef>
                <a:spcPts val="900"/>
              </a:spcBef>
              <a:spcAft>
                <a:spcPct val="0"/>
              </a:spcAft>
              <a:buFont typeface="Arial" pitchFamily="34" charset="0"/>
              <a:buChar char="•"/>
            </a:pPr>
            <a:r>
              <a:rPr lang="en-US" sz="1600" b="1" dirty="0" smtClean="0">
                <a:solidFill>
                  <a:prstClr val="black"/>
                </a:solidFill>
                <a:latin typeface="Arial" pitchFamily="34" charset="0"/>
                <a:cs typeface="Arial" pitchFamily="34" charset="0"/>
              </a:rPr>
              <a:t>Why Customer Did Not Buy</a:t>
            </a:r>
          </a:p>
        </p:txBody>
      </p:sp>
      <p:sp>
        <p:nvSpPr>
          <p:cNvPr id="21" name="Right Arrow 20"/>
          <p:cNvSpPr/>
          <p:nvPr/>
        </p:nvSpPr>
        <p:spPr>
          <a:xfrm>
            <a:off x="4876800" y="3124200"/>
            <a:ext cx="609600" cy="838200"/>
          </a:xfrm>
          <a:prstGeom prst="rightArrow">
            <a:avLst/>
          </a:prstGeom>
          <a:solidFill>
            <a:schemeClr val="bg1">
              <a:lumMod val="75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endParaRPr lang="en-US" sz="1400" dirty="0" err="1" smtClean="0">
              <a:solidFill>
                <a:schemeClr val="tx1"/>
              </a:solidFill>
              <a:latin typeface="Arial" pitchFamily="34" charset="0"/>
              <a:cs typeface="Arial" pitchFamily="34" charset="0"/>
            </a:endParaRPr>
          </a:p>
        </p:txBody>
      </p:sp>
      <p:sp>
        <p:nvSpPr>
          <p:cNvPr id="22" name="Rectangle 21"/>
          <p:cNvSpPr/>
          <p:nvPr/>
        </p:nvSpPr>
        <p:spPr>
          <a:xfrm>
            <a:off x="5613573" y="5715000"/>
            <a:ext cx="3149427" cy="646331"/>
          </a:xfrm>
          <a:prstGeom prst="rect">
            <a:avLst/>
          </a:prstGeom>
          <a:solidFill>
            <a:srgbClr val="0070C0"/>
          </a:solidFill>
          <a:scene3d>
            <a:camera prst="orthographicFront"/>
            <a:lightRig rig="threePt" dir="t"/>
          </a:scene3d>
          <a:sp3d>
            <a:bevelT h="50800" prst="coolSlant"/>
          </a:sp3d>
        </p:spPr>
        <p:txBody>
          <a:bodyPr wrap="square" tIns="73152" bIns="73152">
            <a:spAutoFit/>
          </a:bodyPr>
          <a:lstStyle/>
          <a:p>
            <a:pPr indent="14288" algn="ctr" rtl="0" fontAlgn="base">
              <a:lnSpc>
                <a:spcPct val="90000"/>
              </a:lnSpc>
              <a:spcBef>
                <a:spcPts val="900"/>
              </a:spcBef>
              <a:spcAft>
                <a:spcPct val="0"/>
              </a:spcAft>
              <a:buClr>
                <a:srgbClr val="053875"/>
              </a:buClr>
              <a:defRPr/>
            </a:pPr>
            <a:r>
              <a:rPr lang="en-US" b="1" kern="1200" dirty="0" smtClean="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The Best Part: It only takes 15 seconds!</a:t>
            </a:r>
            <a:endParaRPr lang="en-US" b="1" kern="1200" dirty="0">
              <a:solidFill>
                <a:srgbClr val="FFFFFF"/>
              </a:solidFill>
              <a:effectLst>
                <a:outerShdw blurRad="38100" dist="38100" dir="2700000" algn="tl">
                  <a:srgbClr val="000000">
                    <a:alpha val="43137"/>
                  </a:srgbClr>
                </a:outerShdw>
              </a:effectLst>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4244"/>
            <a:ext cx="6934200" cy="457200"/>
          </a:xfrm>
        </p:spPr>
        <p:txBody>
          <a:bodyPr>
            <a:noAutofit/>
          </a:bodyPr>
          <a:lstStyle/>
          <a:p>
            <a:r>
              <a:rPr lang="en-US" sz="1800" dirty="0" smtClean="0">
                <a:solidFill>
                  <a:schemeClr val="tx1"/>
                </a:solidFill>
              </a:rPr>
              <a:t>Each week key themes and trends are identified and shared with the decision makers and business leads.</a:t>
            </a:r>
            <a:endParaRPr lang="en-US" sz="1800" dirty="0">
              <a:solidFill>
                <a:schemeClr val="tx1"/>
              </a:solidFill>
            </a:endParaRPr>
          </a:p>
        </p:txBody>
      </p:sp>
      <p:graphicFrame>
        <p:nvGraphicFramePr>
          <p:cNvPr id="5" name="Diagram 4"/>
          <p:cNvGraphicFramePr/>
          <p:nvPr/>
        </p:nvGraphicFramePr>
        <p:xfrm>
          <a:off x="35496" y="1145704"/>
          <a:ext cx="4688904" cy="5255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762000" y="592392"/>
            <a:ext cx="3276600" cy="4572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400" b="1" dirty="0" smtClean="0">
                <a:solidFill>
                  <a:prstClr val="black"/>
                </a:solidFill>
                <a:latin typeface="Arial" pitchFamily="34" charset="0"/>
                <a:cs typeface="Arial" pitchFamily="34" charset="0"/>
              </a:rPr>
              <a:t>Regional Trending Topics           Week of 7/10/11</a:t>
            </a:r>
            <a:endParaRPr lang="en-US" sz="1400" b="1" dirty="0">
              <a:solidFill>
                <a:prstClr val="black"/>
              </a:solidFill>
              <a:latin typeface="Arial" pitchFamily="34" charset="0"/>
              <a:cs typeface="Arial" pitchFamily="34" charset="0"/>
            </a:endParaRPr>
          </a:p>
        </p:txBody>
      </p:sp>
      <p:sp>
        <p:nvSpPr>
          <p:cNvPr id="7" name="Right Brace 6"/>
          <p:cNvSpPr/>
          <p:nvPr/>
        </p:nvSpPr>
        <p:spPr>
          <a:xfrm>
            <a:off x="4323744" y="990600"/>
            <a:ext cx="978408" cy="5562600"/>
          </a:xfrm>
          <a:prstGeom prst="rightBrace">
            <a:avLst/>
          </a:prstGeom>
          <a:noFill/>
          <a:ln w="127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endParaRPr lang="en-US" sz="1400" dirty="0" err="1" smtClean="0">
              <a:solidFill>
                <a:schemeClr val="tx1"/>
              </a:solidFill>
              <a:latin typeface="Arial" pitchFamily="34" charset="0"/>
              <a:cs typeface="Arial" pitchFamily="34" charset="0"/>
            </a:endParaRPr>
          </a:p>
        </p:txBody>
      </p:sp>
      <p:sp>
        <p:nvSpPr>
          <p:cNvPr id="9" name="Explosion 2 8"/>
          <p:cNvSpPr/>
          <p:nvPr/>
        </p:nvSpPr>
        <p:spPr>
          <a:xfrm>
            <a:off x="5105400" y="1676400"/>
            <a:ext cx="3962400" cy="3810000"/>
          </a:xfrm>
          <a:prstGeom prst="irregularSeal2">
            <a:avLst/>
          </a:prstGeom>
          <a:solidFill>
            <a:schemeClr val="accent6">
              <a:lumMod val="40000"/>
              <a:lumOff val="6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r>
              <a:rPr lang="en-US" sz="1600" b="1" dirty="0" smtClean="0">
                <a:solidFill>
                  <a:schemeClr val="tx1"/>
                </a:solidFill>
                <a:latin typeface="Arial" pitchFamily="34" charset="0"/>
                <a:cs typeface="Arial" pitchFamily="34" charset="0"/>
              </a:rPr>
              <a:t>Each of these topics are disseminated and targeted to the business teams every week!</a:t>
            </a:r>
          </a:p>
        </p:txBody>
      </p:sp>
      <p:sp>
        <p:nvSpPr>
          <p:cNvPr id="10" name="Rectangle 9"/>
          <p:cNvSpPr/>
          <p:nvPr/>
        </p:nvSpPr>
        <p:spPr>
          <a:xfrm>
            <a:off x="5613573" y="5715000"/>
            <a:ext cx="3149427" cy="895630"/>
          </a:xfrm>
          <a:prstGeom prst="rect">
            <a:avLst/>
          </a:prstGeom>
          <a:solidFill>
            <a:srgbClr val="0070C0"/>
          </a:solidFill>
          <a:scene3d>
            <a:camera prst="orthographicFront"/>
            <a:lightRig rig="threePt" dir="t"/>
          </a:scene3d>
          <a:sp3d>
            <a:bevelT h="50800" prst="coolSlant"/>
          </a:sp3d>
        </p:spPr>
        <p:txBody>
          <a:bodyPr wrap="square" tIns="73152" bIns="73152">
            <a:spAutoFit/>
          </a:bodyPr>
          <a:lstStyle/>
          <a:p>
            <a:pPr indent="14288" algn="ctr" rtl="0" fontAlgn="base">
              <a:lnSpc>
                <a:spcPct val="90000"/>
              </a:lnSpc>
              <a:spcBef>
                <a:spcPts val="900"/>
              </a:spcBef>
              <a:spcAft>
                <a:spcPct val="0"/>
              </a:spcAft>
              <a:buClr>
                <a:srgbClr val="053875"/>
              </a:buClr>
              <a:defRPr/>
            </a:pPr>
            <a:r>
              <a:rPr lang="en-US" b="1" kern="1200" dirty="0" smtClean="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Employees share on average 6,000 weekly insights!</a:t>
            </a:r>
            <a:endParaRPr lang="en-US" b="1" kern="1200" dirty="0">
              <a:solidFill>
                <a:srgbClr val="FFFFFF"/>
              </a:solidFill>
              <a:effectLst>
                <a:outerShdw blurRad="38100" dist="38100" dir="2700000" algn="tl">
                  <a:srgbClr val="000000">
                    <a:alpha val="43137"/>
                  </a:srgbClr>
                </a:outerShdw>
              </a:effectLst>
              <a:latin typeface="Arial" pitchFamily="34" charset="0"/>
              <a:ea typeface="+mn-ea"/>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244"/>
            <a:ext cx="6934200" cy="457200"/>
          </a:xfrm>
        </p:spPr>
        <p:txBody>
          <a:bodyPr>
            <a:noAutofit/>
          </a:bodyPr>
          <a:lstStyle/>
          <a:p>
            <a:r>
              <a:rPr lang="en-US" sz="1800" dirty="0" smtClean="0">
                <a:solidFill>
                  <a:schemeClr val="tx1"/>
                </a:solidFill>
              </a:rPr>
              <a:t>Employees may also answer specific “Hot Topic” questions that are proposed by the business units.</a:t>
            </a:r>
            <a:endParaRPr lang="en-US" sz="1800" dirty="0">
              <a:solidFill>
                <a:schemeClr val="tx1"/>
              </a:solidFill>
            </a:endParaRPr>
          </a:p>
        </p:txBody>
      </p:sp>
      <p:sp>
        <p:nvSpPr>
          <p:cNvPr id="8" name="Rounded Rectangle 7"/>
          <p:cNvSpPr/>
          <p:nvPr/>
        </p:nvSpPr>
        <p:spPr>
          <a:xfrm>
            <a:off x="877477" y="712836"/>
            <a:ext cx="3276600" cy="4572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400" b="1" dirty="0" smtClean="0">
                <a:solidFill>
                  <a:prstClr val="black"/>
                </a:solidFill>
                <a:latin typeface="Arial" pitchFamily="34" charset="0"/>
                <a:cs typeface="Arial" pitchFamily="34" charset="0"/>
              </a:rPr>
              <a:t>My Customer Widget – Hot Topics</a:t>
            </a:r>
            <a:endParaRPr lang="en-US" sz="1400" b="1" dirty="0">
              <a:solidFill>
                <a:prstClr val="black"/>
              </a:solidFill>
              <a:latin typeface="Arial" pitchFamily="34" charset="0"/>
              <a:cs typeface="Arial" pitchFamily="34" charset="0"/>
            </a:endParaRPr>
          </a:p>
        </p:txBody>
      </p:sp>
      <p:pic>
        <p:nvPicPr>
          <p:cNvPr id="17" name="Picture 5"/>
          <p:cNvPicPr preferRelativeResize="0">
            <a:picLocks noChangeArrowheads="1"/>
          </p:cNvPicPr>
          <p:nvPr/>
        </p:nvPicPr>
        <p:blipFill>
          <a:blip r:embed="rId3" cstate="screen"/>
          <a:srcRect/>
          <a:stretch>
            <a:fillRect/>
          </a:stretch>
        </p:blipFill>
        <p:spPr bwMode="auto">
          <a:xfrm>
            <a:off x="424108" y="1524000"/>
            <a:ext cx="4187952" cy="4419600"/>
          </a:xfrm>
          <a:prstGeom prst="rect">
            <a:avLst/>
          </a:prstGeom>
          <a:ln w="88900" cap="sq" cmpd="thickThin">
            <a:noFill/>
            <a:prstDash val="solid"/>
            <a:miter lim="800000"/>
          </a:ln>
          <a:effectLst>
            <a:innerShdw blurRad="76200">
              <a:srgbClr val="000000"/>
            </a:innerShdw>
          </a:effectLst>
        </p:spPr>
      </p:pic>
      <p:sp>
        <p:nvSpPr>
          <p:cNvPr id="20" name="Oval 19"/>
          <p:cNvSpPr/>
          <p:nvPr/>
        </p:nvSpPr>
        <p:spPr>
          <a:xfrm>
            <a:off x="868833" y="2829611"/>
            <a:ext cx="838200" cy="457200"/>
          </a:xfrm>
          <a:prstGeom prst="ellipse">
            <a:avLst/>
          </a:pr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endParaRPr lang="en-US" sz="1400" dirty="0" err="1" smtClean="0">
              <a:solidFill>
                <a:schemeClr val="tx1"/>
              </a:solidFill>
              <a:latin typeface="Arial" pitchFamily="34" charset="0"/>
              <a:cs typeface="Arial" pitchFamily="34" charset="0"/>
            </a:endParaRPr>
          </a:p>
        </p:txBody>
      </p:sp>
      <p:sp>
        <p:nvSpPr>
          <p:cNvPr id="23" name="Rounded Rectangular Callout 22"/>
          <p:cNvSpPr/>
          <p:nvPr/>
        </p:nvSpPr>
        <p:spPr>
          <a:xfrm>
            <a:off x="4876800" y="990600"/>
            <a:ext cx="3048000" cy="1219200"/>
          </a:xfrm>
          <a:prstGeom prst="wedgeRoundRectCallou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100" dirty="0" smtClean="0">
                <a:solidFill>
                  <a:prstClr val="black"/>
                </a:solidFill>
                <a:latin typeface="Arial" pitchFamily="34" charset="0"/>
                <a:cs typeface="Arial" pitchFamily="34" charset="0"/>
              </a:rPr>
              <a:t>How did your customers respond  to the “Shop Early, Save Big” event? Is there anything that could have made this event better for your customers?</a:t>
            </a:r>
            <a:endParaRPr lang="en-US" sz="1100" dirty="0">
              <a:solidFill>
                <a:prstClr val="black"/>
              </a:solidFill>
              <a:latin typeface="Arial" pitchFamily="34" charset="0"/>
              <a:cs typeface="Arial" pitchFamily="34" charset="0"/>
            </a:endParaRPr>
          </a:p>
        </p:txBody>
      </p:sp>
      <p:sp>
        <p:nvSpPr>
          <p:cNvPr id="24" name="Rounded Rectangular Callout 23"/>
          <p:cNvSpPr/>
          <p:nvPr/>
        </p:nvSpPr>
        <p:spPr>
          <a:xfrm>
            <a:off x="5943600" y="2133600"/>
            <a:ext cx="3048000" cy="762000"/>
          </a:xfrm>
          <a:prstGeom prst="wedgeRoundRectCallou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100" dirty="0" smtClean="0">
                <a:solidFill>
                  <a:prstClr val="black"/>
                </a:solidFill>
                <a:latin typeface="Arial" pitchFamily="34" charset="0"/>
                <a:cs typeface="Arial" pitchFamily="34" charset="0"/>
              </a:rPr>
              <a:t>What have you heard from your customers about their Black Friday shopping experience? </a:t>
            </a:r>
            <a:endParaRPr lang="en-US" sz="1100" dirty="0">
              <a:solidFill>
                <a:prstClr val="black"/>
              </a:solidFill>
              <a:latin typeface="Arial" pitchFamily="34" charset="0"/>
              <a:cs typeface="Arial" pitchFamily="34" charset="0"/>
            </a:endParaRPr>
          </a:p>
        </p:txBody>
      </p:sp>
      <p:sp>
        <p:nvSpPr>
          <p:cNvPr id="25" name="Rounded Rectangular Callout 24"/>
          <p:cNvSpPr/>
          <p:nvPr/>
        </p:nvSpPr>
        <p:spPr>
          <a:xfrm>
            <a:off x="4953000" y="3048000"/>
            <a:ext cx="3048000" cy="1219200"/>
          </a:xfrm>
          <a:prstGeom prst="wedgeRoundRectCallou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100" dirty="0" smtClean="0">
                <a:solidFill>
                  <a:prstClr val="black"/>
                </a:solidFill>
                <a:latin typeface="Arial" pitchFamily="34" charset="0"/>
                <a:cs typeface="Arial" pitchFamily="34" charset="0"/>
              </a:rPr>
              <a:t>Best Buy Mobile has launched Free Phone Friday for the month of October. What are you hearing from customers about Free Phone Friday and how is it going in your store?</a:t>
            </a:r>
            <a:endParaRPr lang="en-US" sz="1100" dirty="0">
              <a:solidFill>
                <a:prstClr val="black"/>
              </a:solidFill>
              <a:latin typeface="Arial" pitchFamily="34" charset="0"/>
              <a:cs typeface="Arial" pitchFamily="34" charset="0"/>
            </a:endParaRPr>
          </a:p>
        </p:txBody>
      </p:sp>
      <p:sp>
        <p:nvSpPr>
          <p:cNvPr id="26" name="Rounded Rectangular Callout 25"/>
          <p:cNvSpPr/>
          <p:nvPr/>
        </p:nvSpPr>
        <p:spPr>
          <a:xfrm>
            <a:off x="6019800" y="4191000"/>
            <a:ext cx="3048000" cy="990600"/>
          </a:xfrm>
          <a:prstGeom prst="wedgeRoundRectCallou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100" dirty="0" smtClean="0">
                <a:solidFill>
                  <a:prstClr val="black"/>
                </a:solidFill>
                <a:latin typeface="Arial" pitchFamily="34" charset="0"/>
                <a:cs typeface="Arial" pitchFamily="34" charset="0"/>
              </a:rPr>
              <a:t>What are your customers saying about the gaming trade-in program? What suggestions do they have for improvements?"</a:t>
            </a:r>
            <a:endParaRPr lang="en-US" sz="1100" dirty="0">
              <a:solidFill>
                <a:prstClr val="black"/>
              </a:solidFill>
              <a:latin typeface="Arial" pitchFamily="34" charset="0"/>
              <a:cs typeface="Arial" pitchFamily="34" charset="0"/>
            </a:endParaRPr>
          </a:p>
        </p:txBody>
      </p:sp>
      <p:sp>
        <p:nvSpPr>
          <p:cNvPr id="28" name="Rectangle 27"/>
          <p:cNvSpPr/>
          <p:nvPr/>
        </p:nvSpPr>
        <p:spPr>
          <a:xfrm>
            <a:off x="5613573" y="5715000"/>
            <a:ext cx="3149427" cy="646331"/>
          </a:xfrm>
          <a:prstGeom prst="rect">
            <a:avLst/>
          </a:prstGeom>
          <a:solidFill>
            <a:srgbClr val="0070C0"/>
          </a:solidFill>
          <a:scene3d>
            <a:camera prst="orthographicFront"/>
            <a:lightRig rig="threePt" dir="t"/>
          </a:scene3d>
          <a:sp3d>
            <a:bevelT h="50800" prst="coolSlant"/>
          </a:sp3d>
        </p:spPr>
        <p:txBody>
          <a:bodyPr wrap="square" tIns="73152" bIns="73152">
            <a:spAutoFit/>
          </a:bodyPr>
          <a:lstStyle/>
          <a:p>
            <a:pPr indent="14288" algn="ctr" rtl="0" fontAlgn="base">
              <a:lnSpc>
                <a:spcPct val="90000"/>
              </a:lnSpc>
              <a:spcBef>
                <a:spcPts val="900"/>
              </a:spcBef>
              <a:spcAft>
                <a:spcPct val="0"/>
              </a:spcAft>
              <a:buClr>
                <a:srgbClr val="053875"/>
              </a:buClr>
              <a:defRPr/>
            </a:pPr>
            <a:r>
              <a:rPr lang="en-US" b="1" kern="1200" dirty="0" smtClean="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Each Hot Topic question averages 200 insights! </a:t>
            </a:r>
            <a:endParaRPr lang="en-US" b="1" kern="1200" dirty="0">
              <a:solidFill>
                <a:srgbClr val="FFFFFF"/>
              </a:solidFill>
              <a:effectLst>
                <a:outerShdw blurRad="38100" dist="38100" dir="2700000" algn="tl">
                  <a:srgbClr val="000000">
                    <a:alpha val="43137"/>
                  </a:srgbClr>
                </a:outerShdw>
              </a:effectLst>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295400" y="1132789"/>
            <a:ext cx="6400800" cy="4343400"/>
          </a:xfrm>
          <a:prstGeom prst="roundRect">
            <a:avLst/>
          </a:prstGeom>
          <a:solidFill>
            <a:schemeClr val="bg1"/>
          </a:solidFill>
          <a:ln w="28575"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endParaRPr lang="en-US" sz="1400" dirty="0" err="1" smtClean="0">
              <a:solidFill>
                <a:schemeClr val="tx1"/>
              </a:solidFill>
              <a:latin typeface="Arial" pitchFamily="34" charset="0"/>
              <a:cs typeface="Arial" pitchFamily="34" charset="0"/>
            </a:endParaRPr>
          </a:p>
        </p:txBody>
      </p:sp>
      <p:sp>
        <p:nvSpPr>
          <p:cNvPr id="12" name="Title 1"/>
          <p:cNvSpPr txBox="1">
            <a:spLocks/>
          </p:cNvSpPr>
          <p:nvPr>
            <p:custDataLst>
              <p:tags r:id="rId1"/>
            </p:custDataLst>
          </p:nvPr>
        </p:nvSpPr>
        <p:spPr bwMode="auto">
          <a:xfrm>
            <a:off x="0" y="0"/>
            <a:ext cx="6781800" cy="554037"/>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VOCE has become a critical component to</a:t>
            </a:r>
            <a:r>
              <a:rPr kumimoji="0" lang="en-US"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inform insights in key business decisions</a:t>
            </a:r>
            <a:r>
              <a:rPr kumimoji="0" lang="en-US"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a:t>
            </a:r>
            <a:endParaRPr kumimoji="0" lang="en-US"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36" name="Group 35"/>
          <p:cNvGrpSpPr/>
          <p:nvPr/>
        </p:nvGrpSpPr>
        <p:grpSpPr>
          <a:xfrm>
            <a:off x="1676400" y="1285189"/>
            <a:ext cx="5486400" cy="4038600"/>
            <a:chOff x="1676400" y="1219200"/>
            <a:chExt cx="5486400" cy="4038600"/>
          </a:xfrm>
        </p:grpSpPr>
        <p:sp>
          <p:nvSpPr>
            <p:cNvPr id="19" name="Quad Arrow 18"/>
            <p:cNvSpPr/>
            <p:nvPr/>
          </p:nvSpPr>
          <p:spPr>
            <a:xfrm>
              <a:off x="3813072" y="2579736"/>
              <a:ext cx="1295400" cy="1295400"/>
            </a:xfrm>
            <a:prstGeom prst="quadArrow">
              <a:avLst/>
            </a:prstGeom>
            <a:solidFill>
              <a:schemeClr val="accent1">
                <a:lumMod val="40000"/>
                <a:lumOff val="6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algn="ctr">
                <a:lnSpc>
                  <a:spcPct val="90000"/>
                </a:lnSpc>
                <a:spcBef>
                  <a:spcPts val="900"/>
                </a:spcBef>
                <a:buClr>
                  <a:schemeClr val="bg2"/>
                </a:buClr>
              </a:pPr>
              <a:endParaRPr lang="en-US" sz="1600" b="1" dirty="0" err="1" smtClean="0">
                <a:solidFill>
                  <a:schemeClr val="tx1"/>
                </a:solidFill>
                <a:latin typeface="Arial" pitchFamily="34" charset="0"/>
                <a:cs typeface="Arial" pitchFamily="34" charset="0"/>
              </a:endParaRPr>
            </a:p>
          </p:txBody>
        </p:sp>
        <p:grpSp>
          <p:nvGrpSpPr>
            <p:cNvPr id="22" name="Group 21"/>
            <p:cNvGrpSpPr/>
            <p:nvPr/>
          </p:nvGrpSpPr>
          <p:grpSpPr>
            <a:xfrm>
              <a:off x="5562600" y="2617836"/>
              <a:ext cx="1600200" cy="1219200"/>
              <a:chOff x="5257800" y="2514600"/>
              <a:chExt cx="1600200" cy="1219200"/>
            </a:xfrm>
          </p:grpSpPr>
          <p:sp>
            <p:nvSpPr>
              <p:cNvPr id="16" name="Rounded Rectangle 15"/>
              <p:cNvSpPr/>
              <p:nvPr/>
            </p:nvSpPr>
            <p:spPr>
              <a:xfrm>
                <a:off x="5257800" y="2514600"/>
                <a:ext cx="1600200" cy="1219200"/>
              </a:xfrm>
              <a:prstGeom prst="roundRect">
                <a:avLst/>
              </a:prstGeom>
              <a:solidFill>
                <a:schemeClr val="bg1"/>
              </a:solid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algn="ctr">
                  <a:lnSpc>
                    <a:spcPct val="90000"/>
                  </a:lnSpc>
                  <a:spcBef>
                    <a:spcPts val="900"/>
                  </a:spcBef>
                  <a:buClr>
                    <a:schemeClr val="bg2"/>
                  </a:buClr>
                </a:pPr>
                <a:r>
                  <a:rPr lang="en-US" sz="1600" b="1" dirty="0" smtClean="0">
                    <a:solidFill>
                      <a:srgbClr val="FF0000"/>
                    </a:solidFill>
                    <a:latin typeface="Arial" pitchFamily="34" charset="0"/>
                    <a:cs typeface="Arial" pitchFamily="34" charset="0"/>
                  </a:rPr>
                  <a:t>Analytics</a:t>
                </a:r>
              </a:p>
            </p:txBody>
          </p:sp>
          <p:pic>
            <p:nvPicPr>
              <p:cNvPr id="36866" name="Picture 2" descr="http://t3.gstatic.com/images?q=tbn:ANd9GcTgRK8U14yjSAKMJAjX0qYCpx-ElThbi_byv4ys5yWpsw2-CHGkDPaufhY">
                <a:hlinkClick r:id="rId4"/>
              </p:cNvPr>
              <p:cNvPicPr>
                <a:picLocks noChangeAspect="1" noChangeArrowheads="1"/>
              </p:cNvPicPr>
              <p:nvPr/>
            </p:nvPicPr>
            <p:blipFill>
              <a:blip r:embed="rId5" cstate="screen"/>
              <a:srcRect/>
              <a:stretch>
                <a:fillRect/>
              </a:stretch>
            </p:blipFill>
            <p:spPr bwMode="auto">
              <a:xfrm>
                <a:off x="5601936" y="2895600"/>
                <a:ext cx="914400" cy="815994"/>
              </a:xfrm>
              <a:prstGeom prst="rect">
                <a:avLst/>
              </a:prstGeom>
              <a:noFill/>
            </p:spPr>
          </p:pic>
        </p:grpSp>
        <p:grpSp>
          <p:nvGrpSpPr>
            <p:cNvPr id="23" name="Group 22"/>
            <p:cNvGrpSpPr/>
            <p:nvPr/>
          </p:nvGrpSpPr>
          <p:grpSpPr>
            <a:xfrm>
              <a:off x="3660672" y="1219200"/>
              <a:ext cx="1600200" cy="1219200"/>
              <a:chOff x="3467100" y="1219200"/>
              <a:chExt cx="1600200" cy="1219200"/>
            </a:xfrm>
          </p:grpSpPr>
          <p:sp>
            <p:nvSpPr>
              <p:cNvPr id="15" name="Rounded Rectangle 14"/>
              <p:cNvSpPr/>
              <p:nvPr/>
            </p:nvSpPr>
            <p:spPr>
              <a:xfrm>
                <a:off x="3467100" y="1219200"/>
                <a:ext cx="1600200" cy="1219200"/>
              </a:xfrm>
              <a:prstGeom prst="roundRect">
                <a:avLst/>
              </a:prstGeom>
              <a:solidFill>
                <a:schemeClr val="bg1"/>
              </a:solidFill>
              <a:ln w="28575"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algn="ctr">
                  <a:lnSpc>
                    <a:spcPct val="90000"/>
                  </a:lnSpc>
                  <a:spcBef>
                    <a:spcPts val="900"/>
                  </a:spcBef>
                  <a:buClr>
                    <a:schemeClr val="bg2"/>
                  </a:buClr>
                </a:pPr>
                <a:r>
                  <a:rPr lang="en-US" sz="1600" b="1" dirty="0" smtClean="0">
                    <a:solidFill>
                      <a:srgbClr val="00B050"/>
                    </a:solidFill>
                    <a:latin typeface="Arial" pitchFamily="34" charset="0"/>
                    <a:cs typeface="Arial" pitchFamily="34" charset="0"/>
                  </a:rPr>
                  <a:t>Research</a:t>
                </a:r>
              </a:p>
            </p:txBody>
          </p:sp>
          <p:pic>
            <p:nvPicPr>
              <p:cNvPr id="36868" name="Picture 4" descr="http://t1.gstatic.com/images?q=tbn:ANd9GcQ6XpVp8fQrtRo1jZ-L-7k5hcm-sxSHhfY8IOBwNTnaAA5kgqIAUSVf5Nrh">
                <a:hlinkClick r:id="rId6"/>
              </p:cNvPr>
              <p:cNvPicPr>
                <a:picLocks noChangeAspect="1" noChangeArrowheads="1"/>
              </p:cNvPicPr>
              <p:nvPr/>
            </p:nvPicPr>
            <p:blipFill>
              <a:blip r:embed="rId7" cstate="screen"/>
              <a:srcRect/>
              <a:stretch>
                <a:fillRect/>
              </a:stretch>
            </p:blipFill>
            <p:spPr bwMode="auto">
              <a:xfrm>
                <a:off x="3701844" y="1562986"/>
                <a:ext cx="1143000" cy="850605"/>
              </a:xfrm>
              <a:prstGeom prst="rect">
                <a:avLst/>
              </a:prstGeom>
              <a:noFill/>
            </p:spPr>
          </p:pic>
        </p:grpSp>
        <p:grpSp>
          <p:nvGrpSpPr>
            <p:cNvPr id="24" name="Group 23"/>
            <p:cNvGrpSpPr/>
            <p:nvPr/>
          </p:nvGrpSpPr>
          <p:grpSpPr>
            <a:xfrm>
              <a:off x="1676400" y="2617836"/>
              <a:ext cx="1600200" cy="1219200"/>
              <a:chOff x="1371600" y="2590800"/>
              <a:chExt cx="1600200" cy="1219200"/>
            </a:xfrm>
          </p:grpSpPr>
          <p:sp>
            <p:nvSpPr>
              <p:cNvPr id="18" name="Rounded Rectangle 17"/>
              <p:cNvSpPr/>
              <p:nvPr/>
            </p:nvSpPr>
            <p:spPr>
              <a:xfrm>
                <a:off x="1371600" y="2590800"/>
                <a:ext cx="1600200" cy="1219200"/>
              </a:xfrm>
              <a:prstGeom prst="roundRect">
                <a:avLst/>
              </a:prstGeom>
              <a:solidFill>
                <a:schemeClr val="bg1"/>
              </a:solidFill>
              <a:ln w="285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algn="ctr">
                  <a:lnSpc>
                    <a:spcPct val="90000"/>
                  </a:lnSpc>
                  <a:spcBef>
                    <a:spcPts val="900"/>
                  </a:spcBef>
                  <a:buClr>
                    <a:schemeClr val="bg2"/>
                  </a:buClr>
                </a:pPr>
                <a:r>
                  <a:rPr lang="en-US" sz="1600" b="1" dirty="0" smtClean="0">
                    <a:solidFill>
                      <a:schemeClr val="tx2"/>
                    </a:solidFill>
                    <a:latin typeface="Arial" pitchFamily="34" charset="0"/>
                    <a:cs typeface="Arial" pitchFamily="34" charset="0"/>
                  </a:rPr>
                  <a:t>VOCE</a:t>
                </a:r>
              </a:p>
            </p:txBody>
          </p:sp>
          <p:pic>
            <p:nvPicPr>
              <p:cNvPr id="36870" name="Picture 6" descr="http://t3.gstatic.com/images?q=tbn:ANd9GcRx5YOBdDDjfHybOGkT_BD0xc8tA_1q-JS5lclPi2tNGiy4UOXAEc5lGto">
                <a:hlinkClick r:id="rId8"/>
              </p:cNvPr>
              <p:cNvPicPr>
                <a:picLocks noChangeAspect="1" noChangeArrowheads="1"/>
              </p:cNvPicPr>
              <p:nvPr/>
            </p:nvPicPr>
            <p:blipFill>
              <a:blip r:embed="rId9" cstate="screen"/>
              <a:srcRect/>
              <a:stretch>
                <a:fillRect/>
              </a:stretch>
            </p:blipFill>
            <p:spPr bwMode="auto">
              <a:xfrm>
                <a:off x="1676400" y="2971799"/>
                <a:ext cx="990600" cy="794545"/>
              </a:xfrm>
              <a:prstGeom prst="roundRect">
                <a:avLst/>
              </a:prstGeom>
              <a:noFill/>
            </p:spPr>
          </p:pic>
        </p:grpSp>
        <p:grpSp>
          <p:nvGrpSpPr>
            <p:cNvPr id="21" name="Group 20"/>
            <p:cNvGrpSpPr/>
            <p:nvPr/>
          </p:nvGrpSpPr>
          <p:grpSpPr>
            <a:xfrm>
              <a:off x="3660672" y="4038600"/>
              <a:ext cx="1600200" cy="1219200"/>
              <a:chOff x="3244644" y="4038600"/>
              <a:chExt cx="1600200" cy="1219200"/>
            </a:xfrm>
          </p:grpSpPr>
          <p:sp>
            <p:nvSpPr>
              <p:cNvPr id="17" name="Rounded Rectangle 16"/>
              <p:cNvSpPr/>
              <p:nvPr/>
            </p:nvSpPr>
            <p:spPr>
              <a:xfrm>
                <a:off x="3244644" y="4038600"/>
                <a:ext cx="1600200" cy="1219200"/>
              </a:xfrm>
              <a:prstGeom prst="roundRect">
                <a:avLst/>
              </a:prstGeom>
              <a:solidFill>
                <a:schemeClr val="bg1"/>
              </a:solidFill>
              <a:ln w="28575" cap="rnd">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algn="ctr">
                  <a:lnSpc>
                    <a:spcPct val="90000"/>
                  </a:lnSpc>
                  <a:spcBef>
                    <a:spcPts val="900"/>
                  </a:spcBef>
                  <a:buClr>
                    <a:schemeClr val="bg2"/>
                  </a:buClr>
                </a:pPr>
                <a:r>
                  <a:rPr lang="en-US" sz="1600" b="1" dirty="0" smtClean="0">
                    <a:solidFill>
                      <a:schemeClr val="accent6">
                        <a:lumMod val="75000"/>
                      </a:schemeClr>
                    </a:solidFill>
                    <a:latin typeface="Arial" pitchFamily="34" charset="0"/>
                    <a:cs typeface="Arial" pitchFamily="34" charset="0"/>
                  </a:rPr>
                  <a:t>Competitive Intelligence</a:t>
                </a:r>
              </a:p>
            </p:txBody>
          </p:sp>
          <p:pic>
            <p:nvPicPr>
              <p:cNvPr id="36872" name="Picture 8" descr="http://t0.gstatic.com/images?q=tbn:ANd9GcT4g1gE1EjcH1TSuu4y4cghuEx8kAg8BbjhNQYne6s_MVVQkV5K3xMLr6PQ">
                <a:hlinkClick r:id="rId10"/>
              </p:cNvPr>
              <p:cNvPicPr>
                <a:picLocks noChangeAspect="1" noChangeArrowheads="1"/>
              </p:cNvPicPr>
              <p:nvPr/>
            </p:nvPicPr>
            <p:blipFill>
              <a:blip r:embed="rId11" cstate="screen"/>
              <a:srcRect/>
              <a:stretch>
                <a:fillRect/>
              </a:stretch>
            </p:blipFill>
            <p:spPr bwMode="auto">
              <a:xfrm>
                <a:off x="3333144" y="4648200"/>
                <a:ext cx="1393371" cy="457200"/>
              </a:xfrm>
              <a:prstGeom prst="rect">
                <a:avLst/>
              </a:prstGeom>
              <a:noFill/>
            </p:spPr>
          </p:pic>
        </p:grpSp>
        <p:sp>
          <p:nvSpPr>
            <p:cNvPr id="31" name="Arc 30"/>
            <p:cNvSpPr/>
            <p:nvPr/>
          </p:nvSpPr>
          <p:spPr>
            <a:xfrm>
              <a:off x="5019372" y="1831260"/>
              <a:ext cx="1371600" cy="1219200"/>
            </a:xfrm>
            <a:prstGeom prst="arc">
              <a:avLst/>
            </a:prstGeom>
            <a:ln w="28575" cap="rnd">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6226831">
              <a:off x="5053788" y="3455931"/>
              <a:ext cx="1371600" cy="1219200"/>
            </a:xfrm>
            <a:prstGeom prst="arc">
              <a:avLst/>
            </a:prstGeom>
            <a:ln w="28575" cap="rnd">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rot="10800000">
              <a:off x="2524835" y="3608331"/>
              <a:ext cx="1371600" cy="1219200"/>
            </a:xfrm>
            <a:prstGeom prst="arc">
              <a:avLst/>
            </a:prstGeom>
            <a:ln w="28575" cap="rnd">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153402">
              <a:off x="2439910" y="1967980"/>
              <a:ext cx="1371600" cy="1219200"/>
            </a:xfrm>
            <a:prstGeom prst="arc">
              <a:avLst/>
            </a:prstGeom>
            <a:ln w="28575" cap="rnd">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6873" name="Picture 9" descr="C:\Documents and Settings\A437407\Local Settings\Temporary Internet Files\Content.IE5\BEZPLPZB\MC900412764[1].wmf"/>
          <p:cNvPicPr>
            <a:picLocks noChangeAspect="1" noChangeArrowheads="1"/>
          </p:cNvPicPr>
          <p:nvPr/>
        </p:nvPicPr>
        <p:blipFill>
          <a:blip r:embed="rId12" cstate="screen"/>
          <a:srcRect/>
          <a:stretch>
            <a:fillRect/>
          </a:stretch>
        </p:blipFill>
        <p:spPr bwMode="auto">
          <a:xfrm rot="10800000">
            <a:off x="28064" y="5181600"/>
            <a:ext cx="977775" cy="969719"/>
          </a:xfrm>
          <a:prstGeom prst="rect">
            <a:avLst/>
          </a:prstGeom>
          <a:noFill/>
        </p:spPr>
      </p:pic>
      <p:sp>
        <p:nvSpPr>
          <p:cNvPr id="26" name="Rounded Rectangle 25"/>
          <p:cNvSpPr/>
          <p:nvPr/>
        </p:nvSpPr>
        <p:spPr>
          <a:xfrm>
            <a:off x="2933700" y="599389"/>
            <a:ext cx="3276600" cy="457200"/>
          </a:xfrm>
          <a:prstGeom prst="roundRect">
            <a:avLst/>
          </a:prstGeom>
          <a:solidFill>
            <a:schemeClr val="bg1"/>
          </a:solidFill>
          <a:ln w="12700" cap="rnd">
            <a:solidFill>
              <a:schemeClr val="tx1"/>
            </a:solidFill>
          </a:ln>
          <a:effectLst>
            <a:glow rad="101600">
              <a:srgbClr val="FFFF0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fontAlgn="base">
              <a:lnSpc>
                <a:spcPct val="90000"/>
              </a:lnSpc>
              <a:spcBef>
                <a:spcPts val="900"/>
              </a:spcBef>
              <a:spcAft>
                <a:spcPct val="0"/>
              </a:spcAft>
              <a:buClr>
                <a:srgbClr val="EEECE1"/>
              </a:buClr>
            </a:pPr>
            <a:r>
              <a:rPr lang="en-US" sz="1400" b="1" dirty="0" smtClean="0">
                <a:solidFill>
                  <a:prstClr val="black"/>
                </a:solidFill>
                <a:latin typeface="Arial" pitchFamily="34" charset="0"/>
                <a:cs typeface="Arial" pitchFamily="34" charset="0"/>
              </a:rPr>
              <a:t>Consumer Insights Unit</a:t>
            </a:r>
            <a:endParaRPr lang="en-US" sz="1400" b="1" dirty="0">
              <a:solidFill>
                <a:prstClr val="black"/>
              </a:solidFill>
              <a:latin typeface="Arial" pitchFamily="34" charset="0"/>
              <a:cs typeface="Arial" pitchFamily="34" charset="0"/>
            </a:endParaRPr>
          </a:p>
        </p:txBody>
      </p:sp>
      <p:sp>
        <p:nvSpPr>
          <p:cNvPr id="27" name="Rectangle 26"/>
          <p:cNvSpPr/>
          <p:nvPr/>
        </p:nvSpPr>
        <p:spPr>
          <a:xfrm>
            <a:off x="533401" y="5677292"/>
            <a:ext cx="8534399" cy="646331"/>
          </a:xfrm>
          <a:prstGeom prst="rect">
            <a:avLst/>
          </a:prstGeom>
          <a:solidFill>
            <a:srgbClr val="0070C0"/>
          </a:solidFill>
          <a:scene3d>
            <a:camera prst="orthographicFront"/>
            <a:lightRig rig="threePt" dir="t"/>
          </a:scene3d>
          <a:sp3d>
            <a:bevelT h="50800" prst="coolSlant"/>
          </a:sp3d>
        </p:spPr>
        <p:txBody>
          <a:bodyPr wrap="square" tIns="73152" bIns="73152">
            <a:spAutoFit/>
          </a:bodyPr>
          <a:lstStyle/>
          <a:p>
            <a:pPr indent="14288" algn="ctr" fontAlgn="base">
              <a:lnSpc>
                <a:spcPct val="90000"/>
              </a:lnSpc>
              <a:spcBef>
                <a:spcPts val="900"/>
              </a:spcBef>
              <a:spcAft>
                <a:spcPct val="0"/>
              </a:spcAft>
              <a:buClr>
                <a:srgbClr val="053875"/>
              </a:buClr>
              <a:defRPr/>
            </a:pPr>
            <a:r>
              <a:rPr lang="en-US"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A key element of insights leading to action are all areas of Consumer Insights integrating to create a holistic point of view for a solution.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bwMode="auto">
          <a:xfrm>
            <a:off x="0" y="0"/>
            <a:ext cx="6781800" cy="554037"/>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VOCE insights</a:t>
            </a:r>
            <a:r>
              <a:rPr kumimoji="0" lang="en-US"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are now integrated into Consumer Insights dialogue that have lead to </a:t>
            </a:r>
            <a:r>
              <a:rPr lang="en-US" b="1" dirty="0" smtClean="0">
                <a:latin typeface="Arial" pitchFamily="34" charset="0"/>
                <a:ea typeface="+mj-ea"/>
                <a:cs typeface="Arial" pitchFamily="34" charset="0"/>
              </a:rPr>
              <a:t>actions (</a:t>
            </a:r>
            <a:r>
              <a:rPr kumimoji="0" lang="en-US"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examples included below).</a:t>
            </a:r>
            <a:endParaRPr kumimoji="0" lang="en-US"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Rounded Rectangle 4"/>
          <p:cNvSpPr/>
          <p:nvPr/>
        </p:nvSpPr>
        <p:spPr>
          <a:xfrm>
            <a:off x="1828800" y="644016"/>
            <a:ext cx="3429000" cy="346584"/>
          </a:xfrm>
          <a:prstGeom prst="roundRect">
            <a:avLst/>
          </a:prstGeom>
          <a:solidFill>
            <a:schemeClr val="accent1">
              <a:lumMod val="40000"/>
              <a:lumOff val="6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r>
              <a:rPr lang="en-US" sz="1600" b="1" dirty="0" smtClean="0">
                <a:solidFill>
                  <a:schemeClr val="tx1"/>
                </a:solidFill>
                <a:latin typeface="Arial" pitchFamily="34" charset="0"/>
                <a:cs typeface="Arial" pitchFamily="34" charset="0"/>
              </a:rPr>
              <a:t>Buy Back Expansion</a:t>
            </a:r>
          </a:p>
        </p:txBody>
      </p:sp>
      <p:sp>
        <p:nvSpPr>
          <p:cNvPr id="6" name="Rounded Rectangle 5"/>
          <p:cNvSpPr/>
          <p:nvPr/>
        </p:nvSpPr>
        <p:spPr>
          <a:xfrm>
            <a:off x="5486400" y="644016"/>
            <a:ext cx="3429000" cy="346584"/>
          </a:xfrm>
          <a:prstGeom prst="roundRect">
            <a:avLst/>
          </a:prstGeom>
          <a:solidFill>
            <a:schemeClr val="accent3">
              <a:lumMod val="60000"/>
              <a:lumOff val="4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r>
              <a:rPr lang="en-US" sz="1600" b="1" dirty="0" smtClean="0">
                <a:solidFill>
                  <a:schemeClr val="tx1"/>
                </a:solidFill>
                <a:latin typeface="Arial" pitchFamily="34" charset="0"/>
                <a:cs typeface="Arial" pitchFamily="34" charset="0"/>
              </a:rPr>
              <a:t>BBYM Free Phone Friday</a:t>
            </a:r>
          </a:p>
        </p:txBody>
      </p:sp>
      <p:grpSp>
        <p:nvGrpSpPr>
          <p:cNvPr id="11" name="Group 10"/>
          <p:cNvGrpSpPr/>
          <p:nvPr/>
        </p:nvGrpSpPr>
        <p:grpSpPr>
          <a:xfrm>
            <a:off x="152400" y="968496"/>
            <a:ext cx="1600200" cy="1219200"/>
            <a:chOff x="3660672" y="1219200"/>
            <a:chExt cx="1600200" cy="1219200"/>
          </a:xfrm>
        </p:grpSpPr>
        <p:sp>
          <p:nvSpPr>
            <p:cNvPr id="9" name="Rounded Rectangle 8"/>
            <p:cNvSpPr/>
            <p:nvPr/>
          </p:nvSpPr>
          <p:spPr>
            <a:xfrm>
              <a:off x="3660672" y="1219200"/>
              <a:ext cx="1600200" cy="1219200"/>
            </a:xfrm>
            <a:prstGeom prst="roundRect">
              <a:avLst/>
            </a:prstGeom>
            <a:solidFill>
              <a:schemeClr val="bg1"/>
            </a:solidFill>
            <a:ln w="28575"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algn="ctr">
                <a:lnSpc>
                  <a:spcPct val="90000"/>
                </a:lnSpc>
                <a:spcBef>
                  <a:spcPts val="900"/>
                </a:spcBef>
                <a:buClr>
                  <a:schemeClr val="bg2"/>
                </a:buClr>
              </a:pPr>
              <a:r>
                <a:rPr lang="en-US" sz="1600" b="1" dirty="0" smtClean="0">
                  <a:solidFill>
                    <a:srgbClr val="00B050"/>
                  </a:solidFill>
                  <a:latin typeface="Arial" pitchFamily="34" charset="0"/>
                  <a:cs typeface="Arial" pitchFamily="34" charset="0"/>
                </a:rPr>
                <a:t>Research</a:t>
              </a:r>
            </a:p>
          </p:txBody>
        </p:sp>
        <p:pic>
          <p:nvPicPr>
            <p:cNvPr id="10" name="Picture 4" descr="http://t1.gstatic.com/images?q=tbn:ANd9GcQ6XpVp8fQrtRo1jZ-L-7k5hcm-sxSHhfY8IOBwNTnaAA5kgqIAUSVf5Nrh">
              <a:hlinkClick r:id="rId4"/>
            </p:cNvPr>
            <p:cNvPicPr>
              <a:picLocks noChangeAspect="1" noChangeArrowheads="1"/>
            </p:cNvPicPr>
            <p:nvPr/>
          </p:nvPicPr>
          <p:blipFill>
            <a:blip r:embed="rId5" cstate="screen"/>
            <a:srcRect/>
            <a:stretch>
              <a:fillRect/>
            </a:stretch>
          </p:blipFill>
          <p:spPr bwMode="auto">
            <a:xfrm>
              <a:off x="3895416" y="1562986"/>
              <a:ext cx="1143000" cy="850605"/>
            </a:xfrm>
            <a:prstGeom prst="rect">
              <a:avLst/>
            </a:prstGeom>
            <a:noFill/>
          </p:spPr>
        </p:pic>
      </p:grpSp>
      <p:grpSp>
        <p:nvGrpSpPr>
          <p:cNvPr id="14" name="Group 13"/>
          <p:cNvGrpSpPr/>
          <p:nvPr/>
        </p:nvGrpSpPr>
        <p:grpSpPr>
          <a:xfrm>
            <a:off x="152400" y="2236860"/>
            <a:ext cx="1600200" cy="1219200"/>
            <a:chOff x="5486400" y="2617836"/>
            <a:chExt cx="1600200" cy="1219200"/>
          </a:xfrm>
        </p:grpSpPr>
        <p:sp>
          <p:nvSpPr>
            <p:cNvPr id="12" name="Rounded Rectangle 11"/>
            <p:cNvSpPr/>
            <p:nvPr/>
          </p:nvSpPr>
          <p:spPr>
            <a:xfrm>
              <a:off x="5486400" y="2617836"/>
              <a:ext cx="1600200" cy="1219200"/>
            </a:xfrm>
            <a:prstGeom prst="roundRect">
              <a:avLst/>
            </a:prstGeom>
            <a:solidFill>
              <a:schemeClr val="bg1"/>
            </a:solid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algn="ctr">
                <a:lnSpc>
                  <a:spcPct val="90000"/>
                </a:lnSpc>
                <a:spcBef>
                  <a:spcPts val="900"/>
                </a:spcBef>
                <a:buClr>
                  <a:schemeClr val="bg2"/>
                </a:buClr>
              </a:pPr>
              <a:r>
                <a:rPr lang="en-US" sz="1600" b="1" dirty="0" smtClean="0">
                  <a:solidFill>
                    <a:srgbClr val="FF0000"/>
                  </a:solidFill>
                  <a:latin typeface="Arial" pitchFamily="34" charset="0"/>
                  <a:cs typeface="Arial" pitchFamily="34" charset="0"/>
                </a:rPr>
                <a:t>Analytics</a:t>
              </a:r>
            </a:p>
          </p:txBody>
        </p:sp>
        <p:pic>
          <p:nvPicPr>
            <p:cNvPr id="13" name="Picture 2" descr="http://t3.gstatic.com/images?q=tbn:ANd9GcTgRK8U14yjSAKMJAjX0qYCpx-ElThbi_byv4ys5yWpsw2-CHGkDPaufhY">
              <a:hlinkClick r:id="rId6"/>
            </p:cNvPr>
            <p:cNvPicPr>
              <a:picLocks noChangeAspect="1" noChangeArrowheads="1"/>
            </p:cNvPicPr>
            <p:nvPr/>
          </p:nvPicPr>
          <p:blipFill>
            <a:blip r:embed="rId7" cstate="screen"/>
            <a:srcRect/>
            <a:stretch>
              <a:fillRect/>
            </a:stretch>
          </p:blipFill>
          <p:spPr bwMode="auto">
            <a:xfrm>
              <a:off x="5830536" y="2998836"/>
              <a:ext cx="914400" cy="815994"/>
            </a:xfrm>
            <a:prstGeom prst="rect">
              <a:avLst/>
            </a:prstGeom>
            <a:noFill/>
          </p:spPr>
        </p:pic>
      </p:grpSp>
      <p:grpSp>
        <p:nvGrpSpPr>
          <p:cNvPr id="17" name="Group 16"/>
          <p:cNvGrpSpPr/>
          <p:nvPr/>
        </p:nvGrpSpPr>
        <p:grpSpPr>
          <a:xfrm>
            <a:off x="152400" y="3507672"/>
            <a:ext cx="1600200" cy="1219200"/>
            <a:chOff x="152400" y="4009104"/>
            <a:chExt cx="1600200" cy="1219200"/>
          </a:xfrm>
        </p:grpSpPr>
        <p:sp>
          <p:nvSpPr>
            <p:cNvPr id="15" name="Rounded Rectangle 14"/>
            <p:cNvSpPr/>
            <p:nvPr/>
          </p:nvSpPr>
          <p:spPr>
            <a:xfrm>
              <a:off x="152400" y="4009104"/>
              <a:ext cx="1600200" cy="1219200"/>
            </a:xfrm>
            <a:prstGeom prst="roundRect">
              <a:avLst/>
            </a:prstGeom>
            <a:solidFill>
              <a:schemeClr val="bg1"/>
            </a:solidFill>
            <a:ln w="28575" cap="rnd">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algn="ctr">
                <a:lnSpc>
                  <a:spcPct val="90000"/>
                </a:lnSpc>
                <a:spcBef>
                  <a:spcPts val="900"/>
                </a:spcBef>
                <a:buClr>
                  <a:schemeClr val="bg2"/>
                </a:buClr>
              </a:pPr>
              <a:r>
                <a:rPr lang="en-US" sz="1600" b="1" dirty="0" smtClean="0">
                  <a:solidFill>
                    <a:schemeClr val="accent6">
                      <a:lumMod val="75000"/>
                    </a:schemeClr>
                  </a:solidFill>
                  <a:latin typeface="Arial" pitchFamily="34" charset="0"/>
                  <a:cs typeface="Arial" pitchFamily="34" charset="0"/>
                </a:rPr>
                <a:t>Competitive Intelligence</a:t>
              </a:r>
            </a:p>
          </p:txBody>
        </p:sp>
        <p:pic>
          <p:nvPicPr>
            <p:cNvPr id="16" name="Picture 8" descr="http://t0.gstatic.com/images?q=tbn:ANd9GcT4g1gE1EjcH1TSuu4y4cghuEx8kAg8BbjhNQYne6s_MVVQkV5K3xMLr6PQ">
              <a:hlinkClick r:id="rId8"/>
            </p:cNvPr>
            <p:cNvPicPr>
              <a:picLocks noChangeAspect="1" noChangeArrowheads="1"/>
            </p:cNvPicPr>
            <p:nvPr/>
          </p:nvPicPr>
          <p:blipFill>
            <a:blip r:embed="rId9" cstate="screen"/>
            <a:srcRect/>
            <a:stretch>
              <a:fillRect/>
            </a:stretch>
          </p:blipFill>
          <p:spPr bwMode="auto">
            <a:xfrm>
              <a:off x="240900" y="4662948"/>
              <a:ext cx="1393371" cy="457200"/>
            </a:xfrm>
            <a:prstGeom prst="rect">
              <a:avLst/>
            </a:prstGeom>
            <a:noFill/>
          </p:spPr>
        </p:pic>
      </p:grpSp>
      <p:grpSp>
        <p:nvGrpSpPr>
          <p:cNvPr id="20" name="Group 19"/>
          <p:cNvGrpSpPr/>
          <p:nvPr/>
        </p:nvGrpSpPr>
        <p:grpSpPr>
          <a:xfrm>
            <a:off x="152400" y="4788324"/>
            <a:ext cx="1600200" cy="1219200"/>
            <a:chOff x="1676400" y="2617836"/>
            <a:chExt cx="1600200" cy="1219200"/>
          </a:xfrm>
        </p:grpSpPr>
        <p:sp>
          <p:nvSpPr>
            <p:cNvPr id="18" name="Rounded Rectangle 17"/>
            <p:cNvSpPr/>
            <p:nvPr/>
          </p:nvSpPr>
          <p:spPr>
            <a:xfrm>
              <a:off x="1676400" y="2617836"/>
              <a:ext cx="1600200" cy="1219200"/>
            </a:xfrm>
            <a:prstGeom prst="roundRect">
              <a:avLst/>
            </a:prstGeom>
            <a:solidFill>
              <a:schemeClr val="bg1"/>
            </a:solidFill>
            <a:ln w="285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algn="ctr">
                <a:lnSpc>
                  <a:spcPct val="90000"/>
                </a:lnSpc>
                <a:spcBef>
                  <a:spcPts val="900"/>
                </a:spcBef>
                <a:buClr>
                  <a:schemeClr val="bg2"/>
                </a:buClr>
              </a:pPr>
              <a:r>
                <a:rPr lang="en-US" sz="1600" b="1" dirty="0" smtClean="0">
                  <a:solidFill>
                    <a:schemeClr val="tx2"/>
                  </a:solidFill>
                  <a:latin typeface="Arial" pitchFamily="34" charset="0"/>
                  <a:cs typeface="Arial" pitchFamily="34" charset="0"/>
                </a:rPr>
                <a:t>VOCE</a:t>
              </a:r>
            </a:p>
          </p:txBody>
        </p:sp>
        <p:pic>
          <p:nvPicPr>
            <p:cNvPr id="19" name="Picture 6" descr="http://t3.gstatic.com/images?q=tbn:ANd9GcRx5YOBdDDjfHybOGkT_BD0xc8tA_1q-JS5lclPi2tNGiy4UOXAEc5lGto">
              <a:hlinkClick r:id="rId10"/>
            </p:cNvPr>
            <p:cNvPicPr>
              <a:picLocks noChangeAspect="1" noChangeArrowheads="1"/>
            </p:cNvPicPr>
            <p:nvPr/>
          </p:nvPicPr>
          <p:blipFill>
            <a:blip r:embed="rId11" cstate="screen"/>
            <a:srcRect/>
            <a:stretch>
              <a:fillRect/>
            </a:stretch>
          </p:blipFill>
          <p:spPr bwMode="auto">
            <a:xfrm>
              <a:off x="1981200" y="2998835"/>
              <a:ext cx="990600" cy="794545"/>
            </a:xfrm>
            <a:prstGeom prst="roundRect">
              <a:avLst/>
            </a:prstGeom>
            <a:noFill/>
          </p:spPr>
        </p:pic>
      </p:grpSp>
      <p:cxnSp>
        <p:nvCxnSpPr>
          <p:cNvPr id="22" name="Straight Connector 21"/>
          <p:cNvCxnSpPr/>
          <p:nvPr/>
        </p:nvCxnSpPr>
        <p:spPr>
          <a:xfrm rot="5400000">
            <a:off x="2362200" y="3662532"/>
            <a:ext cx="594360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98080" y="2207352"/>
            <a:ext cx="722376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98080" y="3426552"/>
            <a:ext cx="722376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98080" y="4721952"/>
            <a:ext cx="722376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828800" y="1235196"/>
            <a:ext cx="3429000" cy="685800"/>
          </a:xfrm>
          <a:prstGeom prst="roundRect">
            <a:avLst/>
          </a:prstGeom>
          <a:solidFill>
            <a:schemeClr val="accent1">
              <a:lumMod val="40000"/>
              <a:lumOff val="6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nSpc>
                <a:spcPct val="90000"/>
              </a:lnSpc>
              <a:spcBef>
                <a:spcPts val="900"/>
              </a:spcBef>
              <a:buClr>
                <a:schemeClr val="bg2"/>
              </a:buClr>
            </a:pPr>
            <a:r>
              <a:rPr lang="en-US" sz="1400" dirty="0" smtClean="0">
                <a:solidFill>
                  <a:schemeClr val="tx1"/>
                </a:solidFill>
                <a:latin typeface="Arial" pitchFamily="34" charset="0"/>
                <a:cs typeface="Arial" pitchFamily="34" charset="0"/>
              </a:rPr>
              <a:t>Survey  was conducted showing high interest with other categories among consumers.</a:t>
            </a:r>
          </a:p>
        </p:txBody>
      </p:sp>
      <p:sp>
        <p:nvSpPr>
          <p:cNvPr id="28" name="Rounded Rectangle 27"/>
          <p:cNvSpPr/>
          <p:nvPr/>
        </p:nvSpPr>
        <p:spPr>
          <a:xfrm>
            <a:off x="1828800" y="2503560"/>
            <a:ext cx="3429000" cy="685800"/>
          </a:xfrm>
          <a:prstGeom prst="roundRect">
            <a:avLst/>
          </a:prstGeom>
          <a:solidFill>
            <a:schemeClr val="accent1">
              <a:lumMod val="40000"/>
              <a:lumOff val="6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nSpc>
                <a:spcPct val="90000"/>
              </a:lnSpc>
              <a:spcBef>
                <a:spcPts val="900"/>
              </a:spcBef>
              <a:buClr>
                <a:schemeClr val="bg2"/>
              </a:buClr>
            </a:pPr>
            <a:r>
              <a:rPr lang="en-US" sz="1400" dirty="0" smtClean="0">
                <a:solidFill>
                  <a:schemeClr val="tx1"/>
                </a:solidFill>
                <a:latin typeface="Arial" pitchFamily="34" charset="0"/>
                <a:cs typeface="Arial" pitchFamily="34" charset="0"/>
              </a:rPr>
              <a:t>Analytics were pulled showing  transactional data of current program.</a:t>
            </a:r>
          </a:p>
        </p:txBody>
      </p:sp>
      <p:sp>
        <p:nvSpPr>
          <p:cNvPr id="29" name="Rounded Rectangle 28"/>
          <p:cNvSpPr/>
          <p:nvPr/>
        </p:nvSpPr>
        <p:spPr>
          <a:xfrm>
            <a:off x="1828800" y="3728892"/>
            <a:ext cx="3429000" cy="685800"/>
          </a:xfrm>
          <a:prstGeom prst="roundRect">
            <a:avLst/>
          </a:prstGeom>
          <a:solidFill>
            <a:schemeClr val="accent1">
              <a:lumMod val="40000"/>
              <a:lumOff val="6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nSpc>
                <a:spcPct val="90000"/>
              </a:lnSpc>
              <a:spcBef>
                <a:spcPts val="900"/>
              </a:spcBef>
              <a:buClr>
                <a:schemeClr val="bg2"/>
              </a:buClr>
            </a:pPr>
            <a:r>
              <a:rPr lang="en-US" sz="1400" dirty="0" smtClean="0">
                <a:solidFill>
                  <a:schemeClr val="tx1"/>
                </a:solidFill>
                <a:latin typeface="Arial" pitchFamily="34" charset="0"/>
                <a:cs typeface="Arial" pitchFamily="34" charset="0"/>
              </a:rPr>
              <a:t>CI analyzed similar offerings in the market and approach.</a:t>
            </a:r>
          </a:p>
        </p:txBody>
      </p:sp>
      <p:sp>
        <p:nvSpPr>
          <p:cNvPr id="31" name="Rounded Rectangle 30"/>
          <p:cNvSpPr/>
          <p:nvPr/>
        </p:nvSpPr>
        <p:spPr>
          <a:xfrm>
            <a:off x="1828800" y="4953000"/>
            <a:ext cx="3429000" cy="685800"/>
          </a:xfrm>
          <a:prstGeom prst="roundRect">
            <a:avLst/>
          </a:prstGeom>
          <a:solidFill>
            <a:schemeClr val="accent1">
              <a:lumMod val="40000"/>
              <a:lumOff val="6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nSpc>
                <a:spcPct val="90000"/>
              </a:lnSpc>
              <a:spcBef>
                <a:spcPts val="900"/>
              </a:spcBef>
              <a:buClr>
                <a:schemeClr val="bg2"/>
              </a:buClr>
            </a:pPr>
            <a:r>
              <a:rPr lang="en-US" sz="1400" dirty="0" smtClean="0">
                <a:solidFill>
                  <a:schemeClr val="tx1"/>
                </a:solidFill>
                <a:latin typeface="Arial" pitchFamily="34" charset="0"/>
                <a:cs typeface="Arial" pitchFamily="34" charset="0"/>
              </a:rPr>
              <a:t>Hundreds of unsolicited insights that customers were asking for Buy Back in MP3, GPS, Gaming and Blu-ray players.</a:t>
            </a:r>
          </a:p>
        </p:txBody>
      </p:sp>
      <p:sp>
        <p:nvSpPr>
          <p:cNvPr id="32" name="Rounded Rectangle 31"/>
          <p:cNvSpPr/>
          <p:nvPr/>
        </p:nvSpPr>
        <p:spPr>
          <a:xfrm>
            <a:off x="1828800" y="6137784"/>
            <a:ext cx="3429000" cy="457200"/>
          </a:xfrm>
          <a:prstGeom prst="roundRect">
            <a:avLst/>
          </a:prstGeom>
          <a:solidFill>
            <a:schemeClr val="bg1">
              <a:lumMod val="85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nSpc>
                <a:spcPct val="90000"/>
              </a:lnSpc>
              <a:spcBef>
                <a:spcPts val="900"/>
              </a:spcBef>
              <a:buClr>
                <a:schemeClr val="bg2"/>
              </a:buClr>
            </a:pPr>
            <a:r>
              <a:rPr lang="en-US" sz="1400" dirty="0" smtClean="0">
                <a:solidFill>
                  <a:schemeClr val="tx1"/>
                </a:solidFill>
                <a:latin typeface="Arial" pitchFamily="34" charset="0"/>
                <a:cs typeface="Arial" pitchFamily="34" charset="0"/>
              </a:rPr>
              <a:t>Program expanded to more of the identified categories as of 5/15/11 </a:t>
            </a:r>
            <a:endParaRPr lang="en-US" sz="1400" b="1" dirty="0" smtClean="0">
              <a:solidFill>
                <a:schemeClr val="tx1"/>
              </a:solidFill>
              <a:latin typeface="Arial" pitchFamily="34" charset="0"/>
              <a:cs typeface="Arial" pitchFamily="34" charset="0"/>
            </a:endParaRPr>
          </a:p>
        </p:txBody>
      </p:sp>
      <p:sp>
        <p:nvSpPr>
          <p:cNvPr id="33" name="Rounded Rectangle 32"/>
          <p:cNvSpPr/>
          <p:nvPr/>
        </p:nvSpPr>
        <p:spPr>
          <a:xfrm>
            <a:off x="5486400" y="1219200"/>
            <a:ext cx="3429000" cy="685800"/>
          </a:xfrm>
          <a:prstGeom prst="roundRect">
            <a:avLst/>
          </a:prstGeom>
          <a:solidFill>
            <a:schemeClr val="accent3">
              <a:lumMod val="60000"/>
              <a:lumOff val="4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nSpc>
                <a:spcPct val="90000"/>
              </a:lnSpc>
              <a:spcBef>
                <a:spcPts val="900"/>
              </a:spcBef>
              <a:buClr>
                <a:schemeClr val="bg2"/>
              </a:buClr>
            </a:pPr>
            <a:r>
              <a:rPr lang="en-US" sz="1400" dirty="0" smtClean="0">
                <a:solidFill>
                  <a:schemeClr val="tx1"/>
                </a:solidFill>
                <a:latin typeface="Arial" pitchFamily="34" charset="0"/>
                <a:cs typeface="Arial" pitchFamily="34" charset="0"/>
              </a:rPr>
              <a:t>CSI indicated that there was high-level of interest and satisfaction with promotion.</a:t>
            </a:r>
          </a:p>
        </p:txBody>
      </p:sp>
      <p:sp>
        <p:nvSpPr>
          <p:cNvPr id="34" name="Rounded Rectangle 33"/>
          <p:cNvSpPr/>
          <p:nvPr/>
        </p:nvSpPr>
        <p:spPr>
          <a:xfrm>
            <a:off x="5486400" y="2487564"/>
            <a:ext cx="3429000" cy="685800"/>
          </a:xfrm>
          <a:prstGeom prst="roundRect">
            <a:avLst/>
          </a:prstGeom>
          <a:solidFill>
            <a:schemeClr val="accent3">
              <a:lumMod val="60000"/>
              <a:lumOff val="4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nSpc>
                <a:spcPct val="90000"/>
              </a:lnSpc>
              <a:spcBef>
                <a:spcPts val="900"/>
              </a:spcBef>
              <a:buClr>
                <a:schemeClr val="bg2"/>
              </a:buClr>
            </a:pPr>
            <a:r>
              <a:rPr lang="en-US" sz="1400" dirty="0" smtClean="0">
                <a:solidFill>
                  <a:schemeClr val="tx1"/>
                </a:solidFill>
                <a:latin typeface="Arial" pitchFamily="34" charset="0"/>
                <a:cs typeface="Arial" pitchFamily="34" charset="0"/>
              </a:rPr>
              <a:t>Transactional data indicated increased traffic results based on promotion.</a:t>
            </a:r>
          </a:p>
        </p:txBody>
      </p:sp>
      <p:sp>
        <p:nvSpPr>
          <p:cNvPr id="35" name="Rounded Rectangle 34"/>
          <p:cNvSpPr/>
          <p:nvPr/>
        </p:nvSpPr>
        <p:spPr>
          <a:xfrm>
            <a:off x="5486400" y="3712896"/>
            <a:ext cx="3429000" cy="685800"/>
          </a:xfrm>
          <a:prstGeom prst="roundRect">
            <a:avLst/>
          </a:prstGeom>
          <a:solidFill>
            <a:schemeClr val="accent3">
              <a:lumMod val="60000"/>
              <a:lumOff val="4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nSpc>
                <a:spcPct val="90000"/>
              </a:lnSpc>
              <a:spcBef>
                <a:spcPts val="900"/>
              </a:spcBef>
              <a:buClr>
                <a:schemeClr val="bg2"/>
              </a:buClr>
            </a:pPr>
            <a:r>
              <a:rPr lang="en-US" sz="1400" dirty="0" smtClean="0">
                <a:solidFill>
                  <a:schemeClr val="tx1"/>
                </a:solidFill>
                <a:latin typeface="Arial" pitchFamily="34" charset="0"/>
                <a:cs typeface="Arial" pitchFamily="34" charset="0"/>
              </a:rPr>
              <a:t>CI validated that no other competitor offered anything  similar or more compelling than Best Buy.</a:t>
            </a:r>
          </a:p>
        </p:txBody>
      </p:sp>
      <p:sp>
        <p:nvSpPr>
          <p:cNvPr id="36" name="Rounded Rectangle 35"/>
          <p:cNvSpPr/>
          <p:nvPr/>
        </p:nvSpPr>
        <p:spPr>
          <a:xfrm>
            <a:off x="5486400" y="4937004"/>
            <a:ext cx="3429000" cy="685800"/>
          </a:xfrm>
          <a:prstGeom prst="roundRect">
            <a:avLst/>
          </a:prstGeom>
          <a:solidFill>
            <a:schemeClr val="accent3">
              <a:lumMod val="60000"/>
              <a:lumOff val="40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nSpc>
                <a:spcPct val="90000"/>
              </a:lnSpc>
              <a:spcBef>
                <a:spcPts val="900"/>
              </a:spcBef>
              <a:buClr>
                <a:schemeClr val="bg2"/>
              </a:buClr>
            </a:pPr>
            <a:r>
              <a:rPr lang="en-US" sz="1400" dirty="0" smtClean="0">
                <a:solidFill>
                  <a:schemeClr val="tx1"/>
                </a:solidFill>
                <a:latin typeface="Arial" pitchFamily="34" charset="0"/>
                <a:cs typeface="Arial" pitchFamily="34" charset="0"/>
              </a:rPr>
              <a:t>Hot Topic and Unsolicited Feedback indicated strong interest of program both as traffic driver and among customers.</a:t>
            </a:r>
          </a:p>
        </p:txBody>
      </p:sp>
      <p:sp>
        <p:nvSpPr>
          <p:cNvPr id="37" name="Right Arrow 36"/>
          <p:cNvSpPr/>
          <p:nvPr/>
        </p:nvSpPr>
        <p:spPr>
          <a:xfrm>
            <a:off x="349044" y="6054216"/>
            <a:ext cx="1295400" cy="685800"/>
          </a:xfrm>
          <a:prstGeom prst="rightArrow">
            <a:avLst/>
          </a:prstGeom>
          <a:solidFill>
            <a:schemeClr val="bg1">
              <a:lumMod val="85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r>
              <a:rPr lang="en-US" sz="1400" b="1" dirty="0" smtClean="0">
                <a:solidFill>
                  <a:schemeClr val="tx1"/>
                </a:solidFill>
                <a:latin typeface="Arial" pitchFamily="34" charset="0"/>
                <a:cs typeface="Arial" pitchFamily="34" charset="0"/>
              </a:rPr>
              <a:t>RESULT</a:t>
            </a:r>
          </a:p>
        </p:txBody>
      </p:sp>
      <p:sp>
        <p:nvSpPr>
          <p:cNvPr id="38" name="Rounded Rectangle 37"/>
          <p:cNvSpPr/>
          <p:nvPr/>
        </p:nvSpPr>
        <p:spPr>
          <a:xfrm>
            <a:off x="5562600" y="6125496"/>
            <a:ext cx="3429000" cy="457200"/>
          </a:xfrm>
          <a:prstGeom prst="roundRect">
            <a:avLst/>
          </a:prstGeom>
          <a:solidFill>
            <a:schemeClr val="bg1">
              <a:lumMod val="85000"/>
            </a:schemeClr>
          </a:solidFill>
          <a:ln w="12700" cap="rnd">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nSpc>
                <a:spcPct val="90000"/>
              </a:lnSpc>
              <a:spcBef>
                <a:spcPts val="900"/>
              </a:spcBef>
              <a:buClr>
                <a:schemeClr val="bg2"/>
              </a:buClr>
            </a:pPr>
            <a:r>
              <a:rPr lang="en-US" sz="1400" dirty="0" smtClean="0">
                <a:solidFill>
                  <a:schemeClr val="tx1"/>
                </a:solidFill>
                <a:latin typeface="Arial" pitchFamily="34" charset="0"/>
                <a:cs typeface="Arial" pitchFamily="34" charset="0"/>
              </a:rPr>
              <a:t>Expanded Free Phone Friday to a daily offering over the Holiday period.</a:t>
            </a:r>
            <a:endParaRPr lang="en-US" sz="14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custDataLst>
              <p:tags r:id="rId2"/>
            </p:custDataLst>
          </p:nvPr>
        </p:nvGraphicFramePr>
        <p:xfrm>
          <a:off x="332616" y="1447500"/>
          <a:ext cx="4023360" cy="4860540"/>
        </p:xfrm>
        <a:graphic>
          <a:graphicData uri="http://schemas.openxmlformats.org/drawingml/2006/table">
            <a:tbl>
              <a:tblPr firstRow="1" bandRow="1">
                <a:tableStyleId>{5C22544A-7EE6-4342-B048-85BDC9FD1C3A}</a:tableStyleId>
              </a:tblPr>
              <a:tblGrid>
                <a:gridCol w="4023360"/>
              </a:tblGrid>
              <a:tr h="360040">
                <a:tc>
                  <a:txBody>
                    <a:bodyPr/>
                    <a:lstStyle/>
                    <a:p>
                      <a:pPr algn="ctr"/>
                      <a:r>
                        <a:rPr lang="en-US" sz="1400" dirty="0" smtClean="0">
                          <a:latin typeface="Arial" pitchFamily="34" charset="0"/>
                          <a:cs typeface="Arial" pitchFamily="34" charset="0"/>
                        </a:rPr>
                        <a:t>Helping Enable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PC-TV Connectivity</a:t>
                      </a:r>
                      <a:endParaRPr lang="en-US" sz="1400" dirty="0">
                        <a:latin typeface="Arial" pitchFamily="34" charset="0"/>
                        <a:cs typeface="Arial"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500500">
                <a:tc>
                  <a:txBody>
                    <a:bodyPr/>
                    <a:lstStyle/>
                    <a:p>
                      <a:pPr algn="ctr"/>
                      <a:endParaRPr lang="en-US" sz="1050" b="1" dirty="0" smtClean="0">
                        <a:latin typeface="Arial" pitchFamily="34" charset="0"/>
                        <a:cs typeface="Arial" pitchFamily="34" charset="0"/>
                      </a:endParaRPr>
                    </a:p>
                    <a:p>
                      <a:pPr algn="ctr"/>
                      <a:endParaRPr lang="en-US" sz="1050" b="1" dirty="0" smtClean="0">
                        <a:latin typeface="Arial" pitchFamily="34" charset="0"/>
                        <a:cs typeface="Arial" pitchFamily="34" charset="0"/>
                      </a:endParaRPr>
                    </a:p>
                    <a:p>
                      <a:pPr algn="ctr"/>
                      <a:endParaRPr lang="en-US" sz="1050" b="1" dirty="0" smtClean="0">
                        <a:latin typeface="Arial" pitchFamily="34" charset="0"/>
                        <a:cs typeface="Arial" pitchFamily="34" charset="0"/>
                      </a:endParaRPr>
                    </a:p>
                    <a:p>
                      <a:pPr algn="ctr"/>
                      <a:endParaRPr lang="en-US" sz="1050" b="1"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dirty="0">
                        <a:latin typeface="Arial" pitchFamily="34" charset="0"/>
                        <a:cs typeface="Arial"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custDataLst>
              <p:tags r:id="rId3"/>
            </p:custDataLst>
          </p:nvPr>
        </p:nvGraphicFramePr>
        <p:xfrm>
          <a:off x="4499992" y="1447500"/>
          <a:ext cx="4023360" cy="4860540"/>
        </p:xfrm>
        <a:graphic>
          <a:graphicData uri="http://schemas.openxmlformats.org/drawingml/2006/table">
            <a:tbl>
              <a:tblPr firstRow="1" bandRow="1">
                <a:tableStyleId>{5C22544A-7EE6-4342-B048-85BDC9FD1C3A}</a:tableStyleId>
              </a:tblPr>
              <a:tblGrid>
                <a:gridCol w="4023360"/>
              </a:tblGrid>
              <a:tr h="360040">
                <a:tc>
                  <a:txBody>
                    <a:bodyPr/>
                    <a:lstStyle/>
                    <a:p>
                      <a:pPr algn="ctr"/>
                      <a:r>
                        <a:rPr lang="en-US" sz="1400" dirty="0" smtClean="0">
                          <a:latin typeface="Arial" pitchFamily="34" charset="0"/>
                          <a:cs typeface="Arial" pitchFamily="34" charset="0"/>
                        </a:rPr>
                        <a:t>Clarifying the Geek Squad Counter</a:t>
                      </a:r>
                      <a:endParaRPr lang="en-US" sz="1400" dirty="0">
                        <a:latin typeface="Arial" pitchFamily="34" charset="0"/>
                        <a:cs typeface="Arial"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500500">
                <a:tc>
                  <a:txBody>
                    <a:bodyPr/>
                    <a:lstStyle/>
                    <a:p>
                      <a:pPr algn="ctr"/>
                      <a:endParaRPr lang="en-US" sz="1050" b="1" dirty="0" smtClean="0">
                        <a:latin typeface="Arial" pitchFamily="34" charset="0"/>
                        <a:cs typeface="Arial" pitchFamily="34" charset="0"/>
                      </a:endParaRPr>
                    </a:p>
                    <a:p>
                      <a:pPr algn="ctr"/>
                      <a:endParaRPr lang="en-US" sz="1050" b="1" dirty="0" smtClean="0">
                        <a:latin typeface="Arial" pitchFamily="34" charset="0"/>
                        <a:cs typeface="Arial" pitchFamily="34" charset="0"/>
                      </a:endParaRPr>
                    </a:p>
                    <a:p>
                      <a:pPr algn="ctr"/>
                      <a:endParaRPr lang="en-US" sz="1050" b="1" dirty="0" smtClean="0">
                        <a:latin typeface="Arial" pitchFamily="34" charset="0"/>
                        <a:cs typeface="Arial" pitchFamily="34" charset="0"/>
                      </a:endParaRPr>
                    </a:p>
                    <a:p>
                      <a:pPr algn="ctr"/>
                      <a:endParaRPr lang="en-US" sz="1050" b="1"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dirty="0">
                        <a:latin typeface="Arial" pitchFamily="34" charset="0"/>
                        <a:cs typeface="Arial"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bl>
          </a:graphicData>
        </a:graphic>
      </p:graphicFrame>
      <p:graphicFrame>
        <p:nvGraphicFramePr>
          <p:cNvPr id="3" name="Table 2"/>
          <p:cNvGraphicFramePr>
            <a:graphicFrameLocks noGrp="1"/>
          </p:cNvGraphicFramePr>
          <p:nvPr>
            <p:custDataLst>
              <p:tags r:id="rId4"/>
            </p:custDataLst>
          </p:nvPr>
        </p:nvGraphicFramePr>
        <p:xfrm>
          <a:off x="4675540" y="4300524"/>
          <a:ext cx="3708412" cy="1890794"/>
        </p:xfrm>
        <a:graphic>
          <a:graphicData uri="http://schemas.openxmlformats.org/drawingml/2006/table">
            <a:tbl>
              <a:tblPr firstRow="1" bandRow="1">
                <a:tableStyleId>{5C22544A-7EE6-4342-B048-85BDC9FD1C3A}</a:tableStyleId>
              </a:tblPr>
              <a:tblGrid>
                <a:gridCol w="3708412"/>
              </a:tblGrid>
              <a:tr h="178202">
                <a:tc>
                  <a:txBody>
                    <a:bodyPr/>
                    <a:lstStyle/>
                    <a:p>
                      <a:pPr algn="ctr"/>
                      <a:r>
                        <a:rPr lang="en-US" sz="1400" dirty="0" smtClean="0">
                          <a:solidFill>
                            <a:schemeClr val="bg1"/>
                          </a:solidFill>
                          <a:latin typeface="Arial" pitchFamily="34" charset="0"/>
                          <a:cs typeface="Arial" pitchFamily="34" charset="0"/>
                        </a:rPr>
                        <a:t>Impact</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1585994">
                <a:tc>
                  <a:txBody>
                    <a:bodyPr/>
                    <a:lstStyle/>
                    <a:p>
                      <a:pPr algn="ctr"/>
                      <a:endParaRPr lang="en-US" sz="1050" b="1" dirty="0" smtClean="0">
                        <a:solidFill>
                          <a:schemeClr val="tx1"/>
                        </a:solidFill>
                        <a:latin typeface="Arial" pitchFamily="34" charset="0"/>
                        <a:cs typeface="Arial" pitchFamily="34" charset="0"/>
                      </a:endParaRPr>
                    </a:p>
                    <a:p>
                      <a:pPr algn="ctr"/>
                      <a:endParaRPr lang="en-US" sz="1050" b="1" dirty="0" smtClean="0">
                        <a:solidFill>
                          <a:schemeClr val="tx1"/>
                        </a:solidFill>
                        <a:latin typeface="Arial" pitchFamily="34" charset="0"/>
                        <a:cs typeface="Arial" pitchFamily="34" charset="0"/>
                      </a:endParaRPr>
                    </a:p>
                    <a:p>
                      <a:pPr algn="ctr"/>
                      <a:endParaRPr lang="en-US" sz="1050" b="1" dirty="0" smtClean="0">
                        <a:solidFill>
                          <a:schemeClr val="tx1"/>
                        </a:solidFill>
                        <a:latin typeface="Arial" pitchFamily="34" charset="0"/>
                        <a:cs typeface="Arial" pitchFamily="34" charset="0"/>
                      </a:endParaRPr>
                    </a:p>
                    <a:p>
                      <a:pPr algn="ctr"/>
                      <a:endParaRPr lang="en-US" sz="1000" b="1" baseline="0" dirty="0" smtClean="0">
                        <a:solidFill>
                          <a:schemeClr val="tx1"/>
                        </a:solidFill>
                        <a:latin typeface="Arial" pitchFamily="34" charset="0"/>
                        <a:cs typeface="Arial" pitchFamily="34" charset="0"/>
                      </a:endParaRPr>
                    </a:p>
                    <a:p>
                      <a:pPr algn="ctr"/>
                      <a:endParaRPr lang="en-US" sz="1000" b="1" baseline="0" dirty="0" smtClean="0">
                        <a:solidFill>
                          <a:schemeClr val="tx1"/>
                        </a:solidFill>
                        <a:latin typeface="Arial" pitchFamily="34" charset="0"/>
                        <a:cs typeface="Arial" pitchFamily="34" charset="0"/>
                      </a:endParaRPr>
                    </a:p>
                    <a:p>
                      <a:pPr algn="ctr"/>
                      <a:endParaRPr lang="en-US" sz="1000" b="1" baseline="0" dirty="0" smtClean="0">
                        <a:solidFill>
                          <a:schemeClr val="tx1"/>
                        </a:solidFill>
                        <a:latin typeface="Arial" pitchFamily="34" charset="0"/>
                        <a:cs typeface="Arial" pitchFamily="34" charset="0"/>
                      </a:endParaRPr>
                    </a:p>
                    <a:p>
                      <a:pPr algn="ctr"/>
                      <a:endParaRPr lang="en-US" sz="10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itle 1"/>
          <p:cNvSpPr>
            <a:spLocks noGrp="1"/>
          </p:cNvSpPr>
          <p:nvPr>
            <p:ph type="title" idx="4294967295"/>
            <p:custDataLst>
              <p:tags r:id="rId5"/>
            </p:custDataLst>
          </p:nvPr>
        </p:nvSpPr>
        <p:spPr>
          <a:xfrm>
            <a:off x="0" y="0"/>
            <a:ext cx="6781800" cy="554037"/>
          </a:xfrm>
        </p:spPr>
        <p:txBody>
          <a:bodyPr anchor="b">
            <a:noAutofit/>
          </a:bodyPr>
          <a:lstStyle/>
          <a:p>
            <a:r>
              <a:rPr lang="en-US" sz="1800" dirty="0" smtClean="0"/>
              <a:t>VOCE helped spur local insights to action by sending verbatim responses to store leadership each week.</a:t>
            </a:r>
            <a:endParaRPr lang="en-US" sz="1800" dirty="0"/>
          </a:p>
        </p:txBody>
      </p:sp>
      <p:sp>
        <p:nvSpPr>
          <p:cNvPr id="5" name="TextBox 4"/>
          <p:cNvSpPr txBox="1"/>
          <p:nvPr>
            <p:custDataLst>
              <p:tags r:id="rId6"/>
            </p:custDataLst>
          </p:nvPr>
        </p:nvSpPr>
        <p:spPr>
          <a:xfrm>
            <a:off x="215516" y="1132172"/>
            <a:ext cx="2952328" cy="307777"/>
          </a:xfrm>
          <a:prstGeom prst="rect">
            <a:avLst/>
          </a:prstGeom>
          <a:noFill/>
        </p:spPr>
        <p:txBody>
          <a:bodyPr wrap="square" rtlCol="0">
            <a:spAutoFit/>
          </a:bodyPr>
          <a:lstStyle/>
          <a:p>
            <a:pPr algn="l" rtl="0" fontAlgn="base">
              <a:spcBef>
                <a:spcPct val="0"/>
              </a:spcBef>
              <a:spcAft>
                <a:spcPct val="0"/>
              </a:spcAft>
            </a:pPr>
            <a:r>
              <a:rPr lang="en-US" sz="1400" b="1" kern="1200" dirty="0">
                <a:latin typeface="Arial" charset="0"/>
                <a:ea typeface="+mn-ea"/>
                <a:cs typeface="+mn-cs"/>
              </a:rPr>
              <a:t>Examples of Local Growth</a:t>
            </a:r>
          </a:p>
        </p:txBody>
      </p:sp>
      <p:graphicFrame>
        <p:nvGraphicFramePr>
          <p:cNvPr id="6" name="Table 5"/>
          <p:cNvGraphicFramePr>
            <a:graphicFrameLocks noGrp="1"/>
          </p:cNvGraphicFramePr>
          <p:nvPr>
            <p:custDataLst>
              <p:tags r:id="rId7"/>
            </p:custDataLst>
          </p:nvPr>
        </p:nvGraphicFramePr>
        <p:xfrm>
          <a:off x="533400" y="4343400"/>
          <a:ext cx="3708412" cy="1890794"/>
        </p:xfrm>
        <a:graphic>
          <a:graphicData uri="http://schemas.openxmlformats.org/drawingml/2006/table">
            <a:tbl>
              <a:tblPr firstRow="1" bandRow="1">
                <a:tableStyleId>{5C22544A-7EE6-4342-B048-85BDC9FD1C3A}</a:tableStyleId>
              </a:tblPr>
              <a:tblGrid>
                <a:gridCol w="3708412"/>
              </a:tblGrid>
              <a:tr h="178202">
                <a:tc>
                  <a:txBody>
                    <a:bodyPr/>
                    <a:lstStyle/>
                    <a:p>
                      <a:pPr algn="ctr"/>
                      <a:r>
                        <a:rPr lang="en-US" sz="1400" dirty="0" smtClean="0">
                          <a:latin typeface="Arial" pitchFamily="34" charset="0"/>
                          <a:cs typeface="Arial" pitchFamily="34" charset="0"/>
                        </a:rPr>
                        <a:t>Impact</a:t>
                      </a: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1585994">
                <a:tc>
                  <a:txBody>
                    <a:bodyPr/>
                    <a:lstStyle/>
                    <a:p>
                      <a:pPr algn="ctr"/>
                      <a:endParaRPr lang="en-US" sz="1050" b="1" dirty="0" smtClean="0">
                        <a:latin typeface="Arial" pitchFamily="34" charset="0"/>
                        <a:cs typeface="Arial" pitchFamily="34" charset="0"/>
                      </a:endParaRPr>
                    </a:p>
                    <a:p>
                      <a:pPr algn="ctr"/>
                      <a:endParaRPr lang="en-US" sz="1050" b="1" dirty="0" smtClean="0">
                        <a:latin typeface="Arial" pitchFamily="34" charset="0"/>
                        <a:cs typeface="Arial" pitchFamily="34" charset="0"/>
                      </a:endParaRPr>
                    </a:p>
                    <a:p>
                      <a:pPr algn="ctr"/>
                      <a:endParaRPr lang="en-US" sz="1050" b="1"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baseline="0" dirty="0" smtClean="0">
                        <a:latin typeface="Arial" pitchFamily="34" charset="0"/>
                        <a:cs typeface="Arial" pitchFamily="34" charset="0"/>
                      </a:endParaRPr>
                    </a:p>
                    <a:p>
                      <a:pPr algn="ctr"/>
                      <a:endParaRPr lang="en-US" sz="10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TextBox 8"/>
          <p:cNvSpPr txBox="1"/>
          <p:nvPr>
            <p:custDataLst>
              <p:tags r:id="rId8"/>
            </p:custDataLst>
          </p:nvPr>
        </p:nvSpPr>
        <p:spPr>
          <a:xfrm>
            <a:off x="4742140" y="3297352"/>
            <a:ext cx="1683480" cy="830997"/>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l" rtl="0" fontAlgn="base">
              <a:spcBef>
                <a:spcPct val="0"/>
              </a:spcBef>
              <a:spcAft>
                <a:spcPct val="0"/>
              </a:spcAft>
            </a:pPr>
            <a:r>
              <a:rPr lang="en-US" sz="1200" b="1" kern="1200" dirty="0">
                <a:solidFill>
                  <a:prstClr val="white"/>
                </a:solidFill>
                <a:latin typeface="Arial" charset="0"/>
                <a:ea typeface="+mn-ea"/>
                <a:cs typeface="+mn-cs"/>
              </a:rPr>
              <a:t>Action: </a:t>
            </a:r>
            <a:r>
              <a:rPr lang="en-US" sz="1200" kern="1200" dirty="0">
                <a:solidFill>
                  <a:prstClr val="white"/>
                </a:solidFill>
                <a:latin typeface="Arial" charset="0"/>
                <a:ea typeface="+mn-ea"/>
                <a:cs typeface="+mn-cs"/>
              </a:rPr>
              <a:t>Geek squad counter is clarified and customer waiting space is established</a:t>
            </a:r>
          </a:p>
        </p:txBody>
      </p:sp>
      <p:pic>
        <p:nvPicPr>
          <p:cNvPr id="10" name="Picture 3" descr="http://images.townnews.com/sanduskyregister.com/content/articles/2009/12/27/front/1825096_thumb.jpg"/>
          <p:cNvPicPr>
            <a:picLocks noChangeAspect="1" noChangeArrowheads="1"/>
          </p:cNvPicPr>
          <p:nvPr>
            <p:custDataLst>
              <p:tags r:id="rId9"/>
            </p:custDataLst>
          </p:nvPr>
        </p:nvPicPr>
        <p:blipFill>
          <a:blip r:embed="rId41" cstate="screen"/>
          <a:srcRect/>
          <a:stretch>
            <a:fillRect/>
          </a:stretch>
        </p:blipFill>
        <p:spPr bwMode="auto">
          <a:xfrm>
            <a:off x="6876256" y="3256408"/>
            <a:ext cx="1368152" cy="907034"/>
          </a:xfrm>
          <a:prstGeom prst="rect">
            <a:avLst/>
          </a:prstGeom>
          <a:noFill/>
          <a:ln>
            <a:solidFill>
              <a:schemeClr val="tx1"/>
            </a:solidFill>
          </a:ln>
        </p:spPr>
      </p:pic>
      <p:sp>
        <p:nvSpPr>
          <p:cNvPr id="11" name="TextBox 10"/>
          <p:cNvSpPr txBox="1"/>
          <p:nvPr>
            <p:custDataLst>
              <p:tags r:id="rId10"/>
            </p:custDataLst>
          </p:nvPr>
        </p:nvSpPr>
        <p:spPr>
          <a:xfrm>
            <a:off x="1579432" y="1992857"/>
            <a:ext cx="2592288" cy="830997"/>
          </a:xfrm>
          <a:prstGeom prst="rect">
            <a:avLst/>
          </a:prstGeom>
          <a:noFill/>
        </p:spPr>
        <p:txBody>
          <a:bodyPr wrap="square" rtlCol="0">
            <a:spAutoFit/>
          </a:bodyPr>
          <a:lstStyle/>
          <a:p>
            <a:pPr algn="l" rtl="0" fontAlgn="base">
              <a:spcBef>
                <a:spcPct val="0"/>
              </a:spcBef>
              <a:spcAft>
                <a:spcPct val="0"/>
              </a:spcAft>
            </a:pPr>
            <a:r>
              <a:rPr lang="en-US" sz="1200" kern="1200" dirty="0">
                <a:latin typeface="Arial" charset="0"/>
                <a:ea typeface="+mn-ea"/>
                <a:cs typeface="+mn-cs"/>
              </a:rPr>
              <a:t>37 employees across 12 of 16 pilot stores reported  that customers want to connect their PC to their TV, but they don’t know how </a:t>
            </a:r>
          </a:p>
        </p:txBody>
      </p:sp>
      <p:sp>
        <p:nvSpPr>
          <p:cNvPr id="12" name="TextBox 11"/>
          <p:cNvSpPr txBox="1"/>
          <p:nvPr>
            <p:custDataLst>
              <p:tags r:id="rId11"/>
            </p:custDataLst>
          </p:nvPr>
        </p:nvSpPr>
        <p:spPr>
          <a:xfrm>
            <a:off x="5784842" y="1992857"/>
            <a:ext cx="2376264" cy="830997"/>
          </a:xfrm>
          <a:prstGeom prst="rect">
            <a:avLst/>
          </a:prstGeom>
          <a:noFill/>
        </p:spPr>
        <p:txBody>
          <a:bodyPr wrap="square" rtlCol="0">
            <a:spAutoFit/>
          </a:bodyPr>
          <a:lstStyle/>
          <a:p>
            <a:pPr algn="l" rtl="0" fontAlgn="base">
              <a:spcBef>
                <a:spcPct val="0"/>
              </a:spcBef>
              <a:spcAft>
                <a:spcPct val="0"/>
              </a:spcAft>
            </a:pPr>
            <a:r>
              <a:rPr lang="en-US" sz="1200" kern="1200" dirty="0">
                <a:latin typeface="Arial" charset="0"/>
                <a:ea typeface="+mn-ea"/>
                <a:cs typeface="+mn-cs"/>
              </a:rPr>
              <a:t>Significant numbers of employees reported customer confusion and frustration at the Geek Squad &amp; Returns Counter</a:t>
            </a:r>
          </a:p>
        </p:txBody>
      </p:sp>
      <p:cxnSp>
        <p:nvCxnSpPr>
          <p:cNvPr id="13" name="Straight Connector 12"/>
          <p:cNvCxnSpPr/>
          <p:nvPr>
            <p:custDataLst>
              <p:tags r:id="rId12"/>
            </p:custDataLst>
          </p:nvPr>
        </p:nvCxnSpPr>
        <p:spPr bwMode="auto">
          <a:xfrm flipV="1">
            <a:off x="5408612" y="5518533"/>
            <a:ext cx="333375" cy="104775"/>
          </a:xfrm>
          <a:prstGeom prst="line">
            <a:avLst/>
          </a:prstGeom>
          <a:ln w="9525" cap="rnd">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722812" y="5414575"/>
          <a:ext cx="1714500" cy="914400"/>
        </p:xfrm>
        <a:graphic>
          <a:graphicData uri="http://schemas.openxmlformats.org/presentationml/2006/ole">
            <p:oleObj spid="_x0000_s11266" name="Chart" r:id="rId42" imgW="1711954" imgH="914624" progId="MSGraph.Chart.8">
              <p:embed followColorScheme="full"/>
            </p:oleObj>
          </a:graphicData>
        </a:graphic>
      </p:graphicFrame>
      <p:cxnSp>
        <p:nvCxnSpPr>
          <p:cNvPr id="15" name="Straight Connector 14"/>
          <p:cNvCxnSpPr/>
          <p:nvPr>
            <p:custDataLst>
              <p:tags r:id="rId13"/>
            </p:custDataLst>
          </p:nvPr>
        </p:nvCxnSpPr>
        <p:spPr bwMode="gray">
          <a:xfrm flipV="1">
            <a:off x="5194300" y="5027996"/>
            <a:ext cx="757237" cy="104775"/>
          </a:xfrm>
          <a:prstGeom prst="line">
            <a:avLst/>
          </a:prstGeom>
          <a:ln w="25400" cap="rnd">
            <a:solidFill>
              <a:schemeClr val="bg2"/>
            </a:solidFill>
            <a:headEnd type="none"/>
            <a:tailEnd type="triangle" w="med" len="med"/>
          </a:ln>
          <a:effectLst/>
        </p:spPr>
        <p:style>
          <a:lnRef idx="1">
            <a:schemeClr val="accent1"/>
          </a:lnRef>
          <a:fillRef idx="0">
            <a:schemeClr val="accent1"/>
          </a:fillRef>
          <a:effectRef idx="0">
            <a:schemeClr val="accent1"/>
          </a:effectRef>
          <a:fontRef idx="minor">
            <a:schemeClr val="tx1"/>
          </a:fontRef>
        </p:style>
      </p:cxnSp>
      <p:sp>
        <p:nvSpPr>
          <p:cNvPr id="16" name="Rectangle 15"/>
          <p:cNvSpPr/>
          <p:nvPr>
            <p:custDataLst>
              <p:tags r:id="rId14"/>
            </p:custDataLst>
          </p:nvPr>
        </p:nvSpPr>
        <p:spPr bwMode="auto">
          <a:xfrm>
            <a:off x="5067300" y="5406638"/>
            <a:ext cx="252412" cy="182562"/>
          </a:xfrm>
          <a:prstGeom prst="rect">
            <a:avLst/>
          </a:prstGeom>
          <a:noFill/>
          <a:ln w="12700" cap="flat" cmpd="sng" algn="ctr">
            <a:noFill/>
            <a:prstDash val="solid"/>
            <a:round/>
            <a:headEnd type="none" w="sm" len="sm"/>
            <a:tailEnd type="none" w="sm" len="sm"/>
          </a:ln>
          <a:effectLst/>
        </p:spPr>
        <p:txBody>
          <a:bodyPr vert="horz" wrap="none" lIns="0" tIns="0" rIns="0" bIns="0" numCol="1" rtlCol="0" anchor="b" anchorCtr="0" compatLnSpc="1">
            <a:prstTxWarp prst="textNoShape">
              <a:avLst/>
            </a:prstTxWarp>
            <a:noAutofit/>
          </a:bodyPr>
          <a:lstStyle/>
          <a:p>
            <a:pPr algn="ctr" rtl="0" eaLnBrk="0" fontAlgn="base" hangingPunct="0">
              <a:spcBef>
                <a:spcPct val="0"/>
              </a:spcBef>
              <a:spcAft>
                <a:spcPct val="0"/>
              </a:spcAft>
            </a:pPr>
            <a:r>
              <a:rPr lang="en-US" sz="1200" kern="1200" dirty="0">
                <a:solidFill>
                  <a:prstClr val="black"/>
                </a:solidFill>
                <a:latin typeface="Corbel"/>
                <a:ea typeface="+mn-ea"/>
                <a:cs typeface="+mn-cs"/>
                <a:sym typeface="Corbel"/>
              </a:rPr>
              <a:t>77%</a:t>
            </a:r>
          </a:p>
        </p:txBody>
      </p:sp>
      <p:sp>
        <p:nvSpPr>
          <p:cNvPr id="17" name="Rectangle 16"/>
          <p:cNvSpPr/>
          <p:nvPr>
            <p:custDataLst>
              <p:tags r:id="rId15"/>
            </p:custDataLst>
          </p:nvPr>
        </p:nvSpPr>
        <p:spPr bwMode="auto">
          <a:xfrm>
            <a:off x="5775325" y="5944800"/>
            <a:ext cx="352425" cy="182562"/>
          </a:xfrm>
          <a:prstGeom prst="rect">
            <a:avLst/>
          </a:prstGeom>
          <a:noFill/>
          <a:ln w="12700" cap="flat" cmpd="sng" algn="ctr">
            <a:noFill/>
            <a:prstDash val="solid"/>
            <a:round/>
            <a:headEnd type="none" w="sm" len="sm"/>
            <a:tailEnd type="none" w="sm" len="sm"/>
          </a:ln>
          <a:effectLst/>
        </p:spPr>
        <p:txBody>
          <a:bodyPr vert="horz" wrap="square" lIns="0" tIns="0" rIns="0" bIns="0" numCol="1" rtlCol="0" anchor="t" anchorCtr="0" compatLnSpc="1">
            <a:prstTxWarp prst="textNoShape">
              <a:avLst/>
            </a:prstTxWarp>
            <a:noAutofit/>
          </a:bodyPr>
          <a:lstStyle/>
          <a:p>
            <a:pPr algn="ctr" rtl="0" eaLnBrk="0" fontAlgn="base" hangingPunct="0">
              <a:spcBef>
                <a:spcPct val="0"/>
              </a:spcBef>
              <a:spcAft>
                <a:spcPct val="0"/>
              </a:spcAft>
            </a:pPr>
            <a:fld id="{9FB7FE0C-160C-4A9F-B8CA-5211558B9D85}" type="datetime'A''f''''''''''''''''''''''''t''''''''''''''''''''''''er'''">
              <a:rPr lang="en-US" sz="1200" b="1" kern="1200">
                <a:latin typeface="Corbel"/>
                <a:ea typeface="+mn-ea"/>
                <a:cs typeface="+mn-cs"/>
                <a:sym typeface="Corbel"/>
              </a:rPr>
              <a:pPr algn="ctr" rtl="0" eaLnBrk="0" fontAlgn="base" hangingPunct="0">
                <a:spcBef>
                  <a:spcPct val="0"/>
                </a:spcBef>
                <a:spcAft>
                  <a:spcPct val="0"/>
                </a:spcAft>
              </a:pPr>
              <a:t>After</a:t>
            </a:fld>
            <a:endParaRPr lang="en-US" sz="1200" b="1" kern="1200" dirty="0">
              <a:latin typeface="Corbel"/>
              <a:ea typeface="+mn-ea"/>
              <a:cs typeface="+mn-cs"/>
              <a:sym typeface="Corbel"/>
            </a:endParaRPr>
          </a:p>
        </p:txBody>
      </p:sp>
      <p:sp>
        <p:nvSpPr>
          <p:cNvPr id="18" name="Oval 17"/>
          <p:cNvSpPr/>
          <p:nvPr>
            <p:custDataLst>
              <p:tags r:id="rId16"/>
            </p:custDataLst>
          </p:nvPr>
        </p:nvSpPr>
        <p:spPr bwMode="gray">
          <a:xfrm>
            <a:off x="5316537" y="4941500"/>
            <a:ext cx="512762" cy="258762"/>
          </a:xfrm>
          <a:prstGeom prst="ellipse">
            <a:avLst/>
          </a:prstGeom>
          <a:solidFill>
            <a:srgbClr val="7D0900"/>
          </a:solidFill>
          <a:ln w="12700" cap="flat" cmpd="sng" algn="ctr">
            <a:noFill/>
            <a:prstDash val="solid"/>
            <a:round/>
            <a:headEnd type="none" w="sm" len="sm"/>
            <a:tailEnd type="none" w="sm" len="sm"/>
          </a:ln>
          <a:effectLst/>
        </p:spPr>
        <p:txBody>
          <a:bodyPr vert="horz" wrap="none" lIns="0" tIns="0" rIns="0" bIns="0" numCol="1" rtlCol="0" anchor="ctr" anchorCtr="0" compatLnSpc="1">
            <a:prstTxWarp prst="textNoShape">
              <a:avLst/>
            </a:prstTxWarp>
            <a:noAutofit/>
          </a:bodyPr>
          <a:lstStyle/>
          <a:p>
            <a:pPr algn="ctr" rtl="0" eaLnBrk="0" fontAlgn="base" hangingPunct="0">
              <a:spcBef>
                <a:spcPct val="0"/>
              </a:spcBef>
              <a:spcAft>
                <a:spcPct val="0"/>
              </a:spcAft>
            </a:pPr>
            <a:fld id="{27F04223-9EC3-4A5F-8D62-6833EF291AFF}" type="datetime'+''''''''''''''''''4''''''''''''3''''%'''''''''''''''''''''">
              <a:rPr lang="en-US" sz="1200" b="1" i="1" kern="1200">
                <a:solidFill>
                  <a:prstClr val="white"/>
                </a:solidFill>
                <a:latin typeface="Corbel"/>
                <a:ea typeface="+mn-ea"/>
                <a:cs typeface="+mn-cs"/>
                <a:sym typeface="Corbel"/>
              </a:rPr>
              <a:pPr algn="ctr" rtl="0" eaLnBrk="0" fontAlgn="base" hangingPunct="0">
                <a:spcBef>
                  <a:spcPct val="0"/>
                </a:spcBef>
                <a:spcAft>
                  <a:spcPct val="0"/>
                </a:spcAft>
              </a:pPr>
              <a:t>+43%</a:t>
            </a:fld>
            <a:endParaRPr lang="en-US" sz="1200" b="1" i="1" kern="1200" dirty="0">
              <a:solidFill>
                <a:prstClr val="white"/>
              </a:solidFill>
              <a:latin typeface="Corbel"/>
              <a:ea typeface="+mn-ea"/>
              <a:cs typeface="+mn-cs"/>
              <a:sym typeface="Corbel"/>
            </a:endParaRPr>
          </a:p>
        </p:txBody>
      </p:sp>
      <p:sp>
        <p:nvSpPr>
          <p:cNvPr id="19" name="Rectangle 18"/>
          <p:cNvSpPr/>
          <p:nvPr>
            <p:custDataLst>
              <p:tags r:id="rId17"/>
            </p:custDataLst>
          </p:nvPr>
        </p:nvSpPr>
        <p:spPr bwMode="auto">
          <a:xfrm>
            <a:off x="5757862" y="5301863"/>
            <a:ext cx="387350" cy="182562"/>
          </a:xfrm>
          <a:prstGeom prst="rect">
            <a:avLst/>
          </a:prstGeom>
          <a:noFill/>
          <a:ln w="12700" cap="flat" cmpd="sng" algn="ctr">
            <a:noFill/>
            <a:prstDash val="solid"/>
            <a:round/>
            <a:headEnd type="none" w="sm" len="sm"/>
            <a:tailEnd type="none" w="sm" len="sm"/>
          </a:ln>
          <a:effectLst/>
        </p:spPr>
        <p:txBody>
          <a:bodyPr vert="horz" wrap="none" lIns="0" tIns="0" rIns="0" bIns="0" numCol="1" rtlCol="0" anchor="b" anchorCtr="0" compatLnSpc="1">
            <a:prstTxWarp prst="textNoShape">
              <a:avLst/>
            </a:prstTxWarp>
            <a:noAutofit/>
          </a:bodyPr>
          <a:lstStyle/>
          <a:p>
            <a:pPr algn="ctr" rtl="0" eaLnBrk="0" fontAlgn="base" hangingPunct="0">
              <a:spcBef>
                <a:spcPct val="0"/>
              </a:spcBef>
              <a:spcAft>
                <a:spcPct val="0"/>
              </a:spcAft>
            </a:pPr>
            <a:fld id="{4CD54C09-BDC4-42EF-9900-DC9F97FED634}" type="datetime'''1''1''''0'''">
              <a:rPr lang="en-US" sz="1200" kern="1200">
                <a:solidFill>
                  <a:prstClr val="black"/>
                </a:solidFill>
                <a:latin typeface="Arial" pitchFamily="34" charset="0"/>
                <a:ea typeface="+mn-ea"/>
                <a:cs typeface="Arial" pitchFamily="34" charset="0"/>
                <a:sym typeface="Corbel"/>
              </a:rPr>
              <a:pPr algn="ctr" rtl="0" eaLnBrk="0" fontAlgn="base" hangingPunct="0">
                <a:spcBef>
                  <a:spcPct val="0"/>
                </a:spcBef>
                <a:spcAft>
                  <a:spcPct val="0"/>
                </a:spcAft>
              </a:pPr>
              <a:t>110</a:t>
            </a:fld>
            <a:r>
              <a:rPr lang="en-US" sz="1200" kern="1200">
                <a:solidFill>
                  <a:prstClr val="black"/>
                </a:solidFill>
                <a:latin typeface="Arial" pitchFamily="34" charset="0"/>
                <a:ea typeface="+mn-ea"/>
                <a:cs typeface="Arial" pitchFamily="34" charset="0"/>
                <a:sym typeface="Corbel"/>
              </a:rPr>
              <a:t>%</a:t>
            </a:r>
            <a:endParaRPr lang="en-US" sz="1200" kern="1200" dirty="0">
              <a:solidFill>
                <a:prstClr val="black"/>
              </a:solidFill>
              <a:latin typeface="Arial" pitchFamily="34" charset="0"/>
              <a:ea typeface="+mn-ea"/>
              <a:cs typeface="Arial" pitchFamily="34" charset="0"/>
              <a:sym typeface="Corbel"/>
            </a:endParaRPr>
          </a:p>
        </p:txBody>
      </p:sp>
      <p:sp>
        <p:nvSpPr>
          <p:cNvPr id="20" name="Rectangle 19"/>
          <p:cNvSpPr/>
          <p:nvPr>
            <p:custDataLst>
              <p:tags r:id="rId18"/>
            </p:custDataLst>
          </p:nvPr>
        </p:nvSpPr>
        <p:spPr bwMode="auto">
          <a:xfrm>
            <a:off x="4967287" y="5944800"/>
            <a:ext cx="452437" cy="182562"/>
          </a:xfrm>
          <a:prstGeom prst="rect">
            <a:avLst/>
          </a:prstGeom>
          <a:noFill/>
          <a:ln w="12700" cap="flat" cmpd="sng" algn="ctr">
            <a:noFill/>
            <a:prstDash val="solid"/>
            <a:round/>
            <a:headEnd type="none" w="sm" len="sm"/>
            <a:tailEnd type="none" w="sm" len="sm"/>
          </a:ln>
          <a:effectLst/>
        </p:spPr>
        <p:txBody>
          <a:bodyPr vert="horz" wrap="square" lIns="0" tIns="0" rIns="0" bIns="0" numCol="1" rtlCol="0" anchor="t" anchorCtr="0" compatLnSpc="1">
            <a:prstTxWarp prst="textNoShape">
              <a:avLst/>
            </a:prstTxWarp>
            <a:noAutofit/>
          </a:bodyPr>
          <a:lstStyle/>
          <a:p>
            <a:pPr algn="ctr" rtl="0" eaLnBrk="0" fontAlgn="base" hangingPunct="0">
              <a:spcBef>
                <a:spcPct val="0"/>
              </a:spcBef>
              <a:spcAft>
                <a:spcPct val="0"/>
              </a:spcAft>
            </a:pPr>
            <a:fld id="{45C5CBB8-F1B9-4DB3-B2AF-E02F8A27BE90}" type="datetime'''''''''''''''''Bef''''''''''''''''''''or''e'''''''''">
              <a:rPr lang="en-US" sz="1200" b="1" kern="1200">
                <a:latin typeface="Corbel"/>
                <a:ea typeface="+mn-ea"/>
                <a:cs typeface="+mn-cs"/>
                <a:sym typeface="Corbel"/>
              </a:rPr>
              <a:pPr algn="ctr" rtl="0" eaLnBrk="0" fontAlgn="base" hangingPunct="0">
                <a:spcBef>
                  <a:spcPct val="0"/>
                </a:spcBef>
                <a:spcAft>
                  <a:spcPct val="0"/>
                </a:spcAft>
              </a:pPr>
              <a:t>Before</a:t>
            </a:fld>
            <a:endParaRPr lang="en-US" sz="1200" b="1" kern="1200" dirty="0">
              <a:latin typeface="Corbel"/>
              <a:ea typeface="+mn-ea"/>
              <a:cs typeface="+mn-cs"/>
              <a:sym typeface="Corbel"/>
            </a:endParaRPr>
          </a:p>
        </p:txBody>
      </p:sp>
      <p:sp>
        <p:nvSpPr>
          <p:cNvPr id="21" name="TextBox 20"/>
          <p:cNvSpPr txBox="1"/>
          <p:nvPr>
            <p:custDataLst>
              <p:tags r:id="rId19"/>
            </p:custDataLst>
          </p:nvPr>
        </p:nvSpPr>
        <p:spPr>
          <a:xfrm>
            <a:off x="652036" y="2030313"/>
            <a:ext cx="914400" cy="756084"/>
          </a:xfrm>
          <a:prstGeom prst="rect">
            <a:avLst/>
          </a:prstGeom>
          <a:solidFill>
            <a:schemeClr val="tx1">
              <a:lumMod val="75000"/>
              <a:lumOff val="2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nchor="ctr">
            <a:noAutofit/>
          </a:bodyPr>
          <a:lstStyle/>
          <a:p>
            <a:pPr algn="ctr" rtl="0" fontAlgn="base">
              <a:spcBef>
                <a:spcPct val="0"/>
              </a:spcBef>
              <a:spcAft>
                <a:spcPct val="0"/>
              </a:spcAft>
            </a:pPr>
            <a:r>
              <a:rPr lang="en-US" sz="1400" b="1" kern="1200" dirty="0">
                <a:solidFill>
                  <a:schemeClr val="bg1"/>
                </a:solidFill>
                <a:latin typeface="Arial" charset="0"/>
                <a:ea typeface="+mn-ea"/>
                <a:cs typeface="+mn-cs"/>
              </a:rPr>
              <a:t>Insight:</a:t>
            </a:r>
          </a:p>
        </p:txBody>
      </p:sp>
      <p:cxnSp>
        <p:nvCxnSpPr>
          <p:cNvPr id="22" name="Straight Connector 21"/>
          <p:cNvCxnSpPr/>
          <p:nvPr>
            <p:custDataLst>
              <p:tags r:id="rId20"/>
            </p:custDataLst>
          </p:nvPr>
        </p:nvCxnSpPr>
        <p:spPr bwMode="auto">
          <a:xfrm flipV="1">
            <a:off x="7326312" y="5591558"/>
            <a:ext cx="342900" cy="104775"/>
          </a:xfrm>
          <a:prstGeom prst="line">
            <a:avLst/>
          </a:prstGeom>
          <a:ln w="9525" cap="rnd">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nvGraphicFramePr>
        <p:xfrm>
          <a:off x="6630987" y="5487600"/>
          <a:ext cx="1733670" cy="914400"/>
        </p:xfrm>
        <a:graphic>
          <a:graphicData uri="http://schemas.openxmlformats.org/presentationml/2006/ole">
            <p:oleObj spid="_x0000_s11267" name="Chart" r:id="rId43" imgW="1732995" imgH="914624" progId="MSGraph.Chart.8">
              <p:embed followColorScheme="full"/>
            </p:oleObj>
          </a:graphicData>
        </a:graphic>
      </p:graphicFrame>
      <p:cxnSp>
        <p:nvCxnSpPr>
          <p:cNvPr id="24" name="Straight Connector 23"/>
          <p:cNvCxnSpPr/>
          <p:nvPr>
            <p:custDataLst>
              <p:tags r:id="rId21"/>
            </p:custDataLst>
          </p:nvPr>
        </p:nvCxnSpPr>
        <p:spPr bwMode="gray">
          <a:xfrm flipV="1">
            <a:off x="7112000" y="5101021"/>
            <a:ext cx="766762" cy="104775"/>
          </a:xfrm>
          <a:prstGeom prst="line">
            <a:avLst/>
          </a:prstGeom>
          <a:ln w="25400" cap="rnd">
            <a:solidFill>
              <a:schemeClr val="bg2"/>
            </a:solidFill>
            <a:headEnd type="none"/>
            <a:tailEnd type="triangle" w="med" len="med"/>
          </a:ln>
          <a:effectLst/>
        </p:spPr>
        <p:style>
          <a:lnRef idx="1">
            <a:schemeClr val="accent1"/>
          </a:lnRef>
          <a:fillRef idx="0">
            <a:schemeClr val="accent1"/>
          </a:fillRef>
          <a:effectRef idx="0">
            <a:schemeClr val="accent1"/>
          </a:effectRef>
          <a:fontRef idx="minor">
            <a:schemeClr val="tx1"/>
          </a:fontRef>
        </p:style>
      </p:cxnSp>
      <p:sp>
        <p:nvSpPr>
          <p:cNvPr id="25" name="Oval 24"/>
          <p:cNvSpPr/>
          <p:nvPr>
            <p:custDataLst>
              <p:tags r:id="rId22"/>
            </p:custDataLst>
          </p:nvPr>
        </p:nvSpPr>
        <p:spPr bwMode="gray">
          <a:xfrm>
            <a:off x="7227887" y="5014525"/>
            <a:ext cx="534987" cy="258762"/>
          </a:xfrm>
          <a:prstGeom prst="ellipse">
            <a:avLst/>
          </a:prstGeom>
          <a:solidFill>
            <a:srgbClr val="7D0900"/>
          </a:solidFill>
          <a:ln w="12700" cap="flat" cmpd="sng" algn="ctr">
            <a:noFill/>
            <a:prstDash val="solid"/>
            <a:round/>
            <a:headEnd type="none" w="sm" len="sm"/>
            <a:tailEnd type="none" w="sm" len="sm"/>
          </a:ln>
          <a:effectLst/>
        </p:spPr>
        <p:txBody>
          <a:bodyPr vert="horz" wrap="none" lIns="0" tIns="0" rIns="0" bIns="0" numCol="1" rtlCol="0" anchor="ctr" anchorCtr="0" compatLnSpc="1">
            <a:prstTxWarp prst="textNoShape">
              <a:avLst/>
            </a:prstTxWarp>
            <a:noAutofit/>
          </a:bodyPr>
          <a:lstStyle/>
          <a:p>
            <a:pPr algn="ctr" rtl="0" eaLnBrk="0" fontAlgn="base" hangingPunct="0">
              <a:spcBef>
                <a:spcPct val="0"/>
              </a:spcBef>
              <a:spcAft>
                <a:spcPct val="0"/>
              </a:spcAft>
            </a:pPr>
            <a:fld id="{71D07CF6-4E11-4EC6-A2AB-2DC31E90A975}" type="datetime'''''+''''''''''''''''''''''''''6''''8''''''''''''''''''%'''''">
              <a:rPr lang="en-US" sz="1200" b="1" i="1" kern="1200">
                <a:solidFill>
                  <a:prstClr val="white"/>
                </a:solidFill>
                <a:latin typeface="Corbel"/>
                <a:ea typeface="+mn-ea"/>
                <a:cs typeface="+mn-cs"/>
                <a:sym typeface="Corbel"/>
              </a:rPr>
              <a:pPr algn="ctr" rtl="0" eaLnBrk="0" fontAlgn="base" hangingPunct="0">
                <a:spcBef>
                  <a:spcPct val="0"/>
                </a:spcBef>
                <a:spcAft>
                  <a:spcPct val="0"/>
                </a:spcAft>
              </a:pPr>
              <a:t>+68%</a:t>
            </a:fld>
            <a:endParaRPr lang="en-US" sz="1200" b="1" i="1" kern="1200" dirty="0">
              <a:solidFill>
                <a:prstClr val="white"/>
              </a:solidFill>
              <a:latin typeface="Corbel"/>
              <a:ea typeface="+mn-ea"/>
              <a:cs typeface="+mn-cs"/>
              <a:sym typeface="Corbel"/>
            </a:endParaRPr>
          </a:p>
        </p:txBody>
      </p:sp>
      <p:sp>
        <p:nvSpPr>
          <p:cNvPr id="26" name="Rectangle 25"/>
          <p:cNvSpPr/>
          <p:nvPr>
            <p:custDataLst>
              <p:tags r:id="rId23"/>
            </p:custDataLst>
          </p:nvPr>
        </p:nvSpPr>
        <p:spPr bwMode="auto">
          <a:xfrm>
            <a:off x="7726362" y="5374888"/>
            <a:ext cx="303212" cy="182562"/>
          </a:xfrm>
          <a:prstGeom prst="rect">
            <a:avLst/>
          </a:prstGeom>
          <a:noFill/>
          <a:ln w="12700" cap="flat" cmpd="sng" algn="ctr">
            <a:noFill/>
            <a:prstDash val="solid"/>
            <a:round/>
            <a:headEnd type="none" w="sm" len="sm"/>
            <a:tailEnd type="none" w="sm" len="sm"/>
          </a:ln>
          <a:effectLst/>
        </p:spPr>
        <p:txBody>
          <a:bodyPr vert="horz" wrap="none" lIns="0" tIns="0" rIns="0" bIns="0" numCol="1" rtlCol="0" anchor="b" anchorCtr="0" compatLnSpc="1">
            <a:prstTxWarp prst="textNoShape">
              <a:avLst/>
            </a:prstTxWarp>
            <a:noAutofit/>
          </a:bodyPr>
          <a:lstStyle/>
          <a:p>
            <a:pPr algn="ctr" rtl="0" eaLnBrk="0" fontAlgn="base" hangingPunct="0">
              <a:spcBef>
                <a:spcPct val="0"/>
              </a:spcBef>
              <a:spcAft>
                <a:spcPct val="0"/>
              </a:spcAft>
            </a:pPr>
            <a:fld id="{62B4F8A4-AE6A-4AC5-AFCD-BB72BE7BD2A5}" type="datetime'''''8''''''''''''''''''''4'''''''''''''''''''">
              <a:rPr lang="en-US" sz="1200" kern="1200">
                <a:solidFill>
                  <a:prstClr val="black"/>
                </a:solidFill>
                <a:latin typeface="Arial" pitchFamily="34" charset="0"/>
                <a:ea typeface="+mn-ea"/>
                <a:cs typeface="Arial" pitchFamily="34" charset="0"/>
                <a:sym typeface="Corbel"/>
              </a:rPr>
              <a:pPr algn="ctr" rtl="0" eaLnBrk="0" fontAlgn="base" hangingPunct="0">
                <a:spcBef>
                  <a:spcPct val="0"/>
                </a:spcBef>
                <a:spcAft>
                  <a:spcPct val="0"/>
                </a:spcAft>
              </a:pPr>
              <a:t>84</a:t>
            </a:fld>
            <a:r>
              <a:rPr lang="en-US" sz="1200" kern="1200">
                <a:solidFill>
                  <a:prstClr val="black"/>
                </a:solidFill>
                <a:latin typeface="Arial" pitchFamily="34" charset="0"/>
                <a:ea typeface="+mn-ea"/>
                <a:cs typeface="Arial" pitchFamily="34" charset="0"/>
                <a:sym typeface="Corbel"/>
              </a:rPr>
              <a:t>%</a:t>
            </a:r>
            <a:endParaRPr lang="en-US" sz="1200" kern="1200" dirty="0">
              <a:solidFill>
                <a:prstClr val="black"/>
              </a:solidFill>
              <a:latin typeface="Arial" pitchFamily="34" charset="0"/>
              <a:ea typeface="+mn-ea"/>
              <a:cs typeface="Arial" pitchFamily="34" charset="0"/>
              <a:sym typeface="Corbel"/>
            </a:endParaRPr>
          </a:p>
        </p:txBody>
      </p:sp>
      <p:sp>
        <p:nvSpPr>
          <p:cNvPr id="27" name="Rectangle 26"/>
          <p:cNvSpPr/>
          <p:nvPr>
            <p:custDataLst>
              <p:tags r:id="rId24"/>
            </p:custDataLst>
          </p:nvPr>
        </p:nvSpPr>
        <p:spPr bwMode="auto">
          <a:xfrm>
            <a:off x="6883400" y="5941625"/>
            <a:ext cx="455612" cy="168275"/>
          </a:xfrm>
          <a:prstGeom prst="rect">
            <a:avLst/>
          </a:prstGeom>
          <a:noFill/>
          <a:ln w="12700" cap="flat" cmpd="sng" algn="ctr">
            <a:noFill/>
            <a:prstDash val="solid"/>
            <a:round/>
            <a:headEnd type="none" w="sm" len="sm"/>
            <a:tailEnd type="none" w="sm" len="sm"/>
          </a:ln>
          <a:effectLst/>
        </p:spPr>
        <p:txBody>
          <a:bodyPr vert="horz" wrap="square" lIns="0" tIns="0" rIns="0" bIns="0" numCol="1" rtlCol="0" anchor="t" anchorCtr="0" compatLnSpc="1">
            <a:prstTxWarp prst="textNoShape">
              <a:avLst/>
            </a:prstTxWarp>
            <a:noAutofit/>
          </a:bodyPr>
          <a:lstStyle/>
          <a:p>
            <a:pPr algn="ctr" rtl="0" eaLnBrk="0" fontAlgn="base" hangingPunct="0">
              <a:spcBef>
                <a:spcPct val="0"/>
              </a:spcBef>
              <a:spcAft>
                <a:spcPct val="0"/>
              </a:spcAft>
            </a:pPr>
            <a:fld id="{840FB71F-272F-459F-86C9-2BCA4C8EEA49}" type="datetime'''''''Be''''''''''''''f''''o''r''e'''''''''''''''''''''''">
              <a:rPr lang="en-US" sz="1100" b="1" kern="1200">
                <a:latin typeface="Arial" pitchFamily="34" charset="0"/>
                <a:ea typeface="+mn-ea"/>
                <a:cs typeface="Arial" pitchFamily="34" charset="0"/>
                <a:sym typeface="Corbel"/>
              </a:rPr>
              <a:pPr algn="ctr" rtl="0" eaLnBrk="0" fontAlgn="base" hangingPunct="0">
                <a:spcBef>
                  <a:spcPct val="0"/>
                </a:spcBef>
                <a:spcAft>
                  <a:spcPct val="0"/>
                </a:spcAft>
              </a:pPr>
              <a:t>Before</a:t>
            </a:fld>
            <a:endParaRPr lang="en-US" sz="1100" b="1" kern="1200" dirty="0">
              <a:latin typeface="Arial" pitchFamily="34" charset="0"/>
              <a:ea typeface="+mn-ea"/>
              <a:cs typeface="Arial" pitchFamily="34" charset="0"/>
              <a:sym typeface="Corbel"/>
            </a:endParaRPr>
          </a:p>
        </p:txBody>
      </p:sp>
      <p:sp>
        <p:nvSpPr>
          <p:cNvPr id="28" name="Rectangle 27"/>
          <p:cNvSpPr/>
          <p:nvPr>
            <p:custDataLst>
              <p:tags r:id="rId25"/>
            </p:custDataLst>
          </p:nvPr>
        </p:nvSpPr>
        <p:spPr bwMode="auto">
          <a:xfrm>
            <a:off x="6959600" y="5479663"/>
            <a:ext cx="303212" cy="182562"/>
          </a:xfrm>
          <a:prstGeom prst="rect">
            <a:avLst/>
          </a:prstGeom>
          <a:noFill/>
          <a:ln w="12700" cap="flat" cmpd="sng" algn="ctr">
            <a:noFill/>
            <a:prstDash val="solid"/>
            <a:round/>
            <a:headEnd type="none" w="sm" len="sm"/>
            <a:tailEnd type="none" w="sm" len="sm"/>
          </a:ln>
          <a:effectLst/>
        </p:spPr>
        <p:txBody>
          <a:bodyPr vert="horz" wrap="none" lIns="0" tIns="0" rIns="0" bIns="0" numCol="1" rtlCol="0" anchor="b" anchorCtr="0" compatLnSpc="1">
            <a:prstTxWarp prst="textNoShape">
              <a:avLst/>
            </a:prstTxWarp>
            <a:noAutofit/>
          </a:bodyPr>
          <a:lstStyle/>
          <a:p>
            <a:pPr algn="ctr" rtl="0" eaLnBrk="0" fontAlgn="base" hangingPunct="0">
              <a:spcBef>
                <a:spcPct val="0"/>
              </a:spcBef>
              <a:spcAft>
                <a:spcPct val="0"/>
              </a:spcAft>
            </a:pPr>
            <a:r>
              <a:rPr lang="en-US" sz="1200" kern="1200">
                <a:solidFill>
                  <a:prstClr val="black"/>
                </a:solidFill>
                <a:latin typeface="Arial" pitchFamily="34" charset="0"/>
                <a:ea typeface="+mn-ea"/>
                <a:cs typeface="Arial" pitchFamily="34" charset="0"/>
                <a:sym typeface="Corbel"/>
              </a:rPr>
              <a:t>50%</a:t>
            </a:r>
            <a:endParaRPr lang="en-US" sz="1200" kern="1200" dirty="0">
              <a:solidFill>
                <a:prstClr val="black"/>
              </a:solidFill>
              <a:latin typeface="Arial" pitchFamily="34" charset="0"/>
              <a:ea typeface="+mn-ea"/>
              <a:cs typeface="Arial" pitchFamily="34" charset="0"/>
              <a:sym typeface="Corbel"/>
            </a:endParaRPr>
          </a:p>
        </p:txBody>
      </p:sp>
      <p:sp>
        <p:nvSpPr>
          <p:cNvPr id="29" name="Rectangle 28"/>
          <p:cNvSpPr/>
          <p:nvPr>
            <p:custDataLst>
              <p:tags r:id="rId26"/>
            </p:custDataLst>
          </p:nvPr>
        </p:nvSpPr>
        <p:spPr bwMode="auto">
          <a:xfrm>
            <a:off x="7708900" y="5941625"/>
            <a:ext cx="338137" cy="168275"/>
          </a:xfrm>
          <a:prstGeom prst="rect">
            <a:avLst/>
          </a:prstGeom>
          <a:noFill/>
          <a:ln w="12700" cap="flat" cmpd="sng" algn="ctr">
            <a:noFill/>
            <a:prstDash val="solid"/>
            <a:round/>
            <a:headEnd type="none" w="sm" len="sm"/>
            <a:tailEnd type="none" w="sm" len="sm"/>
          </a:ln>
          <a:effectLst/>
        </p:spPr>
        <p:txBody>
          <a:bodyPr vert="horz" wrap="square" lIns="0" tIns="0" rIns="0" bIns="0" numCol="1" rtlCol="0" anchor="t" anchorCtr="0" compatLnSpc="1">
            <a:prstTxWarp prst="textNoShape">
              <a:avLst/>
            </a:prstTxWarp>
            <a:noAutofit/>
          </a:bodyPr>
          <a:lstStyle/>
          <a:p>
            <a:pPr algn="ctr" rtl="0" eaLnBrk="0" fontAlgn="base" hangingPunct="0">
              <a:spcBef>
                <a:spcPct val="0"/>
              </a:spcBef>
              <a:spcAft>
                <a:spcPct val="0"/>
              </a:spcAft>
            </a:pPr>
            <a:fld id="{9D7B1F01-B1CB-436E-8DAA-B72787609980}" type="datetime'''''''''''''''''''''''''''''''''''''Af''''''t''''''''''e''''r'">
              <a:rPr lang="en-US" sz="1100" b="1" kern="1200">
                <a:latin typeface="Arial" pitchFamily="34" charset="0"/>
                <a:ea typeface="+mn-ea"/>
                <a:cs typeface="Arial" pitchFamily="34" charset="0"/>
                <a:sym typeface="Corbel"/>
              </a:rPr>
              <a:pPr algn="ctr" rtl="0" eaLnBrk="0" fontAlgn="base" hangingPunct="0">
                <a:spcBef>
                  <a:spcPct val="0"/>
                </a:spcBef>
                <a:spcAft>
                  <a:spcPct val="0"/>
                </a:spcAft>
              </a:pPr>
              <a:t>After</a:t>
            </a:fld>
            <a:endParaRPr lang="en-US" sz="1100" b="1" kern="1200" dirty="0">
              <a:latin typeface="Arial" pitchFamily="34" charset="0"/>
              <a:ea typeface="+mn-ea"/>
              <a:cs typeface="Arial" pitchFamily="34" charset="0"/>
              <a:sym typeface="Corbel"/>
            </a:endParaRPr>
          </a:p>
        </p:txBody>
      </p:sp>
      <p:pic>
        <p:nvPicPr>
          <p:cNvPr id="30" name="Picture 29" descr="PC TV Connectivity.png"/>
          <p:cNvPicPr>
            <a:picLocks noChangeAspect="1"/>
          </p:cNvPicPr>
          <p:nvPr>
            <p:custDataLst>
              <p:tags r:id="rId27"/>
            </p:custDataLst>
          </p:nvPr>
        </p:nvPicPr>
        <p:blipFill>
          <a:blip r:embed="rId44" cstate="screen"/>
          <a:stretch>
            <a:fillRect/>
          </a:stretch>
        </p:blipFill>
        <p:spPr>
          <a:xfrm>
            <a:off x="2735796" y="3148396"/>
            <a:ext cx="1548172" cy="1057435"/>
          </a:xfrm>
          <a:prstGeom prst="rect">
            <a:avLst/>
          </a:prstGeom>
          <a:solidFill>
            <a:schemeClr val="bg1"/>
          </a:solidFill>
          <a:ln>
            <a:noFill/>
          </a:ln>
        </p:spPr>
      </p:pic>
      <p:sp>
        <p:nvSpPr>
          <p:cNvPr id="31" name="Isosceles Triangle 30"/>
          <p:cNvSpPr/>
          <p:nvPr>
            <p:custDataLst>
              <p:tags r:id="rId28"/>
            </p:custDataLst>
          </p:nvPr>
        </p:nvSpPr>
        <p:spPr>
          <a:xfrm rot="5400000">
            <a:off x="6278422" y="3598446"/>
            <a:ext cx="756084" cy="216024"/>
          </a:xfrm>
          <a:prstGeom prst="triangle">
            <a:avLst/>
          </a:prstGeom>
          <a:solidFill>
            <a:schemeClr val="bg1">
              <a:lumMod val="50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rtl="0" fontAlgn="base">
              <a:lnSpc>
                <a:spcPct val="90000"/>
              </a:lnSpc>
              <a:spcBef>
                <a:spcPts val="900"/>
              </a:spcBef>
              <a:spcAft>
                <a:spcPct val="0"/>
              </a:spcAft>
              <a:buClr>
                <a:srgbClr val="EEECE1"/>
              </a:buClr>
            </a:pPr>
            <a:endParaRPr lang="en-US" sz="1400" kern="1200" dirty="0" err="1">
              <a:solidFill>
                <a:prstClr val="black"/>
              </a:solidFill>
              <a:latin typeface="Arial" pitchFamily="34" charset="0"/>
              <a:ea typeface="+mn-ea"/>
              <a:cs typeface="Arial" pitchFamily="34" charset="0"/>
            </a:endParaRPr>
          </a:p>
        </p:txBody>
      </p:sp>
      <p:sp>
        <p:nvSpPr>
          <p:cNvPr id="32" name="TextBox 31"/>
          <p:cNvSpPr txBox="1"/>
          <p:nvPr>
            <p:custDataLst>
              <p:tags r:id="rId29"/>
            </p:custDataLst>
          </p:nvPr>
        </p:nvSpPr>
        <p:spPr>
          <a:xfrm>
            <a:off x="4724400" y="4696208"/>
            <a:ext cx="1781176" cy="193899"/>
          </a:xfrm>
          <a:prstGeom prst="rect">
            <a:avLst/>
          </a:prstGeom>
          <a:noFill/>
          <a:ln w="12700" cap="rnd">
            <a:noFill/>
          </a:ln>
        </p:spPr>
        <p:txBody>
          <a:bodyPr wrap="square" lIns="0" tIns="0" rIns="0" bIns="0" rtlCol="0" anchor="t" anchorCtr="0">
            <a:spAutoFit/>
          </a:bodyPr>
          <a:lstStyle/>
          <a:p>
            <a:pPr algn="ctr" rtl="0" fontAlgn="base">
              <a:lnSpc>
                <a:spcPct val="90000"/>
              </a:lnSpc>
              <a:spcBef>
                <a:spcPts val="900"/>
              </a:spcBef>
              <a:spcAft>
                <a:spcPct val="0"/>
              </a:spcAft>
              <a:buClr>
                <a:srgbClr val="EEECE1"/>
              </a:buClr>
            </a:pPr>
            <a:r>
              <a:rPr lang="en-US" sz="1400" b="1" kern="1200" dirty="0" smtClean="0">
                <a:latin typeface="Arial "/>
                <a:ea typeface="+mn-ea"/>
                <a:cs typeface="+mn-cs"/>
              </a:rPr>
              <a:t>Revenue to Budget</a:t>
            </a:r>
            <a:endParaRPr lang="en-US" sz="1400" b="1" kern="1200" dirty="0">
              <a:latin typeface="Arial "/>
              <a:ea typeface="+mn-ea"/>
              <a:cs typeface="+mn-cs"/>
            </a:endParaRPr>
          </a:p>
        </p:txBody>
      </p:sp>
      <p:sp>
        <p:nvSpPr>
          <p:cNvPr id="33" name="TextBox 32"/>
          <p:cNvSpPr txBox="1"/>
          <p:nvPr>
            <p:custDataLst>
              <p:tags r:id="rId30"/>
            </p:custDataLst>
          </p:nvPr>
        </p:nvSpPr>
        <p:spPr>
          <a:xfrm>
            <a:off x="7010400" y="4648200"/>
            <a:ext cx="1008112" cy="193899"/>
          </a:xfrm>
          <a:prstGeom prst="rect">
            <a:avLst/>
          </a:prstGeom>
          <a:noFill/>
          <a:ln w="12700" cap="rnd">
            <a:noFill/>
          </a:ln>
        </p:spPr>
        <p:txBody>
          <a:bodyPr wrap="square" lIns="0" tIns="0" rIns="0" bIns="0" rtlCol="0" anchor="t" anchorCtr="0">
            <a:spAutoFit/>
          </a:bodyPr>
          <a:lstStyle/>
          <a:p>
            <a:pPr algn="ctr" rtl="0" fontAlgn="base">
              <a:lnSpc>
                <a:spcPct val="90000"/>
              </a:lnSpc>
              <a:spcBef>
                <a:spcPts val="900"/>
              </a:spcBef>
              <a:spcAft>
                <a:spcPct val="0"/>
              </a:spcAft>
              <a:buClr>
                <a:srgbClr val="EEECE1"/>
              </a:buClr>
            </a:pPr>
            <a:r>
              <a:rPr lang="en-US" sz="1400" b="1" kern="1200" dirty="0">
                <a:latin typeface="Arial "/>
                <a:ea typeface="+mn-ea"/>
                <a:cs typeface="+mn-cs"/>
              </a:rPr>
              <a:t>CSI</a:t>
            </a:r>
          </a:p>
        </p:txBody>
      </p:sp>
      <p:sp>
        <p:nvSpPr>
          <p:cNvPr id="34" name="TextBox 33"/>
          <p:cNvSpPr txBox="1"/>
          <p:nvPr>
            <p:custDataLst>
              <p:tags r:id="rId31"/>
            </p:custDataLst>
          </p:nvPr>
        </p:nvSpPr>
        <p:spPr>
          <a:xfrm>
            <a:off x="4860032" y="2030313"/>
            <a:ext cx="914400" cy="756084"/>
          </a:xfrm>
          <a:prstGeom prst="rect">
            <a:avLst/>
          </a:prstGeom>
          <a:solidFill>
            <a:schemeClr val="tx1">
              <a:lumMod val="75000"/>
              <a:lumOff val="2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nchor="ctr">
            <a:noAutofit/>
          </a:bodyPr>
          <a:lstStyle/>
          <a:p>
            <a:pPr algn="ctr" rtl="0" fontAlgn="base">
              <a:spcBef>
                <a:spcPct val="0"/>
              </a:spcBef>
              <a:spcAft>
                <a:spcPct val="0"/>
              </a:spcAft>
            </a:pPr>
            <a:r>
              <a:rPr lang="en-US" sz="1400" b="1" kern="1200" dirty="0">
                <a:solidFill>
                  <a:schemeClr val="bg1"/>
                </a:solidFill>
                <a:latin typeface="Arial" charset="0"/>
                <a:ea typeface="+mn-ea"/>
                <a:cs typeface="+mn-cs"/>
              </a:rPr>
              <a:t>Insight:</a:t>
            </a:r>
          </a:p>
        </p:txBody>
      </p:sp>
      <p:sp>
        <p:nvSpPr>
          <p:cNvPr id="35" name="TextBox 34"/>
          <p:cNvSpPr txBox="1"/>
          <p:nvPr>
            <p:custDataLst>
              <p:tags r:id="rId32"/>
            </p:custDataLst>
          </p:nvPr>
        </p:nvSpPr>
        <p:spPr>
          <a:xfrm>
            <a:off x="464958" y="3256408"/>
            <a:ext cx="1827496" cy="830997"/>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l" rtl="0" fontAlgn="base">
              <a:spcBef>
                <a:spcPct val="0"/>
              </a:spcBef>
              <a:spcAft>
                <a:spcPct val="0"/>
              </a:spcAft>
            </a:pPr>
            <a:r>
              <a:rPr lang="en-US" sz="1200" b="1" kern="1200" dirty="0">
                <a:solidFill>
                  <a:prstClr val="white"/>
                </a:solidFill>
                <a:latin typeface="Arial" charset="0"/>
                <a:ea typeface="+mn-ea"/>
                <a:cs typeface="+mn-cs"/>
              </a:rPr>
              <a:t>Action: </a:t>
            </a:r>
            <a:r>
              <a:rPr lang="en-US" sz="1200" kern="1200" dirty="0">
                <a:solidFill>
                  <a:prstClr val="white"/>
                </a:solidFill>
                <a:latin typeface="Arial" charset="0"/>
                <a:ea typeface="+mn-ea"/>
                <a:cs typeface="+mn-cs"/>
              </a:rPr>
              <a:t>A display demonstrating PC-TV connectivity was established in the store</a:t>
            </a:r>
          </a:p>
        </p:txBody>
      </p:sp>
      <p:sp>
        <p:nvSpPr>
          <p:cNvPr id="36" name="Isosceles Triangle 35"/>
          <p:cNvSpPr/>
          <p:nvPr>
            <p:custDataLst>
              <p:tags r:id="rId33"/>
            </p:custDataLst>
          </p:nvPr>
        </p:nvSpPr>
        <p:spPr>
          <a:xfrm rot="5400000">
            <a:off x="2141730" y="3557502"/>
            <a:ext cx="756084" cy="216024"/>
          </a:xfrm>
          <a:prstGeom prst="triangle">
            <a:avLst/>
          </a:prstGeom>
          <a:solidFill>
            <a:schemeClr val="bg1">
              <a:lumMod val="50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rtl="0" fontAlgn="base">
              <a:lnSpc>
                <a:spcPct val="90000"/>
              </a:lnSpc>
              <a:spcBef>
                <a:spcPts val="900"/>
              </a:spcBef>
              <a:spcAft>
                <a:spcPct val="0"/>
              </a:spcAft>
              <a:buClr>
                <a:srgbClr val="EEECE1"/>
              </a:buClr>
            </a:pPr>
            <a:endParaRPr lang="en-US" sz="1400" kern="1200" dirty="0" err="1">
              <a:solidFill>
                <a:prstClr val="black"/>
              </a:solidFill>
              <a:latin typeface="Arial" pitchFamily="34" charset="0"/>
              <a:ea typeface="+mn-ea"/>
              <a:cs typeface="Arial" pitchFamily="34" charset="0"/>
            </a:endParaRPr>
          </a:p>
        </p:txBody>
      </p:sp>
      <p:pic>
        <p:nvPicPr>
          <p:cNvPr id="37" name="Picture 6"/>
          <p:cNvPicPr>
            <a:picLocks noChangeAspect="1" noChangeArrowheads="1"/>
          </p:cNvPicPr>
          <p:nvPr>
            <p:custDataLst>
              <p:tags r:id="rId34"/>
            </p:custDataLst>
          </p:nvPr>
        </p:nvPicPr>
        <p:blipFill>
          <a:blip r:embed="rId45" cstate="screen"/>
          <a:srcRect/>
          <a:stretch>
            <a:fillRect/>
          </a:stretch>
        </p:blipFill>
        <p:spPr bwMode="auto">
          <a:xfrm>
            <a:off x="634134" y="5238900"/>
            <a:ext cx="1777626" cy="1005840"/>
          </a:xfrm>
          <a:prstGeom prst="rect">
            <a:avLst/>
          </a:prstGeom>
          <a:noFill/>
          <a:ln w="9525">
            <a:noFill/>
            <a:miter lim="800000"/>
            <a:headEnd/>
            <a:tailEnd/>
          </a:ln>
          <a:effectLst/>
        </p:spPr>
      </p:pic>
      <p:pic>
        <p:nvPicPr>
          <p:cNvPr id="38" name="Picture 5"/>
          <p:cNvPicPr>
            <a:picLocks noChangeAspect="1" noChangeArrowheads="1"/>
          </p:cNvPicPr>
          <p:nvPr>
            <p:custDataLst>
              <p:tags r:id="rId35"/>
            </p:custDataLst>
          </p:nvPr>
        </p:nvPicPr>
        <p:blipFill>
          <a:blip r:embed="rId46" cstate="screen"/>
          <a:srcRect/>
          <a:stretch>
            <a:fillRect/>
          </a:stretch>
        </p:blipFill>
        <p:spPr bwMode="auto">
          <a:xfrm>
            <a:off x="2457122" y="5238900"/>
            <a:ext cx="1699771" cy="1005840"/>
          </a:xfrm>
          <a:prstGeom prst="rect">
            <a:avLst/>
          </a:prstGeom>
          <a:noFill/>
          <a:ln w="9525">
            <a:noFill/>
            <a:miter lim="800000"/>
            <a:headEnd/>
            <a:tailEnd/>
          </a:ln>
          <a:effectLst/>
        </p:spPr>
      </p:pic>
      <p:sp>
        <p:nvSpPr>
          <p:cNvPr id="39" name="TextBox 38"/>
          <p:cNvSpPr txBox="1"/>
          <p:nvPr>
            <p:custDataLst>
              <p:tags r:id="rId36"/>
            </p:custDataLst>
          </p:nvPr>
        </p:nvSpPr>
        <p:spPr>
          <a:xfrm>
            <a:off x="503548" y="5122637"/>
            <a:ext cx="1807137" cy="249299"/>
          </a:xfrm>
          <a:prstGeom prst="rect">
            <a:avLst/>
          </a:prstGeom>
          <a:noFill/>
          <a:ln w="12700" cap="rnd">
            <a:noFill/>
          </a:ln>
        </p:spPr>
        <p:txBody>
          <a:bodyPr vert="horz" wrap="square" lIns="0" tIns="0" rIns="0" bIns="0" rtlCol="0" anchor="t" anchorCtr="0">
            <a:noAutofit/>
          </a:bodyPr>
          <a:lstStyle/>
          <a:p>
            <a:pPr algn="ctr" rtl="0" fontAlgn="base">
              <a:lnSpc>
                <a:spcPct val="90000"/>
              </a:lnSpc>
              <a:spcBef>
                <a:spcPct val="0"/>
              </a:spcBef>
              <a:spcAft>
                <a:spcPct val="0"/>
              </a:spcAft>
              <a:buClr>
                <a:srgbClr val="EEECE1"/>
              </a:buClr>
            </a:pPr>
            <a:r>
              <a:rPr lang="en-US" sz="800" b="1" kern="1200" dirty="0">
                <a:latin typeface="Arial"/>
                <a:ea typeface="+mn-ea"/>
                <a:cs typeface="Arial"/>
              </a:rPr>
              <a:t>PC-TV cable sales</a:t>
            </a:r>
          </a:p>
        </p:txBody>
      </p:sp>
      <p:sp>
        <p:nvSpPr>
          <p:cNvPr id="40" name="TextBox 39"/>
          <p:cNvSpPr txBox="1"/>
          <p:nvPr>
            <p:custDataLst>
              <p:tags r:id="rId37"/>
            </p:custDataLst>
          </p:nvPr>
        </p:nvSpPr>
        <p:spPr>
          <a:xfrm>
            <a:off x="2294518" y="5113929"/>
            <a:ext cx="2025454" cy="144016"/>
          </a:xfrm>
          <a:prstGeom prst="rect">
            <a:avLst/>
          </a:prstGeom>
          <a:noFill/>
          <a:ln w="12700" cap="rnd">
            <a:noFill/>
          </a:ln>
        </p:spPr>
        <p:txBody>
          <a:bodyPr vert="horz" wrap="square" lIns="0" tIns="0" rIns="0" bIns="0" rtlCol="0" anchor="t" anchorCtr="0">
            <a:noAutofit/>
          </a:bodyPr>
          <a:lstStyle/>
          <a:p>
            <a:pPr algn="ctr" rtl="0" fontAlgn="base">
              <a:lnSpc>
                <a:spcPct val="90000"/>
              </a:lnSpc>
              <a:spcBef>
                <a:spcPct val="0"/>
              </a:spcBef>
              <a:spcAft>
                <a:spcPct val="0"/>
              </a:spcAft>
              <a:buClr>
                <a:srgbClr val="EEECE1"/>
              </a:buClr>
            </a:pPr>
            <a:r>
              <a:rPr lang="en-US" sz="800" b="1" kern="1200" dirty="0">
                <a:latin typeface="Arial"/>
                <a:ea typeface="+mn-ea"/>
                <a:cs typeface="Arial"/>
              </a:rPr>
              <a:t>HDMI cables sold</a:t>
            </a:r>
          </a:p>
          <a:p>
            <a:pPr algn="ctr" rtl="0" fontAlgn="base">
              <a:lnSpc>
                <a:spcPct val="90000"/>
              </a:lnSpc>
              <a:spcBef>
                <a:spcPct val="0"/>
              </a:spcBef>
              <a:spcAft>
                <a:spcPct val="0"/>
              </a:spcAft>
              <a:buClr>
                <a:srgbClr val="EEECE1"/>
              </a:buClr>
            </a:pPr>
            <a:r>
              <a:rPr lang="en-US" sz="800" b="1" kern="1200" dirty="0">
                <a:latin typeface="Arial"/>
                <a:ea typeface="+mn-ea"/>
                <a:cs typeface="Arial"/>
              </a:rPr>
              <a:t>per VGA cable</a:t>
            </a:r>
          </a:p>
        </p:txBody>
      </p:sp>
      <p:sp>
        <p:nvSpPr>
          <p:cNvPr id="41" name="Rectangle 40"/>
          <p:cNvSpPr/>
          <p:nvPr>
            <p:custDataLst>
              <p:tags r:id="rId38"/>
            </p:custDataLst>
          </p:nvPr>
        </p:nvSpPr>
        <p:spPr>
          <a:xfrm>
            <a:off x="827584" y="4660564"/>
            <a:ext cx="2988332" cy="430887"/>
          </a:xfrm>
          <a:prstGeom prst="rect">
            <a:avLst/>
          </a:prstGeom>
        </p:spPr>
        <p:txBody>
          <a:bodyPr wrap="square">
            <a:spAutoFit/>
          </a:bodyPr>
          <a:lstStyle/>
          <a:p>
            <a:pPr algn="ctr" rtl="0" fontAlgn="base">
              <a:spcBef>
                <a:spcPct val="0"/>
              </a:spcBef>
              <a:spcAft>
                <a:spcPct val="0"/>
              </a:spcAft>
            </a:pPr>
            <a:r>
              <a:rPr lang="en-US" sz="1100" b="1" kern="1200" dirty="0">
                <a:latin typeface="Arial" charset="0"/>
                <a:ea typeface="+mn-ea"/>
                <a:cs typeface="+mn-cs"/>
              </a:rPr>
              <a:t>Grew PC-TV cable unit sales by 5% and boosted PC-TV cable revenue by 8%</a:t>
            </a:r>
          </a:p>
        </p:txBody>
      </p:sp>
      <p:sp>
        <p:nvSpPr>
          <p:cNvPr id="42" name="TextBox 41"/>
          <p:cNvSpPr txBox="1"/>
          <p:nvPr/>
        </p:nvSpPr>
        <p:spPr>
          <a:xfrm>
            <a:off x="217676" y="6100334"/>
            <a:ext cx="8575363" cy="466090"/>
          </a:xfrm>
          <a:prstGeom prst="rect">
            <a:avLst/>
          </a:prstGeom>
          <a:noFill/>
          <a:ln w="12700" cap="rnd">
            <a:noFill/>
          </a:ln>
        </p:spPr>
        <p:txBody>
          <a:bodyPr vert="horz" wrap="square" lIns="0" tIns="0" rIns="0" bIns="0" rtlCol="0" anchor="b" anchorCtr="0">
            <a:noAutofit/>
          </a:bodyPr>
          <a:lstStyle/>
          <a:p>
            <a:pPr marL="177800" indent="-177800" algn="l" rtl="0" fontAlgn="base">
              <a:lnSpc>
                <a:spcPct val="85000"/>
              </a:lnSpc>
              <a:spcBef>
                <a:spcPct val="0"/>
              </a:spcBef>
              <a:buClr>
                <a:srgbClr val="EEECE1"/>
              </a:buClr>
            </a:pPr>
            <a:r>
              <a:rPr lang="en-US" sz="1000" kern="1200" dirty="0">
                <a:latin typeface="Arial"/>
                <a:ea typeface="+mn-ea"/>
                <a:cs typeface="+mn-cs"/>
              </a:rPr>
              <a:t>Source: PC-TV Double Delta analysis conducted by BBY </a:t>
            </a:r>
            <a:r>
              <a:rPr lang="en-US" sz="1000" kern="1200" dirty="0" err="1">
                <a:latin typeface="Arial"/>
                <a:ea typeface="+mn-ea"/>
                <a:cs typeface="+mn-cs"/>
              </a:rPr>
              <a:t>Mkt</a:t>
            </a:r>
            <a:r>
              <a:rPr lang="en-US" sz="1000" kern="1200" dirty="0">
                <a:latin typeface="Arial"/>
                <a:ea typeface="+mn-ea"/>
                <a:cs typeface="+mn-cs"/>
              </a:rPr>
              <a:t> Analytics, April, 2010; Geek Squad Counter impact reported store 821’s GM, June 2010</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UtF2AVweU2ObDvuRPPAL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Kd4w2lOvUGeBXktu2WIE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4tqhoBo4HUu3ZBKiefGZ0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UtF2AVweU2ObDvuRPPAL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PoZzV3pDUKiMw7KPu_3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KC.YW1vDkO5plvhPXp4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jr9L9p.B06ZxhI06s5ix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I674NgDTUiJFLBRtwKp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EvRxMTUKUC0RSAP3TH0i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ON8AG1qnEGrETlRg0Q3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Kd4w2lOvUGeBXktu2WIE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UtF2AVweU2ObDvuRPPA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PoZzV3pDUKiMw7KPu_3l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PoZzV3pDUKiMw7KPu_3l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8KC.YW1vDkO5plvhPXp4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jr9L9p.B06ZxhI06s5ix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674NgDTUiJFLBRtwKp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ON8AG1qnEGrETlRg0Q3E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EvRxMTUKUC0RSAP3TH0i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EKd4w2lOvUGeBXktu2WIE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UtF2AVweU2ObDvuRPPAL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PPoZzV3pDUKiMw7KPu_3l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fxGlnElgEmDCYjQRqnE2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fxGlnElgEmDCYjQRqnE2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HVKEG7IsAEyP0k.5VzNZM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8KC.YW1vDkO5plvhPXp4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jr9L9p.B06ZxhI06s5i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hI674NgDTUiJFLBRtwKp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UON8AG1qnEGrETlRg0Q3E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EvRxMTUKUC0RSAP3TH0i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Kd4w2lOvUGeBXktu2WIE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wUtF2AVweU2ObDvuRPPAL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PoZzV3pDUKiMw7KPu_3l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8KC.YW1vDkO5plvhPXp4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VKEG7IsAEyP0k.5VzNZM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6jr9L9p.B06ZxhI06s5ix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I674NgDTUiJFLBRtwKp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EvRxMTUKUC0RSAP3TH0i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UON8AG1qnEGrETlRg0Q3E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Kd4w2lOvUGeBXktu2WIE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wUtF2AVweU2ObDvuRPPA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PoZzV3pDUKiMw7KPu_3l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8KC.YW1vDkO5plvhPXp4y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6jr9L9p.B06ZxhI06s5ix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hI674NgDTUiJFLBRtwKp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KC.YW1vDkO5plvhPXp4y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UON8AG1qnEGrETlRg0Q3E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sEvRxMTUKUC0RSAP3TH0i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EKd4w2lOvUGeBXktu2WIE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2XiqEJdNfUeOSic8kj7G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2XiqEJdNfUeOSic8kj7Gq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kXYPbjBQI02Joby2tP9R8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JQK5dYBdHk2xx9cQRxs4c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6iURbEJrJ0SFihzotkraM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2XiqEJdNfUeOSic8kj7Gq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MTvJ.x0oU61xbukrnWz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jr9L9p.B06ZxhI06s5ix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1V78fhoUWEL2DnubLVV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PZpCFMSIxUqAprTWYQpfc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_PkXOyLsEiOhDGd6Zhm2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2aL1cScN0Ee2s6eOzut2i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jl5qVy.w0u5yDhJID2i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gHCeL0oC1UyPF8M1YeL2S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KEdfK9Jh4EOmq_hR_5TxK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uYOHcbk1Ei9.34vBdwRI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Ws.HfaAoUuXh4Oa5SFQ.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dSNQbDlK0U.vV1tS6G.d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I674NgDTUiJFLBRtwKpU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SLoFkpFvkOiJKUyZuNd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mpgOe_Y4PUKPUgaSWe4Uv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xicnqU2grUW01dfPOWwP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oResvfkC3kyFzRGg3Qpsf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0uiMixbAekGFoGIf68fhw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HaxBTL0iUyGlINjPorY7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CahsL4KlTU2.gbL5XWItU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tpEFw3LO0m2KrwTz4goS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zWOBWs4aJk2zEs5czlk1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UUXWDQVUFEijRLqS0X39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ON8AG1qnEGrETlRg0Q3E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0jaqV485x0ydST4s1VNlz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E4lJ4rE1zkS16w1eyy.ZK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AcQeDsRGk23SDGj7zDiJ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a6cv__m1EkWXTqQEZCVla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fv5XDvMvEamxUIPuMLYD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8PVqGCM9s0GyBUx8oqpR_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QToX7WltFEOVQKkFxFVek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Mef1ZikyOkO6SucrV2kAw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MgaWdhypuU230L8SDNd94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OnY_6Ww_40GgD5udj8NPj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EvRxMTUKUC0RSAP3TH0i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2dshLf7u20yOGk41cJto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E3FWn75Q0WjiSqdHl5h4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942fdplsA0iikho963E9p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aT29BMJ0X06QKu6Fsj6JD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O8DVDM1j.kGHMtVGB8kBI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X_1m_7MILECKQnOeH_Ktj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dI4I2Ej_rEeDLsgjId0Ka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WAT38quvqkahbasggBV07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O8DVDM1j.kGHMtVGB8kBI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WAT38quvqkahbasggBV07Q"/>
</p:tagLst>
</file>

<file path=ppt/theme/theme1.xml><?xml version="1.0" encoding="utf-8"?>
<a:theme xmlns:a="http://schemas.openxmlformats.org/drawingml/2006/main" name="3_SSA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SATemp.pot">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SSATemp.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SATemp.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SATemp.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SATemp.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SATemp.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SATemp.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SATemp.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rnd">
          <a:solidFill>
            <a:schemeClr val="tx1"/>
          </a:solidFill>
        </a:ln>
      </a:spPr>
      <a:bodyPr lIns="73152" tIns="73152" rIns="73152" bIns="73152" rtlCol="0" anchor="ctr">
        <a:noAutofit/>
      </a:bodyPr>
      <a:lstStyle>
        <a:defPPr algn="ctr">
          <a:lnSpc>
            <a:spcPct val="90000"/>
          </a:lnSpc>
          <a:spcBef>
            <a:spcPts val="900"/>
          </a:spcBef>
          <a:buClr>
            <a:schemeClr val="bg2"/>
          </a:buClr>
          <a:defRPr sz="14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12700" cap="rnd">
          <a:noFill/>
        </a:ln>
      </a:spPr>
      <a:bodyPr wrap="none" lIns="0" tIns="0" rIns="0" bIns="0" rtlCol="0" anchor="t" anchorCtr="0">
        <a:spAutoFit/>
      </a:bodyPr>
      <a:lstStyle>
        <a:defPPr>
          <a:lnSpc>
            <a:spcPct val="90000"/>
          </a:lnSpc>
          <a:spcBef>
            <a:spcPts val="900"/>
          </a:spcBef>
          <a:buClr>
            <a:schemeClr val="bg2"/>
          </a:buClr>
          <a:defRPr sz="1400" dirty="0" err="1" smtClean="0">
            <a:latin typeface="Arial "/>
          </a:defRPr>
        </a:defPPr>
      </a:lstStyle>
    </a:txDef>
  </a:objectDefaults>
  <a:extraClrSchemeLst/>
</a:theme>
</file>

<file path=ppt/theme/theme3.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rnd">
          <a:solidFill>
            <a:schemeClr val="tx1"/>
          </a:solidFill>
        </a:ln>
      </a:spPr>
      <a:bodyPr lIns="73152" tIns="73152" rIns="73152" bIns="73152" rtlCol="0" anchor="ctr">
        <a:noAutofit/>
      </a:bodyPr>
      <a:lstStyle>
        <a:defPPr algn="ctr">
          <a:lnSpc>
            <a:spcPct val="90000"/>
          </a:lnSpc>
          <a:spcBef>
            <a:spcPts val="900"/>
          </a:spcBef>
          <a:buClr>
            <a:schemeClr val="bg2"/>
          </a:buClr>
          <a:defRPr sz="14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12700" cap="rnd">
          <a:noFill/>
        </a:ln>
      </a:spPr>
      <a:bodyPr wrap="none" lIns="0" tIns="0" rIns="0" bIns="0" rtlCol="0" anchor="t" anchorCtr="0">
        <a:spAutoFit/>
      </a:bodyPr>
      <a:lstStyle>
        <a:defPPr>
          <a:lnSpc>
            <a:spcPct val="90000"/>
          </a:lnSpc>
          <a:spcBef>
            <a:spcPts val="900"/>
          </a:spcBef>
          <a:buClr>
            <a:schemeClr val="bg2"/>
          </a:buClr>
          <a:defRPr sz="1400" dirty="0" err="1" smtClean="0">
            <a:latin typeface="Arial "/>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9804</TotalTime>
  <Words>1554</Words>
  <Application>Microsoft Office PowerPoint</Application>
  <PresentationFormat>On-screen Show (4:3)</PresentationFormat>
  <Paragraphs>208</Paragraphs>
  <Slides>14</Slides>
  <Notes>14</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14</vt:i4>
      </vt:variant>
    </vt:vector>
  </HeadingPairs>
  <TitlesOfParts>
    <vt:vector size="20" baseType="lpstr">
      <vt:lpstr>3_SSATemp</vt:lpstr>
      <vt:lpstr>2_Blank</vt:lpstr>
      <vt:lpstr>1_Blank</vt:lpstr>
      <vt:lpstr>think-cell Slide</vt:lpstr>
      <vt:lpstr>Picture</vt:lpstr>
      <vt:lpstr>Chart</vt:lpstr>
      <vt:lpstr>VOCE: One Voice is Noise, Many is a Chorus Voice Of the Customer Through the Employee</vt:lpstr>
      <vt:lpstr>VOCE’s Mission</vt:lpstr>
      <vt:lpstr>Slide 3</vt:lpstr>
      <vt:lpstr>Employees may submit insights through the “My Customer” platform on many different topics.</vt:lpstr>
      <vt:lpstr>Each week key themes and trends are identified and shared with the decision makers and business leads.</vt:lpstr>
      <vt:lpstr>Employees may also answer specific “Hot Topic” questions that are proposed by the business units.</vt:lpstr>
      <vt:lpstr>Slide 7</vt:lpstr>
      <vt:lpstr>Slide 8</vt:lpstr>
      <vt:lpstr>VOCE helped spur local insights to action by sending verbatim responses to store leadership each week.</vt:lpstr>
      <vt:lpstr>Insights are not limited to words; employees also submit photos to VOCE@bestbuy.com.</vt:lpstr>
      <vt:lpstr>Employee participation and engagement is driven by recognition, contests and fun trainings.</vt:lpstr>
      <vt:lpstr>Maintaining ongoing communication between Retail and Corporate partners is an important element of success.</vt:lpstr>
      <vt:lpstr>Lessons Learned</vt:lpstr>
      <vt:lpstr>Since national launch (Late September 2011), did you know that….</vt:lpstr>
    </vt:vector>
  </TitlesOfParts>
  <Company>Best Buy Co.,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Greek Chic</dc:creator>
  <cp:lastModifiedBy>Greek Geek</cp:lastModifiedBy>
  <cp:revision>119</cp:revision>
  <dcterms:created xsi:type="dcterms:W3CDTF">2010-09-23T17:45:18Z</dcterms:created>
  <dcterms:modified xsi:type="dcterms:W3CDTF">2011-07-18T23:02:55Z</dcterms:modified>
</cp:coreProperties>
</file>